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85EA5F7B-BACE-48CE-9F2D-D924091B872B}" type="datetimeFigureOut">
              <a:rPr lang="en-US" smtClean="0"/>
              <a:t>2/16/2020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147251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85EA5F7B-BACE-48CE-9F2D-D924091B872B}" type="datetimeFigureOut">
              <a:rPr lang="en-US" smtClean="0"/>
              <a:t>2/16/2020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423161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85EA5F7B-BACE-48CE-9F2D-D924091B872B}" type="datetimeFigureOut">
              <a:rPr lang="en-US" smtClean="0"/>
              <a:t>2/16/2020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71418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85EA5F7B-BACE-48CE-9F2D-D924091B872B}" type="datetimeFigureOut">
              <a:rPr lang="en-US" smtClean="0"/>
              <a:t>2/16/2020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2732202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5EA5F7B-BACE-48CE-9F2D-D924091B872B}" type="datetimeFigureOut">
              <a:rPr lang="en-US" smtClean="0"/>
              <a:t>2/16/2020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398264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85EA5F7B-BACE-48CE-9F2D-D924091B872B}" type="datetimeFigureOut">
              <a:rPr lang="en-US" smtClean="0"/>
              <a:t>2/16/2020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305990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85EA5F7B-BACE-48CE-9F2D-D924091B872B}" type="datetimeFigureOut">
              <a:rPr lang="en-US" smtClean="0"/>
              <a:t>2/16/2020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4032865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85EA5F7B-BACE-48CE-9F2D-D924091B872B}" type="datetimeFigureOut">
              <a:rPr lang="en-US" smtClean="0"/>
              <a:t>2/16/2020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74836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EA5F7B-BACE-48CE-9F2D-D924091B872B}" type="datetimeFigureOut">
              <a:rPr lang="en-US" smtClean="0"/>
              <a:t>2/16/2020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549949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5EA5F7B-BACE-48CE-9F2D-D924091B872B}" type="datetimeFigureOut">
              <a:rPr lang="en-US" smtClean="0"/>
              <a:t>2/16/2020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229245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5EA5F7B-BACE-48CE-9F2D-D924091B872B}" type="datetimeFigureOut">
              <a:rPr lang="en-US" smtClean="0"/>
              <a:t>2/16/2020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F33BCD3-F445-4CBC-8E42-FA16DE343B5E}" type="slidenum">
              <a:rPr lang="en-US" smtClean="0"/>
              <a:t>‹#›</a:t>
            </a:fld>
            <a:endParaRPr lang="en-US"/>
          </a:p>
        </p:txBody>
      </p:sp>
    </p:spTree>
    <p:extLst>
      <p:ext uri="{BB962C8B-B14F-4D97-AF65-F5344CB8AC3E}">
        <p14:creationId xmlns:p14="http://schemas.microsoft.com/office/powerpoint/2010/main" val="2596532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A5F7B-BACE-48CE-9F2D-D924091B872B}" type="datetimeFigureOut">
              <a:rPr lang="en-US" smtClean="0"/>
              <a:t>2/16/2020</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3BCD3-F445-4CBC-8E42-FA16DE343B5E}" type="slidenum">
              <a:rPr lang="en-US" smtClean="0"/>
              <a:t>‹#›</a:t>
            </a:fld>
            <a:endParaRPr lang="en-US"/>
          </a:p>
        </p:txBody>
      </p:sp>
    </p:spTree>
    <p:extLst>
      <p:ext uri="{BB962C8B-B14F-4D97-AF65-F5344CB8AC3E}">
        <p14:creationId xmlns:p14="http://schemas.microsoft.com/office/powerpoint/2010/main" val="699158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924151"/>
          </a:xfrm>
        </p:spPr>
        <p:txBody>
          <a:bodyPr/>
          <a:lstStyle/>
          <a:p>
            <a:r>
              <a:rPr lang="uk-UA" dirty="0" smtClean="0">
                <a:solidFill>
                  <a:srgbClr val="0070C0"/>
                </a:solidFill>
                <a:latin typeface="Candara" panose="020E0502030303020204" pitchFamily="34" charset="0"/>
              </a:rPr>
              <a:t>Презентація курсу</a:t>
            </a:r>
            <a:endParaRPr lang="en-US" dirty="0">
              <a:solidFill>
                <a:srgbClr val="0070C0"/>
              </a:solidFill>
              <a:latin typeface="Candara" panose="020E0502030303020204" pitchFamily="34" charset="0"/>
            </a:endParaRPr>
          </a:p>
        </p:txBody>
      </p:sp>
      <p:sp>
        <p:nvSpPr>
          <p:cNvPr id="3" name="Подзаголовок 2"/>
          <p:cNvSpPr>
            <a:spLocks noGrp="1"/>
          </p:cNvSpPr>
          <p:nvPr>
            <p:ph type="subTitle" idx="1"/>
          </p:nvPr>
        </p:nvSpPr>
        <p:spPr/>
        <p:txBody>
          <a:bodyPr>
            <a:noAutofit/>
          </a:bodyPr>
          <a:lstStyle/>
          <a:p>
            <a:r>
              <a:rPr lang="uk-UA" sz="6000" dirty="0" smtClean="0">
                <a:latin typeface="Candara" panose="020E0502030303020204" pitchFamily="34" charset="0"/>
                <a:ea typeface="+mj-ea"/>
                <a:cs typeface="+mj-cs"/>
              </a:rPr>
              <a:t>Критичний аналіз навчально-методичної літератури</a:t>
            </a:r>
            <a:endParaRPr lang="en-US" sz="6000" dirty="0">
              <a:latin typeface="Candara" panose="020E0502030303020204" pitchFamily="34" charset="0"/>
              <a:ea typeface="+mj-ea"/>
              <a:cs typeface="+mj-cs"/>
            </a:endParaRPr>
          </a:p>
        </p:txBody>
      </p:sp>
    </p:spTree>
    <p:extLst>
      <p:ext uri="{BB962C8B-B14F-4D97-AF65-F5344CB8AC3E}">
        <p14:creationId xmlns:p14="http://schemas.microsoft.com/office/powerpoint/2010/main" val="2843500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0560" y="68851"/>
            <a:ext cx="11312434" cy="5661935"/>
          </a:xfrm>
          <a:prstGeom prst="rect">
            <a:avLst/>
          </a:prstGeom>
        </p:spPr>
        <p:txBody>
          <a:bodyPr wrap="square">
            <a:spAutoFit/>
          </a:bodyPr>
          <a:lstStyle/>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ОБОВ’ЯЗКОВІ ТА ДОДАТКОВІ ЗАДАЧІ (для самоперевірки), ПРИКЛАДИ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Під час написання навчальних книг необхідно орієнтувати студента на активну пізнавальну діяльність, самостійну творчу працю та вміння розв’язувати задачі. У кожному підручнику, посібнику мають бути приклади, питання, задачі.</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Вибір виду ілюстрацій залежить від мети, яку ставить перед собою автор. Можна сформулювати такі загальні рекомендації авторам по ілюструванню навчальних книг:</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ілюстрації мають використовуватися тільки у тих випадках, коли вони розкривають, пояснюють або доповнюють інформацію, що міститься у книзі. Наявність їх дозволяє авторам передати більш чітко, точно та образно програмні матеріали, що викладаються;</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вигляд ілюстрацій має відповідати ступеню підготовленості студентів. Так, у підручниках для студентів молодших курсів ілюстрації мають відрізнятися більшою образністю, ніж ілюстрації для студентів старших курсів, які можуть вільно читати креслення та складні схеми;</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під час підготовки ілюстрацій слід враховувати можливості відтворення їх типографією та інші фактори. Ось чому на цьому етапі важливою є спільна робота автора та редактора. Автор повинен чітко уявляти, як буде виглядати майбутнє видання;</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ілюстрації у вигляді схем не повинні повторювати матеріалу основного тексту або містити зайву інформацію, що відволікає читача від засвоєння теми;</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подані в підручниках та посібниках технічні креслення, що пояснюють устрій та принципи роботи машин, їх механізмів та вузлів, не повинні містити малозначущих подробиць;</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однотипні ілюстрації у підручнику мають бути виконані однією технікою;</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при поданні статистичних даних доцільно використовувати графіки та діаграми, які є ефективним засобом передачі інформації між величинами і явищами, що вивчаються;</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доцільно використовувати кольорові ілюстрації, які не тільки збагачують інформацію, а й акцентують увагу читачів на основних ідеях ілюстрованого матеріалу.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4778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3475" y="761299"/>
            <a:ext cx="11260183" cy="5540876"/>
          </a:xfrm>
          <a:prstGeom prst="rect">
            <a:avLst/>
          </a:prstGeom>
        </p:spPr>
        <p:txBody>
          <a:bodyPr wrap="square">
            <a:spAutoFit/>
          </a:bodyPr>
          <a:lstStyle/>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ДОВІДКОВО-ІНФОРМАЦІЙНІ ДАНІ для розв’язання задач (таблиці, схеми тощо)</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АПАРАТ для орієнтації в матеріалах книги (покажчики, списки)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Покажчики мають є обов’язковим структурним елементом підручників та навчальних посібників. Вони полегшують користування книгою. До предметного покажчика необхідно включати основні терміни і поняття, що зустрічаються у книзі, а до іменного – прізвища та ініціали тих осіб, відомості про яких можна знайти в книзі. Поруч з терміном у предметному покажчику або прізвищем у іменному покажчику через кому проставляються номери сторінок, на яких цей термін або прізвище зустрічаються. Терміни у предметному покажчику та прізвища в іменному покажчику пишуться в один стовпчик та розташовуються строго в алфавітному порядку.  Групу термінів або прізвищ, що починаються з однієї літери, відділяють від наступної групи пробілом.</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СПИСОК ЛІТЕРАТУРИ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У підручниках (навчальних посібниках) мають бути приведені джерела, з яких отримано фактичний матеріал, що вказуються у відповідних посиланнях та у бібліографічному списку. У підручниках (посібниках) необхідно використовувати лише дані, допущені до опублікування у відкритому друці. У розділі “Бібліографічний список” підручника (посібника) необхідно вказати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основну використану та рекомендовану літературу для поглибленого вивчення курсу</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Бібліографічні посилання необхідно давати на останнє видання даного твору або зібрання творів.</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8006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1189" y="561677"/>
            <a:ext cx="10798628" cy="3660105"/>
          </a:xfrm>
          <a:prstGeom prst="rect">
            <a:avLst/>
          </a:prstGeom>
        </p:spPr>
        <p:txBody>
          <a:bodyPr wrap="square">
            <a:spAutoFit/>
          </a:bodyPr>
          <a:lstStyle/>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ДОДАТКИ є важливим засобом збагачення змісту навчальної книги. У вигляді додатків доцільно давати різні матеріали, що доповнюють або ілюструють основний текст. Додатки за своїм характером та змістом повинні стосуватися всієї книги в цілому або її окремих частин, а не окремих часткових питань. Не допускається включати додатки, що не мають безпосереднього відношення до теми книги.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Обсяг</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визначається за формулою:</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Обсяг в авторських аркушах (1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а.а</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40000 знаків) </a:t>
            </a: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0,14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(кількість годин у навчальному плані для аудиторних занять </a:t>
            </a: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кількість годин для самостійної роботи)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Наприклад, дисципліна за начальним планом розрахована на 72 години (2 залікових кредити) - 36 аудиторних і 36 самостійної роботи. Тоді обсяг підручника = 0,14*72 = 10,08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а.а</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403200 знаків, або 224 сторінки (60 знаків у рядку, 30 рядків на сторінку). Список літератури, апарат для орієнтації та додатки в обсяг не входять.</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9593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5394" y="1146383"/>
            <a:ext cx="10824754" cy="4754378"/>
          </a:xfrm>
          <a:prstGeom prst="rect">
            <a:avLst/>
          </a:prstGeom>
        </p:spPr>
        <p:txBody>
          <a:bodyPr wrap="square">
            <a:spAutoFit/>
          </a:bodyPr>
          <a:lstStyle/>
          <a:p>
            <a:pPr indent="450215" algn="just">
              <a:lnSpc>
                <a:spcPct val="107000"/>
              </a:lnSpc>
              <a:spcBef>
                <a:spcPts val="1200"/>
              </a:spcBef>
              <a:spcAft>
                <a:spcPts val="800"/>
              </a:spcAft>
            </a:pPr>
            <a:r>
              <a:rPr lang="uk-UA" b="1" u="sng" dirty="0">
                <a:solidFill>
                  <a:srgbClr val="A90707"/>
                </a:solidFill>
                <a:latin typeface="Times New Roman" panose="02020603050405020304" pitchFamily="18" charset="0"/>
                <a:ea typeface="Times New Roman" panose="02020603050405020304" pitchFamily="18" charset="0"/>
                <a:cs typeface="Times New Roman" panose="02020603050405020304" pitchFamily="18" charset="0"/>
              </a:rPr>
              <a:t>2.2. Посібники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Навчальний посібник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яке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доповнює або частково замінює</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підручник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у викладі навчального матеріалу з певного предмета, курсу, дисципліни або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окремого його підрозділу</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За наявності підручників з дисципліни навчальні посібники слід випускати для доповнення або заміни на основі нових методичних підходів, не допускаючи дублювання.</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Навчально-наочний посібник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образотворче видання матеріалів</a:t>
            </a:r>
            <a:r>
              <a:rPr lang="uk-UA"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які </a:t>
            </a:r>
            <a:r>
              <a:rPr lang="uk-UA"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містять </a:t>
            </a:r>
            <a:r>
              <a:rPr lang="uk-UA"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ілюстративно</a:t>
            </a:r>
            <a:r>
              <a:rPr lang="uk-UA"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-наочні матеріали, що сприяють вивченню і викла­</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данню дисципліни, засвоєнню їх змісту</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Навчально-методичний посібник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навчальне видання з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методики викладання</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навчальної дисципліни, яке, окрім викладу навчального матеріалу, містить методичні вказівки і рекомендації щодо викладання дисципліни або організації самостійної роботи студентів, розвитку і виховання особистості.</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Навчальний посібник повинен мати високий науково-методичний рівень, містити необхідний довідковий апарат.</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Навчальний матеріал має бути пов’язаний з практичними завданнями, мають простежуватися тісні міжпредметні зв’язки.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4440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3736" y="890309"/>
            <a:ext cx="10389326" cy="5267339"/>
          </a:xfrm>
          <a:prstGeom prst="rect">
            <a:avLst/>
          </a:prstGeom>
        </p:spPr>
        <p:txBody>
          <a:bodyPr wrap="square">
            <a:spAutoFit/>
          </a:bodyPr>
          <a:lstStyle/>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Структура</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Зміст (назви розділів у точній відповідності до затвердженої навчальної програми).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Вступ (передмова) – яку частину навчальної дисципліни розкриває посібник, які теми повністю, які – частково.</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Основний текст</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Питання, тести для самоконтролю</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Обов’язкові та додаткові задачі, приклади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Довідково-інформаційні дані для розв’язання задач (таблиці, схеми тощо)</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Апарат для орієнтації в матеріалах книги (покажчики, списки)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Список літератури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u="sng" dirty="0">
                <a:solidFill>
                  <a:srgbClr val="A90707"/>
                </a:solidFill>
                <a:latin typeface="Times New Roman" panose="02020603050405020304" pitchFamily="18" charset="0"/>
                <a:ea typeface="Times New Roman" panose="02020603050405020304" pitchFamily="18" charset="0"/>
                <a:cs typeface="Times New Roman" panose="02020603050405020304" pitchFamily="18" charset="0"/>
              </a:rPr>
              <a:t>Обсяг визначається за формулою:</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Обсяг в авторських аркушах (1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а.а</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40000 знаків) = 0,5-0,9 (частка навчальної програми, яку розкриває посібник)*0,14 * (кількість годин у навчальному плані для аудиторних занять + кількість годин для самостійної роботи).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6322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01189" y="1173544"/>
            <a:ext cx="10903131" cy="4247317"/>
          </a:xfrm>
          <a:prstGeom prst="rect">
            <a:avLst/>
          </a:prstGeom>
        </p:spPr>
        <p:txBody>
          <a:bodyPr wrap="square">
            <a:spAutoFit/>
          </a:bodyPr>
          <a:lstStyle/>
          <a:p>
            <a:pPr indent="467995" algn="just">
              <a:lnSpc>
                <a:spcPct val="150000"/>
              </a:lnSpc>
              <a:spcAft>
                <a:spcPts val="0"/>
              </a:spcAft>
            </a:pP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Відомо близько </a:t>
            </a:r>
            <a:r>
              <a:rPr lang="uk-UA"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трьохсот методів і прийомів аналізу </a:t>
            </a:r>
            <a:r>
              <a:rPr lang="uk-UA" dirty="0" smtClean="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навчально-методичної літератури</a:t>
            </a:r>
            <a:r>
              <a:rPr lang="uk-UA"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Найбільш широке поширення знайшли такі </a:t>
            </a:r>
            <a:r>
              <a:rPr lang="uk-UA" b="1"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методи</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a:t>
            </a:r>
            <a:endParaRPr lang="en-US" dirty="0">
              <a:latin typeface="Comic Sans MS" panose="030F0702030302020204" pitchFamily="66" charset="0"/>
              <a:ea typeface="Calibri" panose="020F0502020204030204" pitchFamily="34" charset="0"/>
              <a:cs typeface="Times New Roman" panose="02020603050405020304" pitchFamily="18" charset="0"/>
            </a:endParaRPr>
          </a:p>
          <a:p>
            <a:pPr indent="467995" algn="just">
              <a:lnSpc>
                <a:spcPct val="150000"/>
              </a:lnSpc>
              <a:spcAft>
                <a:spcPts val="0"/>
              </a:spcAft>
            </a:pP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r>
              <a:rPr lang="uk-UA"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соціологічний</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що передбачає опитування або анкетування широкого кола учасників педагогічного процесу (викладачів, учнів, керівників і </a:t>
            </a:r>
            <a:r>
              <a:rPr lang="uk-UA" dirty="0" err="1">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т.д</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a:t>
            </a:r>
            <a:endParaRPr lang="en-US" dirty="0">
              <a:latin typeface="Comic Sans MS" panose="030F0702030302020204" pitchFamily="66" charset="0"/>
              <a:ea typeface="Calibri" panose="020F0502020204030204" pitchFamily="34" charset="0"/>
              <a:cs typeface="Times New Roman" panose="02020603050405020304" pitchFamily="18" charset="0"/>
            </a:endParaRPr>
          </a:p>
          <a:p>
            <a:pPr indent="467995" algn="just">
              <a:lnSpc>
                <a:spcPct val="150000"/>
              </a:lnSpc>
              <a:spcAft>
                <a:spcPts val="0"/>
              </a:spcAft>
            </a:pP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r>
              <a:rPr lang="uk-UA"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експертний</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пов'язаний з оцінкою якості підручників колективом кваліфікованих фахівців;</a:t>
            </a:r>
            <a:endParaRPr lang="en-US" dirty="0">
              <a:latin typeface="Comic Sans MS" panose="030F0702030302020204" pitchFamily="66" charset="0"/>
              <a:ea typeface="Calibri" panose="020F0502020204030204" pitchFamily="34" charset="0"/>
              <a:cs typeface="Times New Roman" panose="02020603050405020304" pitchFamily="18" charset="0"/>
            </a:endParaRPr>
          </a:p>
          <a:p>
            <a:pPr indent="467995" algn="just">
              <a:lnSpc>
                <a:spcPct val="150000"/>
              </a:lnSpc>
              <a:spcAft>
                <a:spcPts val="0"/>
              </a:spcAft>
            </a:pP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r>
              <a:rPr lang="uk-UA"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органолептичний</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заснований на відчуттях, знаннях і особистому досвіді педагога, яка провадить оцінку;</a:t>
            </a:r>
            <a:endParaRPr lang="en-US" dirty="0">
              <a:latin typeface="Comic Sans MS" panose="030F0702030302020204" pitchFamily="66" charset="0"/>
              <a:ea typeface="Calibri" panose="020F0502020204030204" pitchFamily="34" charset="0"/>
              <a:cs typeface="Times New Roman" panose="02020603050405020304" pitchFamily="18" charset="0"/>
            </a:endParaRPr>
          </a:p>
          <a:p>
            <a:pPr indent="467995" algn="just">
              <a:lnSpc>
                <a:spcPct val="150000"/>
              </a:lnSpc>
              <a:spcAft>
                <a:spcPts val="0"/>
              </a:spcAft>
            </a:pP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r>
              <a:rPr lang="uk-UA"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структурно-функціональний</a:t>
            </a:r>
            <a:r>
              <a:rPr lang="uk-UA"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який би розглядав підручник як головний елемент системи засобів навчання і вимагає оцінювати підручник в нерозривному зв'язку з іншими навчальними засобами.</a:t>
            </a:r>
            <a:endParaRPr lang="en-US"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8031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000" dirty="0" smtClean="0">
                <a:solidFill>
                  <a:srgbClr val="FF0000"/>
                </a:solidFill>
                <a:latin typeface="Candara" panose="020E0502030303020204" pitchFamily="34" charset="0"/>
              </a:rPr>
              <a:t>Мета та завдання дисципліни</a:t>
            </a:r>
            <a:endParaRPr lang="en-US" sz="4000" dirty="0">
              <a:solidFill>
                <a:srgbClr val="FF0000"/>
              </a:solidFill>
              <a:latin typeface="Candara" panose="020E0502030303020204" pitchFamily="34" charset="0"/>
            </a:endParaRPr>
          </a:p>
        </p:txBody>
      </p:sp>
      <p:sp>
        <p:nvSpPr>
          <p:cNvPr id="3" name="Объект 2"/>
          <p:cNvSpPr>
            <a:spLocks noGrp="1"/>
          </p:cNvSpPr>
          <p:nvPr>
            <p:ph idx="1"/>
          </p:nvPr>
        </p:nvSpPr>
        <p:spPr>
          <a:xfrm>
            <a:off x="838200" y="1372780"/>
            <a:ext cx="10515600" cy="4993186"/>
          </a:xfrm>
        </p:spPr>
        <p:txBody>
          <a:bodyPr>
            <a:normAutofit fontScale="70000" lnSpcReduction="20000"/>
          </a:bodyPr>
          <a:lstStyle/>
          <a:p>
            <a:pPr algn="just"/>
            <a:r>
              <a:rPr lang="uk-UA" sz="6000" dirty="0">
                <a:latin typeface="Candara" panose="020E0502030303020204" pitchFamily="34" charset="0"/>
                <a:ea typeface="+mj-ea"/>
                <a:cs typeface="+mj-cs"/>
              </a:rPr>
              <a:t> </a:t>
            </a:r>
            <a:r>
              <a:rPr lang="uk-UA" sz="4000" b="1" dirty="0">
                <a:latin typeface="Candara" panose="020E0502030303020204" pitchFamily="34" charset="0"/>
              </a:rPr>
              <a:t>Метою</a:t>
            </a:r>
            <a:r>
              <a:rPr lang="uk-UA" sz="4000" dirty="0">
                <a:latin typeface="Candara" panose="020E0502030303020204" pitchFamily="34" charset="0"/>
              </a:rPr>
              <a:t> викладання навчальної дисципліни «Критичний аналіз навчально-методичної літератури» є </a:t>
            </a:r>
            <a:r>
              <a:rPr lang="uk-UA" sz="4000" dirty="0" err="1">
                <a:latin typeface="Candara" panose="020E0502030303020204" pitchFamily="34" charset="0"/>
              </a:rPr>
              <a:t>професійно</a:t>
            </a:r>
            <a:r>
              <a:rPr lang="uk-UA" sz="4000" dirty="0">
                <a:latin typeface="Candara" panose="020E0502030303020204" pitchFamily="34" charset="0"/>
              </a:rPr>
              <a:t>-методична підготовка майбутніх учителів до навчання учнів природознавства через опанування майбутніми фахівцями системи </a:t>
            </a:r>
            <a:r>
              <a:rPr lang="uk-UA" sz="4000" dirty="0" err="1">
                <a:latin typeface="Candara" panose="020E0502030303020204" pitchFamily="34" charset="0"/>
              </a:rPr>
              <a:t>професійно</a:t>
            </a:r>
            <a:r>
              <a:rPr lang="uk-UA" sz="4000" dirty="0">
                <a:latin typeface="Candara" panose="020E0502030303020204" pitchFamily="34" charset="0"/>
              </a:rPr>
              <a:t> значущих знань, формування в них відповідних методичних умінь і навичок аналізу навчально-методичної літератури та стійкої позитивної мотивації до зазначеної діяльності.</a:t>
            </a:r>
            <a:endParaRPr lang="en-US" sz="4000" dirty="0">
              <a:latin typeface="Candara" panose="020E0502030303020204" pitchFamily="34" charset="0"/>
            </a:endParaRPr>
          </a:p>
          <a:p>
            <a:pPr algn="just"/>
            <a:endParaRPr lang="uk-UA" sz="4000" dirty="0" smtClean="0">
              <a:latin typeface="Candara" panose="020E0502030303020204" pitchFamily="34" charset="0"/>
            </a:endParaRPr>
          </a:p>
          <a:p>
            <a:pPr algn="just"/>
            <a:r>
              <a:rPr lang="uk-UA" sz="4000" dirty="0" smtClean="0">
                <a:latin typeface="Candara" panose="020E0502030303020204" pitchFamily="34" charset="0"/>
              </a:rPr>
              <a:t>Основними </a:t>
            </a:r>
            <a:r>
              <a:rPr lang="uk-UA" sz="4000" b="1" dirty="0">
                <a:latin typeface="Candara" panose="020E0502030303020204" pitchFamily="34" charset="0"/>
              </a:rPr>
              <a:t>завданнями</a:t>
            </a:r>
            <a:r>
              <a:rPr lang="uk-UA" sz="4000" dirty="0">
                <a:latin typeface="Candara" panose="020E0502030303020204" pitchFamily="34" charset="0"/>
              </a:rPr>
              <a:t> вивчення дисципліни «Критичний аналіз навчально-методичної літератури» є: на основі критичного аналізу існуючої навчально-методичної літератури оволодіти сучасними методами аналізу навчальної та навчально-методичної літератури; установлювати вимоги до змісту та структури навчально-методичних видань.</a:t>
            </a:r>
            <a:endParaRPr lang="en-US" sz="4000" dirty="0">
              <a:latin typeface="Candara" panose="020E0502030303020204" pitchFamily="34" charset="0"/>
            </a:endParaRPr>
          </a:p>
          <a:p>
            <a:pPr algn="just"/>
            <a:endParaRPr lang="en-US" sz="4000" dirty="0">
              <a:latin typeface="Candara" panose="020E0502030303020204" pitchFamily="34" charset="0"/>
            </a:endParaRPr>
          </a:p>
        </p:txBody>
      </p:sp>
    </p:spTree>
    <p:extLst>
      <p:ext uri="{BB962C8B-B14F-4D97-AF65-F5344CB8AC3E}">
        <p14:creationId xmlns:p14="http://schemas.microsoft.com/office/powerpoint/2010/main" val="2787781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5062" y="843372"/>
            <a:ext cx="10920549" cy="4524315"/>
          </a:xfrm>
          <a:prstGeom prst="rect">
            <a:avLst/>
          </a:prstGeom>
        </p:spPr>
        <p:txBody>
          <a:bodyPr wrap="square">
            <a:spAutoFit/>
          </a:bodyPr>
          <a:lstStyle/>
          <a:p>
            <a:r>
              <a:rPr lang="uk-UA" sz="2400" dirty="0">
                <a:latin typeface="Candara" panose="020E0502030303020204" pitchFamily="34" charset="0"/>
              </a:rPr>
              <a:t>У результаті вивчення навчальної дисципліни студент повинен </a:t>
            </a:r>
            <a:endParaRPr lang="uk-UA" sz="2400" dirty="0" smtClean="0">
              <a:latin typeface="Candara" panose="020E0502030303020204" pitchFamily="34" charset="0"/>
            </a:endParaRPr>
          </a:p>
          <a:p>
            <a:endParaRPr lang="en-US" sz="2400" dirty="0">
              <a:latin typeface="Candara" panose="020E0502030303020204" pitchFamily="34" charset="0"/>
            </a:endParaRPr>
          </a:p>
          <a:p>
            <a:r>
              <a:rPr lang="uk-UA" sz="2400" b="1" dirty="0">
                <a:latin typeface="Candara" panose="020E0502030303020204" pitchFamily="34" charset="0"/>
              </a:rPr>
              <a:t>знати:</a:t>
            </a:r>
            <a:endParaRPr lang="en-US" sz="2400" dirty="0">
              <a:latin typeface="Candara" panose="020E0502030303020204" pitchFamily="34" charset="0"/>
            </a:endParaRPr>
          </a:p>
          <a:p>
            <a:pPr lvl="0"/>
            <a:r>
              <a:rPr lang="uk-UA" sz="2400" dirty="0">
                <a:latin typeface="Candara" panose="020E0502030303020204" pitchFamily="34" charset="0"/>
              </a:rPr>
              <a:t>основні види навчально-методичних видань;</a:t>
            </a:r>
            <a:endParaRPr lang="en-US" sz="2400" dirty="0">
              <a:latin typeface="Candara" panose="020E0502030303020204" pitchFamily="34" charset="0"/>
            </a:endParaRPr>
          </a:p>
          <a:p>
            <a:pPr lvl="0"/>
            <a:r>
              <a:rPr lang="uk-UA" sz="2400" dirty="0">
                <a:latin typeface="Candara" panose="020E0502030303020204" pitchFamily="34" charset="0"/>
              </a:rPr>
              <a:t>вимоги до складання навчальних та навчально-методичних видань;</a:t>
            </a:r>
            <a:endParaRPr lang="en-US" sz="2400" dirty="0">
              <a:latin typeface="Candara" panose="020E0502030303020204" pitchFamily="34" charset="0"/>
            </a:endParaRPr>
          </a:p>
          <a:p>
            <a:pPr lvl="0"/>
            <a:r>
              <a:rPr lang="uk-UA" sz="2400" dirty="0">
                <a:latin typeface="Candara" panose="020E0502030303020204" pitchFamily="34" charset="0"/>
              </a:rPr>
              <a:t>структуру основних видів навчально-методичних видань;</a:t>
            </a:r>
            <a:endParaRPr lang="en-US" sz="2400" dirty="0">
              <a:latin typeface="Candara" panose="020E0502030303020204" pitchFamily="34" charset="0"/>
            </a:endParaRPr>
          </a:p>
          <a:p>
            <a:r>
              <a:rPr lang="ru-RU" sz="2400" dirty="0">
                <a:latin typeface="Candara" panose="020E0502030303020204" pitchFamily="34" charset="0"/>
              </a:rPr>
              <a:t> </a:t>
            </a:r>
            <a:endParaRPr lang="en-US" sz="2400" dirty="0">
              <a:latin typeface="Candara" panose="020E0502030303020204" pitchFamily="34" charset="0"/>
            </a:endParaRPr>
          </a:p>
          <a:p>
            <a:r>
              <a:rPr lang="uk-UA" sz="2400" b="1" dirty="0">
                <a:latin typeface="Candara" panose="020E0502030303020204" pitchFamily="34" charset="0"/>
              </a:rPr>
              <a:t>вміти:</a:t>
            </a:r>
            <a:r>
              <a:rPr lang="uk-UA" sz="2400" dirty="0">
                <a:latin typeface="Candara" panose="020E0502030303020204" pitchFamily="34" charset="0"/>
              </a:rPr>
              <a:t> </a:t>
            </a:r>
            <a:endParaRPr lang="en-US" sz="2400" dirty="0">
              <a:latin typeface="Candara" panose="020E0502030303020204" pitchFamily="34" charset="0"/>
            </a:endParaRPr>
          </a:p>
          <a:p>
            <a:pPr lvl="0"/>
            <a:r>
              <a:rPr lang="uk-UA" sz="2400" dirty="0">
                <a:latin typeface="Candara" panose="020E0502030303020204" pitchFamily="34" charset="0"/>
              </a:rPr>
              <a:t>критично аналізувати навчально-методичну літературу;</a:t>
            </a:r>
            <a:endParaRPr lang="en-US" sz="2400" dirty="0">
              <a:latin typeface="Candara" panose="020E0502030303020204" pitchFamily="34" charset="0"/>
            </a:endParaRPr>
          </a:p>
          <a:p>
            <a:pPr lvl="0"/>
            <a:r>
              <a:rPr lang="uk-UA" sz="2400" dirty="0">
                <a:latin typeface="Candara" panose="020E0502030303020204" pitchFamily="34" charset="0"/>
              </a:rPr>
              <a:t>використовувати методи критичного аналізу навчально-методичної літератури;</a:t>
            </a:r>
            <a:endParaRPr lang="en-US" sz="2400" dirty="0">
              <a:latin typeface="Candara" panose="020E0502030303020204" pitchFamily="34" charset="0"/>
            </a:endParaRPr>
          </a:p>
          <a:p>
            <a:pPr lvl="0"/>
            <a:r>
              <a:rPr lang="uk-UA" sz="2400" dirty="0">
                <a:latin typeface="Candara" panose="020E0502030303020204" pitchFamily="34" charset="0"/>
              </a:rPr>
              <a:t>використовувати наукові підходи при виборі навчально-методичної літератури у подальшій педагогічній діяльності</a:t>
            </a:r>
            <a:r>
              <a:rPr lang="uk-UA" sz="2400" dirty="0" smtClean="0">
                <a:latin typeface="Candara" panose="020E0502030303020204" pitchFamily="34" charset="0"/>
              </a:rPr>
              <a:t>.</a:t>
            </a:r>
            <a:endParaRPr lang="en-US" sz="2400" dirty="0">
              <a:latin typeface="Candara" panose="020E0502030303020204" pitchFamily="34" charset="0"/>
            </a:endParaRPr>
          </a:p>
        </p:txBody>
      </p:sp>
    </p:spTree>
    <p:extLst>
      <p:ext uri="{BB962C8B-B14F-4D97-AF65-F5344CB8AC3E}">
        <p14:creationId xmlns:p14="http://schemas.microsoft.com/office/powerpoint/2010/main" val="3268431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53143" y="509977"/>
            <a:ext cx="10572206" cy="5548507"/>
          </a:xfrm>
          <a:prstGeom prst="rect">
            <a:avLst/>
          </a:prstGeom>
        </p:spPr>
        <p:txBody>
          <a:bodyPr wrap="square">
            <a:spAutoFit/>
          </a:bodyPr>
          <a:lstStyle/>
          <a:p>
            <a:pPr indent="450215" algn="ctr">
              <a:lnSpc>
                <a:spcPct val="107000"/>
              </a:lnSpc>
              <a:spcAft>
                <a:spcPts val="800"/>
              </a:spcAft>
            </a:pPr>
            <a:r>
              <a:rPr lang="uk-UA" sz="2400" b="1" i="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Характеристика основних видів навчально-методичних видань</a:t>
            </a:r>
            <a:endParaRPr lang="uk-UA" sz="2400" b="1" i="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uk-UA" b="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Підручник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основне навчальне видання із систематизованим викладом дисципліни, що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відповідає офіційно затвердженій навчальній програмі</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Навчальний посібник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яке доповнює або частково замінює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підручник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у викладі навчального матеріалу з певного предмета, курсу, дисципліни або окремого його підрозділу.</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Навчально-наочний посібник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образотворче видання матеріалів</a:t>
            </a:r>
            <a:r>
              <a:rPr lang="uk-UA"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які </a:t>
            </a:r>
            <a:r>
              <a:rPr lang="uk-UA"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містять </a:t>
            </a:r>
            <a:r>
              <a:rPr lang="uk-UA"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ілюстративно</a:t>
            </a:r>
            <a:r>
              <a:rPr lang="uk-UA"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-наочні матеріали, що сприяють вивченню і викла­</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данню дисципліни, засвоєнню їх змісту</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Навчально-методичний посібник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навчальне видання з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методики викладання</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навчальної дисципліни, яке, окрім викладу навчального матеріалу, містить методичні вказівки і рекомендації щодо викладання дисципліни або організації самостійної роботи студентів, розвитку і виховання особистості.</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Хрестоматія</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a:t>
            </a:r>
            <a:r>
              <a:rPr lang="uk-UA"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навчальне видання літературно-художніх, історичних, наукових, мистецьких чи інших творів або їх частин, які є об'єктом вивчення певної навчальної дисципліни або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виховання особистості </a:t>
            </a:r>
            <a:r>
              <a:rPr lang="uk-UA"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відповідно до офіційно затвердженої навчальної програми (різновид - книга для читання)</a:t>
            </a:r>
            <a:r>
              <a:rPr lang="uk-UA"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Словник для студентів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довідкове видання упорядкованого переліку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мовних</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одиниць </a:t>
            </a:r>
            <a:r>
              <a:rPr lang="uk-UA"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(слова, </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словосполучення, фрази, терміни, поняття, знаки, імена тощо)</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доповнених відповідними довідковими даними.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9310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2183" y="882536"/>
            <a:ext cx="10920547" cy="5141920"/>
          </a:xfrm>
          <a:prstGeom prst="rect">
            <a:avLst/>
          </a:prstGeom>
        </p:spPr>
        <p:txBody>
          <a:bodyPr wrap="square">
            <a:spAutoFit/>
          </a:bodyPr>
          <a:lstStyle/>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Енциклопедія</a:t>
            </a:r>
            <a:r>
              <a:rPr lang="uk-UA"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довідкового характеру, яке містить упорядкований </a:t>
            </a:r>
            <a:r>
              <a:rPr lang="uk-UA"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перелік відомостей,</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сукупність наукових знань з широкого кола питань. Популярність викладу, розрахована на широке коло читачів, має поєднуватися з науковою чіткістю та логікою викладання матеріалу, без авторського тлумачення.  Неприпустиме недбале, наближене, однобічне висвітлення явищ і фактів. Цим енциклопедії відрізняються від інших видів наукових видань, у яких такі матеріали можуть наводитися в авторській концепції. Мові енциклопедії властиві стислість, чіткість, лаконічність формулювань, уникнення вузькофахових термінів, професійних жаргонізмів, розмовних і просторічних слів, вставних слів і зворотів,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емоційно</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забарвлених оцінок, надмірної кількості скорочень.</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Довідник</a:t>
            </a:r>
            <a:r>
              <a:rPr lang="uk-UA"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довідкового характеру, яке містить упорядкований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предметний матеріал, узагальнені, стислі відомості з певних галузей науки, професій тощо.</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Практикум</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практичних завдань і вправ, що сприяють засвоєнню набутих знань, умінь і навичок, їх систематизації та узагальненню, перевірці якості їх засвоєння (різновиди - збірник задач і вправ, тестові завдання, збірники текстів диктантів і переказів, інструкції до лабораторних і практичних робіт, робочі зошити, дидактичні матеріали).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Методичні рекомендації</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для студентів з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методики засвоєння навчальної дисципліни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8456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3439" y="859683"/>
            <a:ext cx="10467703" cy="5153334"/>
          </a:xfrm>
          <a:prstGeom prst="rect">
            <a:avLst/>
          </a:prstGeom>
        </p:spPr>
        <p:txBody>
          <a:bodyPr wrap="square">
            <a:spAutoFit/>
          </a:bodyPr>
          <a:lstStyle/>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Тексти лекцій</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яке містить повний виклад лекційного матеріалу  до затвердженої навчальної дисципліни (всіх лекцій або змістового блоку).</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Альбом</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книжкове або комплектне аркушеве образотворче видання</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Атлас –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альбом зображень різних об’єктів (карти, креслення, малюнки та ін.), що пропонується з метою навчання або практичного виконання.</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Педагогічний програмний засіб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програмна продукція, яка використовується у комп’ютеризованих системах освіти як засіб навчання чи виховання студентів.</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Навчально-методичний комплекс</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на допомогу студентам у навчанні з викладом основного змісту та завдань лекційних та практичних занять.</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Робоча навчальна програма – </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нормативний документ вищого навчального закладу, що містить вклад конкретного змісту навчальної дисципліни, послідовність, організаційні форми її вивчення та їх обсяг, визначає форми та засоби поточного та підсумкового контролю.</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Навчальна програма</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яке визначає зміст, обсяг і вимоги до вивчення певного навчального предмета, курсу, дисципліни, розвитку і виховання особистості відповідно до вимог державних стандартів освіти та навчальних планів.</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8607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3771" y="1212817"/>
            <a:ext cx="10676709" cy="3246914"/>
          </a:xfrm>
          <a:prstGeom prst="rect">
            <a:avLst/>
          </a:prstGeom>
        </p:spPr>
        <p:txBody>
          <a:bodyPr wrap="square">
            <a:spAutoFit/>
          </a:bodyPr>
          <a:lstStyle/>
          <a:p>
            <a:pPr indent="450215" algn="just">
              <a:lnSpc>
                <a:spcPct val="107000"/>
              </a:lnSpc>
              <a:spcBef>
                <a:spcPts val="1080"/>
              </a:spcBef>
              <a:spcAft>
                <a:spcPts val="600"/>
              </a:spcAft>
            </a:pPr>
            <a:r>
              <a:rPr lang="uk-UA" b="1" u="sng" dirty="0">
                <a:solidFill>
                  <a:srgbClr val="A90707"/>
                </a:solidFill>
                <a:latin typeface="Times New Roman" panose="02020603050405020304" pitchFamily="18" charset="0"/>
                <a:ea typeface="Times New Roman" panose="02020603050405020304" pitchFamily="18" charset="0"/>
                <a:cs typeface="Times New Roman" panose="02020603050405020304" pitchFamily="18" charset="0"/>
              </a:rPr>
              <a:t>2. Вимоги до навчально-методичних видань</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відповідно до нормативних законів Міністерства освіти та науки України: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1. Закон України «Про освіту»</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810260" algn="l"/>
              </a:tabLs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2. Методичні рекомендації щодо структури, змісту та обсягів підручників і навчальних посібників для вищих навчальних закладів (затверджено рішенням ВР НМЦ вищої освіти МОН України. Протокол № 7 від 29.07.05)</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810260" algn="l"/>
              </a:tabLs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3. Порядок надання навчальній літературі, засобам навчання і навчальному обладнанню грифів та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свідоцтв</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МОН України (затверджено Наказ МОН 23.12.2004 № 973)</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810260" algn="l"/>
              </a:tabLs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4. Наказ № 588 від 27. 06.2008 р. щодо видання навчальної літератури для вищої школи МОН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6555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7976" y="628237"/>
            <a:ext cx="10929257" cy="5563703"/>
          </a:xfrm>
          <a:prstGeom prst="rect">
            <a:avLst/>
          </a:prstGeom>
        </p:spPr>
        <p:txBody>
          <a:bodyPr wrap="square">
            <a:spAutoFit/>
          </a:bodyPr>
          <a:lstStyle/>
          <a:p>
            <a:pPr indent="450215" algn="just">
              <a:lnSpc>
                <a:spcPct val="107000"/>
              </a:lnSpc>
              <a:spcBef>
                <a:spcPts val="1200"/>
              </a:spcBef>
              <a:spcAft>
                <a:spcPts val="800"/>
              </a:spcAft>
              <a:tabLst>
                <a:tab pos="810260" algn="l"/>
              </a:tabLst>
            </a:pPr>
            <a:r>
              <a:rPr lang="uk-UA" dirty="0">
                <a:solidFill>
                  <a:srgbClr val="A90707"/>
                </a:solidFill>
                <a:latin typeface="Times New Roman" panose="02020603050405020304" pitchFamily="18" charset="0"/>
                <a:ea typeface="Times New Roman" panose="02020603050405020304" pitchFamily="18" charset="0"/>
                <a:cs typeface="Times New Roman" panose="02020603050405020304" pitchFamily="18" charset="0"/>
              </a:rPr>
              <a:t>2.1. Підручник</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Підручник</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навчальне видання, що містить систематизоване викладення навчальної дисципліни, що відповідає офіційно затвердженій навчальній програмі.</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Підручник повинен мати високий науково-методичний рівень, містити необхідний довідковий апарат.</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Навчальний матеріал має бути пов’язаний з практичними завданнями, мають простежуватися тісні міжпредметні зв’язки.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Структура</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ЗМІСТ (назви розділів у точній відповідності до затвердженої навчальної програми).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Заголовки змісту повинні точно повторювати заголовки у тексті, без скорочень. Позначення ступенів рубрикації (“частина”, “розділ”) пишуться в один рядок з відповідними заголовками і відділяються від них крапкою. Всі заголовки у змісті починаються з прописної літери без крапки на кінці.</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ВСТУП (передмова) 0,1-0,2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а.а</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(4000-8000 знаків або 2,5-4,5 сторінки):</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роль та значення дисципліни (виду занять) у підготовці фахівця,</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місце даного курсу</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(його частин) серед інших дисциплін,</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формулювання основних задач</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що стоять перед студентом при вивченні навчальної дисципліни.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3057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2149" y="1389539"/>
            <a:ext cx="10807337" cy="4059060"/>
          </a:xfrm>
          <a:prstGeom prst="rect">
            <a:avLst/>
          </a:prstGeom>
        </p:spPr>
        <p:txBody>
          <a:bodyPr wrap="square">
            <a:spAutoFit/>
          </a:bodyPr>
          <a:lstStyle/>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ОСНОВНИЙ ТЕКСТ – дидактично та </a:t>
            </a:r>
            <a:r>
              <a:rPr lang="uk-UA"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методично</a:t>
            </a: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оброблений і систематизований автором навчальний матеріал. Викладання матеріалу в навчальній книзі повинно відрізнятися об’єктивністю, науковістю та чіткою логічною послідовністю. Композиція підручника, подання термінів, прийоми введення до тексту нових понять, використання засобів наочності повинні бути направлені на те, щоб передати студентові певну інформацію, навчити його самостійно користуватися книгою, захопити його, викликати інтерес до предмета, що вивчається.</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ПИТАННЯ, тести для самоконтролю та контролю засвоєння знань:</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розміщуються наприкінці кожної структурної частини (глави, параграфа),</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сприяють формуванню практичних прийомів і навичок логічного мислення.</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У ході виконання контрольних завдань бажано передбачити використання обчислювальної техніки, аудіовізуальних засобів навчання, забезпечити умови обов’язкового використання нормативної та довідкової літератури.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928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402</Words>
  <Application>Microsoft Office PowerPoint</Application>
  <PresentationFormat>Широкоэкранный</PresentationFormat>
  <Paragraphs>99</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Calibri Light</vt:lpstr>
      <vt:lpstr>Candara</vt:lpstr>
      <vt:lpstr>Comic Sans MS</vt:lpstr>
      <vt:lpstr>Times New Roman</vt:lpstr>
      <vt:lpstr>Тема Office</vt:lpstr>
      <vt:lpstr>Презентація курсу</vt:lpstr>
      <vt:lpstr>Мета та завдання дисципліни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NATALIA</dc:creator>
  <cp:lastModifiedBy>NATALIA</cp:lastModifiedBy>
  <cp:revision>4</cp:revision>
  <dcterms:created xsi:type="dcterms:W3CDTF">2020-01-26T16:52:02Z</dcterms:created>
  <dcterms:modified xsi:type="dcterms:W3CDTF">2020-02-16T07:54:05Z</dcterms:modified>
</cp:coreProperties>
</file>