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47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62A9255-BE77-46D3-ACE6-A5BB8BB87D97}" type="datetimeFigureOut">
              <a:rPr lang="uk-UA" smtClean="0"/>
              <a:t>24.03.2018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E121E03-241B-4739-9C53-8DE3628CF783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ОСНОВИ ТЕОРІЇ ІНФОРМАЦІЇ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3185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326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uk-UA" dirty="0"/>
          </a:p>
          <a:p>
            <a:r>
              <a:rPr lang="uk-UA" sz="6400" u="sng" dirty="0"/>
              <a:t>Закон 1: </a:t>
            </a:r>
            <a:r>
              <a:rPr lang="uk-UA" sz="6400" dirty="0"/>
              <a:t>на отримання інформації кібернетична система повинна затратити певну кількість енергії</a:t>
            </a:r>
            <a:r>
              <a:rPr lang="uk-UA" sz="6400" dirty="0" smtClean="0"/>
              <a:t>.</a:t>
            </a:r>
            <a:endParaRPr lang="uk-UA" sz="6400" dirty="0"/>
          </a:p>
          <a:p>
            <a:pPr marL="0" indent="0">
              <a:buNone/>
            </a:pPr>
            <a:r>
              <a:rPr lang="uk-UA" sz="6400" dirty="0"/>
              <a:t>Для отримання інформації слід витрачати енергію, кількість якої для кожної керуючої системи є обмеженою. Так, за наявними даними, для отримання одного біта інформації теоретично потрібно затратити 0,693 </a:t>
            </a:r>
            <a:r>
              <a:rPr lang="en-US" sz="6400" dirty="0" err="1"/>
              <a:t>kT</a:t>
            </a:r>
            <a:r>
              <a:rPr lang="en-US" sz="6400" dirty="0"/>
              <a:t> </a:t>
            </a:r>
            <a:r>
              <a:rPr lang="uk-UA" sz="6400" dirty="0"/>
              <a:t>дж енергії (на практиці ці затрати завжди значно більші) . Якби керуючі системи мали або надзвичайно довгі за місцем у пам’яті (як екстремум — безконечні) або довготривалі в часі (як екстремум — безконечні) програми розпізнавання, то вони або не змогли б функціонувати, або завжди опинялись би в стані поразки, що визначає саму можливість їх функціонування. У біологічних системах цьому протидіє інстинкт самозбереження</a:t>
            </a:r>
            <a:r>
              <a:rPr lang="uk-UA" sz="6400" dirty="0" smtClean="0"/>
              <a:t>.</a:t>
            </a:r>
            <a:endParaRPr lang="uk-UA" sz="6400" dirty="0"/>
          </a:p>
          <a:p>
            <a:pPr marL="0" indent="0">
              <a:buNone/>
            </a:pPr>
            <a:r>
              <a:rPr lang="uk-UA" sz="6400" dirty="0"/>
              <a:t>Сформульований принцип не заперечує того, що в різних системах програми розпізнавання одного й того ж образу можуть мати відмінні довжину та час виконання</a:t>
            </a:r>
            <a:r>
              <a:rPr lang="uk-UA" sz="6400" dirty="0" smtClean="0"/>
              <a:t>.</a:t>
            </a:r>
            <a:endParaRPr lang="uk-UA" sz="6400" dirty="0"/>
          </a:p>
          <a:p>
            <a:r>
              <a:rPr lang="uk-UA" sz="6400" u="sng" dirty="0"/>
              <a:t>Закон 2: </a:t>
            </a:r>
            <a:r>
              <a:rPr lang="uk-UA" sz="6400" dirty="0"/>
              <a:t>будь-яка інформація впливає на її отримувача</a:t>
            </a:r>
            <a:r>
              <a:rPr lang="uk-UA" sz="6400" dirty="0" smtClean="0"/>
              <a:t>.</a:t>
            </a:r>
            <a:endParaRPr lang="uk-UA" sz="6400" dirty="0"/>
          </a:p>
          <a:p>
            <a:pPr marL="0" indent="0">
              <a:buNone/>
            </a:pPr>
            <a:r>
              <a:rPr lang="uk-UA" sz="6400" dirty="0"/>
              <a:t>Вплив може реалізуватися різними шляхами: а) шляхом запам’ятовування інформації і її використання у наступних діях кібернетичної системи в тому випадку, коли ця інформація стає цінною щодо життєдіяльності системи; б) шляхом забування цієї інформації (стирання з пам’яті</a:t>
            </a:r>
            <a:r>
              <a:rPr lang="uk-UA" sz="6400" dirty="0" smtClean="0"/>
              <a:t>).</a:t>
            </a:r>
            <a:endParaRPr lang="uk-UA" sz="6400" dirty="0"/>
          </a:p>
          <a:p>
            <a:pPr marL="0" indent="0">
              <a:buNone/>
            </a:pPr>
            <a:r>
              <a:rPr lang="uk-UA" sz="6400" dirty="0"/>
              <a:t>Якщо інформація не впливає в даний момент на отримувача, то вона обов’язково вплине тоді, коли виникне ситуація її недостатності (про недостатність див. нижче) </a:t>
            </a:r>
            <a:r>
              <a:rPr lang="uk-UA" sz="6400" dirty="0" smtClean="0"/>
              <a:t>(</a:t>
            </a:r>
            <a:r>
              <a:rPr lang="uk-UA" sz="6400" dirty="0"/>
              <a:t>З. Партико - </a:t>
            </a:r>
            <a:r>
              <a:rPr lang="en-US" sz="6400" dirty="0"/>
              <a:t>http://journlib.univ.kiev.ua/index.php?act=article&amp;article=1171)</a:t>
            </a:r>
            <a:endParaRPr lang="uk-UA" sz="6400" dirty="0"/>
          </a:p>
          <a:p>
            <a:endParaRPr lang="uk-UA" sz="6400" dirty="0"/>
          </a:p>
          <a:p>
            <a:pPr marL="0" indent="0">
              <a:buNone/>
            </a:pPr>
            <a:endParaRPr lang="uk-UA" sz="3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Закони теорії інформації </a:t>
            </a:r>
            <a:endParaRPr lang="uk-U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515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z="3200" dirty="0" smtClean="0"/>
              <a:t>1. </a:t>
            </a:r>
            <a:r>
              <a:rPr lang="uk-UA" sz="3200" dirty="0"/>
              <a:t>Визначення інформації та основні напрямки </a:t>
            </a:r>
            <a:r>
              <a:rPr lang="uk-UA" sz="3200" dirty="0" smtClean="0"/>
              <a:t>її вивчення</a:t>
            </a:r>
            <a:r>
              <a:rPr lang="uk-UA" sz="3200" dirty="0"/>
              <a:t>.</a:t>
            </a:r>
          </a:p>
          <a:p>
            <a:pPr lvl="0"/>
            <a:r>
              <a:rPr lang="uk-UA" sz="3200" dirty="0" smtClean="0"/>
              <a:t>2. Концепції </a:t>
            </a:r>
            <a:r>
              <a:rPr lang="uk-UA" sz="3200" dirty="0"/>
              <a:t>природи інформації. </a:t>
            </a:r>
          </a:p>
          <a:p>
            <a:pPr lvl="0"/>
            <a:r>
              <a:rPr lang="uk-UA" sz="3200" dirty="0" smtClean="0"/>
              <a:t>3. </a:t>
            </a:r>
            <a:r>
              <a:rPr lang="uk-UA" sz="3200" dirty="0" err="1" smtClean="0"/>
              <a:t>Циркулювання</a:t>
            </a:r>
            <a:r>
              <a:rPr lang="uk-UA" sz="3200" dirty="0" smtClean="0"/>
              <a:t> </a:t>
            </a:r>
            <a:r>
              <a:rPr lang="uk-UA" sz="3200" dirty="0"/>
              <a:t>інформації в суспільстві.</a:t>
            </a:r>
          </a:p>
          <a:p>
            <a:pPr lvl="0"/>
            <a:r>
              <a:rPr lang="uk-UA" sz="3200" dirty="0" smtClean="0"/>
              <a:t>4. Закони </a:t>
            </a:r>
            <a:r>
              <a:rPr lang="uk-UA" sz="3200" dirty="0"/>
              <a:t>та аксіоми теорії інформації.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ЗМІСТ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894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1.</a:t>
            </a:r>
            <a:r>
              <a:rPr lang="ru-RU" dirty="0"/>
              <a:t>	</a:t>
            </a:r>
            <a:r>
              <a:rPr lang="ru-RU" sz="3200" dirty="0" err="1"/>
              <a:t>Мрочко</a:t>
            </a:r>
            <a:r>
              <a:rPr lang="ru-RU" sz="3200" dirty="0"/>
              <a:t> Л.В. Теория и практика массовой информации. – Москва: «Флинта», 2006. – 240 с</a:t>
            </a:r>
            <a:r>
              <a:rPr lang="ru-RU" sz="3200" dirty="0" smtClean="0"/>
              <a:t>.</a:t>
            </a:r>
          </a:p>
          <a:p>
            <a:pPr marL="0" indent="0">
              <a:buNone/>
            </a:pPr>
            <a:r>
              <a:rPr lang="uk-UA" sz="3200" dirty="0"/>
              <a:t>2</a:t>
            </a:r>
            <a:r>
              <a:rPr lang="en-US" sz="3200" dirty="0" smtClean="0"/>
              <a:t>.</a:t>
            </a:r>
            <a:r>
              <a:rPr lang="en-US" sz="3200" dirty="0"/>
              <a:t>	</a:t>
            </a:r>
            <a:r>
              <a:rPr lang="uk-UA" sz="3200" dirty="0"/>
              <a:t>Партико З.В. Теорія масової інформації та комунікації. – Львів, 2008. </a:t>
            </a:r>
            <a:endParaRPr lang="uk-UA" sz="3200" dirty="0" smtClean="0"/>
          </a:p>
          <a:p>
            <a:pPr marL="0" indent="0">
              <a:buNone/>
            </a:pPr>
            <a:r>
              <a:rPr lang="uk-UA" sz="3200" dirty="0" smtClean="0"/>
              <a:t>3.</a:t>
            </a:r>
            <a:r>
              <a:rPr lang="ru-RU" sz="3200" dirty="0"/>
              <a:t> </a:t>
            </a:r>
            <a:r>
              <a:rPr lang="ru-RU" sz="3200" dirty="0" err="1"/>
              <a:t>Кулицький</a:t>
            </a:r>
            <a:r>
              <a:rPr lang="ru-RU" sz="3200" dirty="0"/>
              <a:t> С. П. </a:t>
            </a:r>
            <a:r>
              <a:rPr lang="ru-RU" sz="3200" dirty="0" err="1"/>
              <a:t>Основи</a:t>
            </a:r>
            <a:r>
              <a:rPr lang="ru-RU" sz="3200" dirty="0"/>
              <a:t> </a:t>
            </a:r>
            <a:r>
              <a:rPr lang="ru-RU" sz="3200" dirty="0" err="1"/>
              <a:t>організації</a:t>
            </a:r>
            <a:r>
              <a:rPr lang="ru-RU" sz="3200" dirty="0"/>
              <a:t> </a:t>
            </a:r>
            <a:r>
              <a:rPr lang="ru-RU" sz="3200" dirty="0" err="1"/>
              <a:t>інформаційної</a:t>
            </a:r>
            <a:r>
              <a:rPr lang="ru-RU" sz="3200" dirty="0"/>
              <a:t> </a:t>
            </a:r>
            <a:r>
              <a:rPr lang="ru-RU" sz="3200" dirty="0" err="1"/>
              <a:t>діяльності</a:t>
            </a:r>
            <a:r>
              <a:rPr lang="ru-RU" sz="3200" dirty="0"/>
              <a:t> у </a:t>
            </a:r>
            <a:r>
              <a:rPr lang="ru-RU" sz="3200" dirty="0" err="1"/>
              <a:t>сфері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: </a:t>
            </a:r>
            <a:r>
              <a:rPr lang="ru-RU" sz="3200" dirty="0" err="1"/>
              <a:t>Навч</a:t>
            </a:r>
            <a:r>
              <a:rPr lang="ru-RU" sz="3200" dirty="0"/>
              <a:t>. </a:t>
            </a:r>
            <a:r>
              <a:rPr lang="ru-RU" sz="3200" dirty="0" err="1"/>
              <a:t>посіб</a:t>
            </a:r>
            <a:r>
              <a:rPr lang="ru-RU" sz="3200" dirty="0"/>
              <a:t>. — К.: МАУП, 2002.</a:t>
            </a:r>
            <a:endParaRPr lang="uk-UA" sz="3200" dirty="0"/>
          </a:p>
          <a:p>
            <a:endParaRPr lang="uk-UA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Література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77057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походить </a:t>
            </a:r>
            <a:r>
              <a:rPr lang="uk-UA" dirty="0"/>
              <a:t>від латинського слова “</a:t>
            </a:r>
            <a:r>
              <a:rPr lang="uk-UA" dirty="0" err="1"/>
              <a:t>informatio</a:t>
            </a:r>
            <a:r>
              <a:rPr lang="uk-UA" dirty="0"/>
              <a:t>”, яке складається з префікса «</a:t>
            </a:r>
            <a:r>
              <a:rPr lang="ru-RU" dirty="0" err="1"/>
              <a:t>in</a:t>
            </a:r>
            <a:r>
              <a:rPr lang="uk-UA" dirty="0"/>
              <a:t>-» («в-, </a:t>
            </a:r>
            <a:r>
              <a:rPr lang="uk-UA" dirty="0" err="1"/>
              <a:t>на-</a:t>
            </a:r>
            <a:r>
              <a:rPr lang="uk-UA" dirty="0"/>
              <a:t>, </a:t>
            </a:r>
            <a:r>
              <a:rPr lang="uk-UA" dirty="0" err="1"/>
              <a:t>при-</a:t>
            </a:r>
            <a:r>
              <a:rPr lang="uk-UA" dirty="0"/>
              <a:t>») і дієслова «</a:t>
            </a:r>
            <a:r>
              <a:rPr lang="ru-RU" dirty="0" err="1"/>
              <a:t>form</a:t>
            </a:r>
            <a:r>
              <a:rPr lang="uk-UA" dirty="0"/>
              <a:t>» («надаю форму, створюю»), пов'язаного з іменником «</a:t>
            </a:r>
            <a:r>
              <a:rPr lang="ru-RU" dirty="0" err="1"/>
              <a:t>forma</a:t>
            </a:r>
            <a:r>
              <a:rPr lang="uk-UA" dirty="0"/>
              <a:t>» («форма»).</a:t>
            </a:r>
            <a:r>
              <a:rPr lang="uk-UA" baseline="30000" dirty="0"/>
              <a:t>.</a:t>
            </a:r>
            <a:endParaRPr lang="uk-UA" dirty="0"/>
          </a:p>
          <a:p>
            <a:pPr marL="0" indent="0">
              <a:buNone/>
            </a:pPr>
            <a:r>
              <a:rPr lang="uk-UA" sz="3600" dirty="0" smtClean="0"/>
              <a:t>Означає</a:t>
            </a:r>
            <a:r>
              <a:rPr lang="uk-UA" sz="3600" dirty="0"/>
              <a:t>:</a:t>
            </a:r>
          </a:p>
          <a:p>
            <a:pPr lvl="0"/>
            <a:r>
              <a:rPr lang="uk-UA" dirty="0"/>
              <a:t>роз’яснення, виклад фактів, подій; </a:t>
            </a:r>
          </a:p>
          <a:p>
            <a:pPr lvl="0"/>
            <a:r>
              <a:rPr lang="uk-UA" dirty="0"/>
              <a:t>поняття; </a:t>
            </a:r>
          </a:p>
          <a:p>
            <a:pPr lvl="0"/>
            <a:r>
              <a:rPr lang="uk-UA" dirty="0"/>
              <a:t>ознайомлення</a:t>
            </a:r>
            <a:r>
              <a:rPr lang="ru-RU" dirty="0"/>
              <a:t>, </a:t>
            </a:r>
            <a:r>
              <a:rPr lang="ru-RU" dirty="0" err="1"/>
              <a:t>просв</a:t>
            </a:r>
            <a:r>
              <a:rPr lang="uk-UA" dirty="0"/>
              <a:t>і</a:t>
            </a:r>
            <a:r>
              <a:rPr lang="ru-RU" dirty="0"/>
              <a:t>та.</a:t>
            </a:r>
            <a:endParaRPr lang="uk-UA" dirty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Інформація</a:t>
            </a: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691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48408"/>
          </a:xfrm>
        </p:spPr>
        <p:txBody>
          <a:bodyPr>
            <a:noAutofit/>
          </a:bodyPr>
          <a:lstStyle/>
          <a:p>
            <a:r>
              <a:rPr lang="uk-UA" sz="2800" dirty="0"/>
              <a:t>Інформація - це нові знання, які отримує споживач  у результаті сприйняття  певних відомостей («</a:t>
            </a:r>
            <a:r>
              <a:rPr lang="uk-UA" sz="2800" dirty="0" err="1"/>
              <a:t>Вікіпедія</a:t>
            </a:r>
            <a:r>
              <a:rPr lang="uk-UA" sz="2800" dirty="0"/>
              <a:t>»). 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14916"/>
            <a:ext cx="6329382" cy="425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161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sz="3500" dirty="0"/>
              <a:t>1. Позначення змісту, отриманого із зовнішнього світу у процесі пристосування до нього людини (Н. Вінер).</a:t>
            </a:r>
          </a:p>
          <a:p>
            <a:pPr marL="0" indent="0">
              <a:buNone/>
            </a:pPr>
            <a:r>
              <a:rPr lang="uk-UA" sz="3500" dirty="0"/>
              <a:t>2. Комунікація та зв'язок, в процесі якого усувається невизначеність (інформаційна ентропія) (К. </a:t>
            </a:r>
            <a:r>
              <a:rPr lang="uk-UA" sz="3500" dirty="0" err="1"/>
              <a:t>Шеннон</a:t>
            </a:r>
            <a:r>
              <a:rPr lang="uk-UA" sz="3500" dirty="0"/>
              <a:t>).</a:t>
            </a:r>
          </a:p>
          <a:p>
            <a:pPr marL="0" indent="0">
              <a:buNone/>
            </a:pPr>
            <a:r>
              <a:rPr lang="uk-UA" sz="3500" dirty="0"/>
              <a:t>3. Відомості або повідомлення про щось (побутове), роз'яснення, виклад, оригінальність, новизна.</a:t>
            </a:r>
          </a:p>
          <a:p>
            <a:pPr marL="0" indent="0">
              <a:buNone/>
            </a:pPr>
            <a:r>
              <a:rPr lang="uk-UA" sz="3500" dirty="0"/>
              <a:t>4. Відображена різноманітність (А. </a:t>
            </a:r>
            <a:r>
              <a:rPr lang="uk-UA" sz="3500" dirty="0" err="1"/>
              <a:t>Урсул</a:t>
            </a:r>
            <a:r>
              <a:rPr lang="uk-UA" sz="3500" dirty="0"/>
              <a:t>).</a:t>
            </a:r>
          </a:p>
          <a:p>
            <a:pPr marL="0" indent="0">
              <a:buNone/>
            </a:pPr>
            <a:r>
              <a:rPr lang="uk-UA" sz="3500" dirty="0"/>
              <a:t>5. Властивості матеріальних об'єктів породжувати та зберігати певний стан, який в різних матеріально-енергетичних формах може передаватись між об'єктами;</a:t>
            </a:r>
          </a:p>
          <a:p>
            <a:pPr marL="0" indent="0">
              <a:buNone/>
            </a:pPr>
            <a:r>
              <a:rPr lang="uk-UA" sz="3500" dirty="0"/>
              <a:t>6. Результат інтелектуальної діяльності певної людини щодо подання відомостей, повідомлень, сигналів, кодів, образів тощо (В. </a:t>
            </a:r>
            <a:r>
              <a:rPr lang="uk-UA" sz="3500" dirty="0" err="1"/>
              <a:t>Цимбалюк</a:t>
            </a:r>
            <a:r>
              <a:rPr lang="uk-UA" sz="3500" dirty="0"/>
              <a:t>).</a:t>
            </a:r>
          </a:p>
          <a:p>
            <a:pPr marL="0" indent="0">
              <a:buNone/>
            </a:pPr>
            <a:r>
              <a:rPr lang="uk-UA" sz="3500" dirty="0"/>
              <a:t>7. Універсальна субстанція, що пронизує усі сфери людської діяльності, слугує провідником знань та думок, інструментом спілкування, взаєморозуміння та співробітництва, утвердження стереотипів мислення та поведінки (ЮНЕСКО).</a:t>
            </a:r>
          </a:p>
          <a:p>
            <a:pPr marL="0" indent="0">
              <a:buNone/>
            </a:pPr>
            <a:r>
              <a:rPr lang="en-US" sz="3500" dirty="0" smtClean="0"/>
              <a:t>8</a:t>
            </a:r>
            <a:r>
              <a:rPr lang="uk-UA" sz="3500" dirty="0"/>
              <a:t>. документовані або публічно оголошені відомості про події та явища, що відбуваються у суспільстві, державі та навколишньому природному середовищі (Закон України «Про інформацію</a:t>
            </a:r>
            <a:r>
              <a:rPr lang="uk-UA" dirty="0"/>
              <a:t>»)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err="1"/>
              <a:t>Термін</a:t>
            </a:r>
            <a:r>
              <a:rPr lang="ru-RU" sz="3200" dirty="0"/>
              <a:t> «</a:t>
            </a:r>
            <a:r>
              <a:rPr lang="ru-RU" sz="3200" dirty="0" err="1"/>
              <a:t>інформація</a:t>
            </a:r>
            <a:r>
              <a:rPr lang="ru-RU" sz="3200" dirty="0"/>
              <a:t>» </a:t>
            </a:r>
            <a:r>
              <a:rPr lang="ru-RU" sz="3200" dirty="0" err="1"/>
              <a:t>також</a:t>
            </a:r>
            <a:r>
              <a:rPr lang="ru-RU" sz="3200" dirty="0"/>
              <a:t> </a:t>
            </a:r>
            <a:r>
              <a:rPr lang="ru-RU" sz="3200" dirty="0" err="1"/>
              <a:t>використовується</a:t>
            </a:r>
            <a:r>
              <a:rPr lang="ru-RU" sz="3200" dirty="0"/>
              <a:t> </a:t>
            </a:r>
            <a:r>
              <a:rPr lang="ru-RU" sz="3200" dirty="0" smtClean="0"/>
              <a:t>в </a:t>
            </a:r>
            <a:r>
              <a:rPr lang="ru-RU" sz="3200" dirty="0"/>
              <a:t>таких </a:t>
            </a:r>
            <a:r>
              <a:rPr lang="ru-RU" sz="3200" dirty="0" err="1"/>
              <a:t>значеннях</a:t>
            </a:r>
            <a:r>
              <a:rPr lang="ru-RU" sz="3200" dirty="0"/>
              <a:t>: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142298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160240"/>
          </a:xfrm>
        </p:spPr>
        <p:txBody>
          <a:bodyPr>
            <a:normAutofit fontScale="90000"/>
          </a:bodyPr>
          <a:lstStyle/>
          <a:p>
            <a:r>
              <a:rPr lang="uk-UA" sz="3600" dirty="0" smtClean="0"/>
              <a:t>На </a:t>
            </a:r>
            <a:r>
              <a:rPr lang="uk-UA" sz="3600" dirty="0"/>
              <a:t>100 відсотків науковці сьогодні ще не з'ясували, </a:t>
            </a:r>
            <a:br>
              <a:rPr lang="uk-UA" sz="3600" dirty="0"/>
            </a:br>
            <a:r>
              <a:rPr lang="uk-UA" sz="2700" dirty="0"/>
              <a:t>ЯК РОЗУМІТИ ПОНЯТТЯ «ІНФОРМАЦІЯ» ! </a:t>
            </a:r>
            <a:br>
              <a:rPr lang="uk-UA" sz="2700" dirty="0"/>
            </a:br>
            <a:r>
              <a:rPr lang="uk-UA" sz="2800" dirty="0" smtClean="0"/>
              <a:t>Проте її впливи конструктивні та деструктивні підтверджені емпірично </a:t>
            </a:r>
            <a:endParaRPr lang="uk-U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36912"/>
            <a:ext cx="4595250" cy="3466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3277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79168"/>
          </a:xfrm>
        </p:spPr>
        <p:txBody>
          <a:bodyPr/>
          <a:lstStyle/>
          <a:p>
            <a:endParaRPr lang="uk-UA" dirty="0"/>
          </a:p>
          <a:p>
            <a:pPr marL="0" indent="0">
              <a:buNone/>
            </a:pPr>
            <a:r>
              <a:rPr lang="uk-UA" b="1" dirty="0"/>
              <a:t>1. </a:t>
            </a:r>
            <a:r>
              <a:rPr lang="uk-UA" sz="3200" b="1" dirty="0"/>
              <a:t>Атрибутивної </a:t>
            </a:r>
            <a:r>
              <a:rPr lang="uk-UA" sz="3200" dirty="0"/>
              <a:t>концепції </a:t>
            </a:r>
            <a:endParaRPr lang="uk-UA" sz="3200" dirty="0" smtClean="0"/>
          </a:p>
          <a:p>
            <a:pPr marL="0" indent="0">
              <a:buNone/>
            </a:pPr>
            <a:r>
              <a:rPr lang="uk-UA" sz="3200" dirty="0" smtClean="0"/>
              <a:t>(інформація, поряд із матерією та енергією, </a:t>
            </a:r>
            <a:r>
              <a:rPr lang="uk-UA" sz="3200" dirty="0"/>
              <a:t>– атрибут матерії).</a:t>
            </a:r>
          </a:p>
          <a:p>
            <a:pPr marL="0" indent="0">
              <a:buNone/>
            </a:pPr>
            <a:r>
              <a:rPr lang="uk-UA" sz="3200" b="1" dirty="0"/>
              <a:t>2. Функціональної </a:t>
            </a:r>
            <a:r>
              <a:rPr lang="uk-UA" sz="3200" dirty="0"/>
              <a:t>концепції (інформація з'являється в системах, які можуть сприймати, аналізувати та відтворювати інформаційні потоки).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52464"/>
          </a:xfrm>
        </p:spPr>
        <p:txBody>
          <a:bodyPr>
            <a:normAutofit fontScale="90000"/>
          </a:bodyPr>
          <a:lstStyle/>
          <a:p>
            <a:r>
              <a:rPr lang="uk-UA" sz="3600" dirty="0"/>
              <a:t>Більшість визначень групуються навколо двох концепцій розуміння природи інформації :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4457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52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uk-UA" dirty="0"/>
          </a:p>
          <a:p>
            <a:endParaRPr lang="uk-UA" dirty="0"/>
          </a:p>
          <a:p>
            <a:r>
              <a:rPr lang="uk-UA" sz="4900" b="1" u="sng" dirty="0"/>
              <a:t>Аксіома 1</a:t>
            </a:r>
            <a:r>
              <a:rPr lang="uk-UA" sz="4900" b="1" dirty="0"/>
              <a:t>: </a:t>
            </a:r>
            <a:r>
              <a:rPr lang="uk-UA" sz="4900" dirty="0"/>
              <a:t>інформація має ідеальний характер. Проілюструвати цю аксіому можна в такий спосіб. Колись відомий письменник Б. Шоу наводив такий приклад: коли в когось є яблуко, й він передає його іншому, то після цього яблука в нього вже немає; коли в когось є якась думка [тобто інформація. — П. З.], й він повідомляє її </a:t>
            </a:r>
            <a:r>
              <a:rPr lang="uk-UA" sz="4900" dirty="0" err="1" smtClean="0"/>
              <a:t>іншПартикоому</a:t>
            </a:r>
            <a:r>
              <a:rPr lang="uk-UA" sz="4900" dirty="0"/>
              <a:t>, то після цього ця інформація є вже у двох. Від себе додамо, цю думку можна повідомити не одному, а безконечній кількості </a:t>
            </a:r>
            <a:r>
              <a:rPr lang="uk-UA" sz="4900" dirty="0" err="1"/>
              <a:t>отрмимувачів</a:t>
            </a:r>
            <a:r>
              <a:rPr lang="uk-UA" sz="4900" dirty="0"/>
              <a:t> </a:t>
            </a:r>
            <a:r>
              <a:rPr lang="uk-UA" sz="4900" dirty="0" err="1"/>
              <a:t>інформайції</a:t>
            </a:r>
            <a:r>
              <a:rPr lang="uk-UA" sz="4900" dirty="0"/>
              <a:t>. Якби інформація була матеріальним об’єктом, як яблуко, її можна було б передати лише одній людині; той факт, що інформацію можна передати безконечну кількість разів, підтверджує, що інформація має ідеальний характер. А</a:t>
            </a:r>
          </a:p>
          <a:p>
            <a:endParaRPr lang="uk-UA" sz="4900" dirty="0"/>
          </a:p>
          <a:p>
            <a:r>
              <a:rPr lang="uk-UA" sz="4900" u="sng" dirty="0" smtClean="0"/>
              <a:t>Аксіома </a:t>
            </a:r>
            <a:r>
              <a:rPr lang="uk-UA" sz="4900" u="sng" dirty="0"/>
              <a:t>2: </a:t>
            </a:r>
            <a:r>
              <a:rPr lang="uk-UA" sz="4900" dirty="0"/>
              <a:t>інформації зберігається і передається тільки на матеріальному носії. У наш час інформація передається або на </a:t>
            </a:r>
            <a:r>
              <a:rPr lang="uk-UA" sz="4900" dirty="0" err="1"/>
              <a:t>матеральних</a:t>
            </a:r>
            <a:r>
              <a:rPr lang="uk-UA" sz="4900" dirty="0"/>
              <a:t> носіях (раніше — на камені, корі, вузликами тощо; зараз — на папері, дисках тощо) або коливаннями поля (електромагнітного, гравітаційного тощо). Наприклад, одна людина передає інформацію іншій у разі використання усної природної мови за допомогою коливань повітря. Іншого способу людство не виявило.</a:t>
            </a:r>
          </a:p>
          <a:p>
            <a:endParaRPr lang="uk-UA" sz="4900" dirty="0"/>
          </a:p>
          <a:p>
            <a:r>
              <a:rPr lang="uk-UA" sz="4900" u="sng" dirty="0"/>
              <a:t>Аксіома 3</a:t>
            </a:r>
            <a:r>
              <a:rPr lang="uk-UA" sz="4900" dirty="0"/>
              <a:t>: інформація існує тільки в кібернетичних системах. Якщо немає процесу керування, а, отже, кібернетичної системи, то інформації не існує. Наприклад, сам по собі відбиток шини автомобіля на розмитій польовій дорозі є лише відображенням, а не інформацією. Інформацією це відображення може стати лише тоді, коли його сприйматиме якась кібернетична система, наприклад людина. Це зовсім не заперечує того, що в неживій природі не передається інформація, як наприклад, у різних видах механічних систем, тих же ж двигунах.</a:t>
            </a:r>
          </a:p>
          <a:p>
            <a:endParaRPr lang="uk-UA" sz="4900" dirty="0"/>
          </a:p>
          <a:p>
            <a:r>
              <a:rPr lang="uk-UA" sz="4900" u="sng" dirty="0"/>
              <a:t>Аксіома 4</a:t>
            </a:r>
            <a:r>
              <a:rPr lang="uk-UA" sz="4900" dirty="0"/>
              <a:t>: чим менша імовірність якоїсь явища, тим більше інформації воно несе, і навпаки. Розглянемо два повідомлення: 1) громадянин </a:t>
            </a:r>
            <a:r>
              <a:rPr lang="en-US" sz="4900" dirty="0"/>
              <a:t>N </a:t>
            </a:r>
            <a:r>
              <a:rPr lang="uk-UA" sz="4900" dirty="0"/>
              <a:t>прокинувся о восьмій годині ранку й побачив поруч зі собою будильник; 2) громадянин </a:t>
            </a:r>
            <a:r>
              <a:rPr lang="en-US" sz="4900" dirty="0"/>
              <a:t>N </a:t>
            </a:r>
            <a:r>
              <a:rPr lang="uk-UA" sz="4900" dirty="0"/>
              <a:t>прокинувся о восьмій годині ранку й побачив поруч зі собою слона. Інтуїтивно зрозуміло, що друге повідомлення несе значно більше інформації, ніж перше, оскільки імовірність його появи вкрай мала. Ця аксіома лежить в основі такого добре відомого правила працівників ЗМІ, які всі найбільш сенсаційні події виносять або на початок передач, або на </a:t>
            </a:r>
            <a:r>
              <a:rPr lang="uk-UA" sz="4900" dirty="0" err="1"/>
              <a:t>пршу</a:t>
            </a:r>
            <a:r>
              <a:rPr lang="uk-UA" sz="4900" dirty="0"/>
              <a:t> сторінку видань</a:t>
            </a:r>
            <a:r>
              <a:rPr lang="uk-UA" sz="4900" dirty="0" smtClean="0"/>
              <a:t>.</a:t>
            </a:r>
          </a:p>
          <a:p>
            <a:r>
              <a:rPr lang="uk-UA" sz="4900" dirty="0" smtClean="0"/>
              <a:t>(З. Партико - </a:t>
            </a:r>
            <a:r>
              <a:rPr lang="en-US" sz="4900" dirty="0"/>
              <a:t>http://</a:t>
            </a:r>
            <a:r>
              <a:rPr lang="en-US" sz="4900" dirty="0" smtClean="0"/>
              <a:t>journlib.univ.kiev.ua/index.php?act=article&amp;article=1171</a:t>
            </a:r>
            <a:r>
              <a:rPr lang="uk-UA" sz="4900" dirty="0" smtClean="0"/>
              <a:t>)</a:t>
            </a:r>
            <a:endParaRPr lang="uk-UA" sz="49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94928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ксіоми теорії інформації </a:t>
            </a:r>
            <a:endParaRPr lang="uk-U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41386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443</TotalTime>
  <Words>1007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ОСНОВИ ТЕОРІЇ ІНФОРМАЦІЇ</vt:lpstr>
      <vt:lpstr>ЗМІСТ</vt:lpstr>
      <vt:lpstr>Література</vt:lpstr>
      <vt:lpstr>Інформація </vt:lpstr>
      <vt:lpstr>Інформація - це нові знання, які отримує споживач  у результаті сприйняття  певних відомостей («Вікіпедія»). </vt:lpstr>
      <vt:lpstr>Термін «інформація» також використовується в таких значеннях:</vt:lpstr>
      <vt:lpstr>На 100 відсотків науковці сьогодні ще не з'ясували,  ЯК РОЗУМІТИ ПОНЯТТЯ «ІНФОРМАЦІЯ» !  Проте її впливи конструктивні та деструктивні підтверджені емпірично </vt:lpstr>
      <vt:lpstr>Більшість визначень групуються навколо двох концепцій розуміння природи інформації : </vt:lpstr>
      <vt:lpstr>Аксіоми теорії інформації </vt:lpstr>
      <vt:lpstr>Закони теорії інформації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ТЕОРІЇ ІНФОРМАЦІЇ</dc:title>
  <dc:creator>Natali</dc:creator>
  <cp:lastModifiedBy>Natali</cp:lastModifiedBy>
  <cp:revision>9</cp:revision>
  <dcterms:created xsi:type="dcterms:W3CDTF">2018-02-11T13:55:34Z</dcterms:created>
  <dcterms:modified xsi:type="dcterms:W3CDTF">2018-03-24T07:52:02Z</dcterms:modified>
</cp:coreProperties>
</file>