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02"/>
  </p:notesMasterIdLst>
  <p:sldIdLst>
    <p:sldId id="256" r:id="rId2"/>
    <p:sldId id="316" r:id="rId3"/>
    <p:sldId id="258" r:id="rId4"/>
    <p:sldId id="367" r:id="rId5"/>
    <p:sldId id="259" r:id="rId6"/>
    <p:sldId id="266" r:id="rId7"/>
    <p:sldId id="267" r:id="rId8"/>
    <p:sldId id="260" r:id="rId9"/>
    <p:sldId id="261" r:id="rId10"/>
    <p:sldId id="262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361" r:id="rId24"/>
    <p:sldId id="280" r:id="rId25"/>
    <p:sldId id="281" r:id="rId26"/>
    <p:sldId id="330" r:id="rId27"/>
    <p:sldId id="331" r:id="rId28"/>
    <p:sldId id="283" r:id="rId29"/>
    <p:sldId id="332" r:id="rId30"/>
    <p:sldId id="285" r:id="rId31"/>
    <p:sldId id="286" r:id="rId32"/>
    <p:sldId id="287" r:id="rId33"/>
    <p:sldId id="334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35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26" r:id="rId50"/>
    <p:sldId id="327" r:id="rId51"/>
    <p:sldId id="328" r:id="rId52"/>
    <p:sldId id="329" r:id="rId53"/>
    <p:sldId id="363" r:id="rId54"/>
    <p:sldId id="365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66" r:id="rId66"/>
    <p:sldId id="360" r:id="rId67"/>
    <p:sldId id="314" r:id="rId68"/>
    <p:sldId id="315" r:id="rId69"/>
    <p:sldId id="33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37" r:id="rId78"/>
    <p:sldId id="338" r:id="rId79"/>
    <p:sldId id="325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1" autoAdjust="0"/>
  </p:normalViewPr>
  <p:slideViewPr>
    <p:cSldViewPr>
      <p:cViewPr>
        <p:scale>
          <a:sx n="90" d="100"/>
          <a:sy n="90" d="100"/>
        </p:scale>
        <p:origin x="-131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7771F-C518-4A78-A980-406523ADA89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B05E4-922E-40DB-916E-DE0FCB593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25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B05E4-922E-40DB-916E-DE0FCB5937B3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4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71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2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96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23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7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4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77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3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7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23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2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CFC4-3A66-4F05-9069-CD04CBDA81F1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38009-E97C-4109-99F0-A4E56953B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72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12" Type="http://schemas.openxmlformats.org/officeDocument/2006/relationships/image" Target="../media/image75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11" Type="http://schemas.openxmlformats.org/officeDocument/2006/relationships/image" Target="../media/image74.emf"/><Relationship Id="rId5" Type="http://schemas.openxmlformats.org/officeDocument/2006/relationships/image" Target="../media/image68.emf"/><Relationship Id="rId10" Type="http://schemas.openxmlformats.org/officeDocument/2006/relationships/image" Target="../media/image73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emf"/><Relationship Id="rId11" Type="http://schemas.openxmlformats.org/officeDocument/2006/relationships/image" Target="../media/image116.emf"/><Relationship Id="rId5" Type="http://schemas.openxmlformats.org/officeDocument/2006/relationships/image" Target="../media/image110.emf"/><Relationship Id="rId10" Type="http://schemas.openxmlformats.org/officeDocument/2006/relationships/image" Target="../media/image115.png"/><Relationship Id="rId4" Type="http://schemas.openxmlformats.org/officeDocument/2006/relationships/image" Target="../media/image109.emf"/><Relationship Id="rId9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image" Target="../media/image121.png"/><Relationship Id="rId7" Type="http://schemas.openxmlformats.org/officeDocument/2006/relationships/image" Target="../media/image125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emf"/><Relationship Id="rId11" Type="http://schemas.openxmlformats.org/officeDocument/2006/relationships/image" Target="../media/image129.png"/><Relationship Id="rId5" Type="http://schemas.openxmlformats.org/officeDocument/2006/relationships/image" Target="../media/image123.emf"/><Relationship Id="rId10" Type="http://schemas.openxmlformats.org/officeDocument/2006/relationships/image" Target="../media/image128.emf"/><Relationship Id="rId4" Type="http://schemas.openxmlformats.org/officeDocument/2006/relationships/image" Target="../media/image122.emf"/><Relationship Id="rId9" Type="http://schemas.openxmlformats.org/officeDocument/2006/relationships/image" Target="../media/image127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121.png"/><Relationship Id="rId7" Type="http://schemas.openxmlformats.org/officeDocument/2006/relationships/image" Target="../media/image133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Relationship Id="rId9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emf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7.png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image" Target="../media/image160.png"/><Relationship Id="rId7" Type="http://schemas.openxmlformats.org/officeDocument/2006/relationships/image" Target="../media/image164.emf"/><Relationship Id="rId12" Type="http://schemas.openxmlformats.org/officeDocument/2006/relationships/image" Target="../media/image169.png"/><Relationship Id="rId17" Type="http://schemas.openxmlformats.org/officeDocument/2006/relationships/image" Target="../media/image174.emf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3.emf"/><Relationship Id="rId11" Type="http://schemas.openxmlformats.org/officeDocument/2006/relationships/image" Target="../media/image168.png"/><Relationship Id="rId5" Type="http://schemas.openxmlformats.org/officeDocument/2006/relationships/image" Target="../media/image162.emf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4" Type="http://schemas.openxmlformats.org/officeDocument/2006/relationships/image" Target="../media/image161.emf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emf"/><Relationship Id="rId3" Type="http://schemas.openxmlformats.org/officeDocument/2006/relationships/image" Target="../media/image178.emf"/><Relationship Id="rId7" Type="http://schemas.openxmlformats.org/officeDocument/2006/relationships/image" Target="../media/image182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emf"/><Relationship Id="rId5" Type="http://schemas.openxmlformats.org/officeDocument/2006/relationships/image" Target="../media/image180.emf"/><Relationship Id="rId10" Type="http://schemas.openxmlformats.org/officeDocument/2006/relationships/image" Target="../media/image185.emf"/><Relationship Id="rId4" Type="http://schemas.openxmlformats.org/officeDocument/2006/relationships/image" Target="../media/image179.png"/><Relationship Id="rId9" Type="http://schemas.openxmlformats.org/officeDocument/2006/relationships/image" Target="../media/image18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7" Type="http://schemas.openxmlformats.org/officeDocument/2006/relationships/image" Target="../media/image19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emf"/><Relationship Id="rId5" Type="http://schemas.openxmlformats.org/officeDocument/2006/relationships/image" Target="../media/image188.emf"/><Relationship Id="rId4" Type="http://schemas.openxmlformats.org/officeDocument/2006/relationships/image" Target="../media/image187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emf"/><Relationship Id="rId3" Type="http://schemas.openxmlformats.org/officeDocument/2006/relationships/image" Target="../media/image192.png"/><Relationship Id="rId7" Type="http://schemas.openxmlformats.org/officeDocument/2006/relationships/image" Target="../media/image196.em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emf"/><Relationship Id="rId5" Type="http://schemas.openxmlformats.org/officeDocument/2006/relationships/image" Target="../media/image194.png"/><Relationship Id="rId10" Type="http://schemas.openxmlformats.org/officeDocument/2006/relationships/image" Target="../media/image199.emf"/><Relationship Id="rId4" Type="http://schemas.openxmlformats.org/officeDocument/2006/relationships/image" Target="../media/image193.png"/><Relationship Id="rId9" Type="http://schemas.openxmlformats.org/officeDocument/2006/relationships/image" Target="../media/image19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emf"/><Relationship Id="rId3" Type="http://schemas.openxmlformats.org/officeDocument/2006/relationships/image" Target="../media/image203.png"/><Relationship Id="rId7" Type="http://schemas.openxmlformats.org/officeDocument/2006/relationships/image" Target="../media/image207.emf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emf"/><Relationship Id="rId11" Type="http://schemas.openxmlformats.org/officeDocument/2006/relationships/image" Target="../media/image211.emf"/><Relationship Id="rId5" Type="http://schemas.openxmlformats.org/officeDocument/2006/relationships/image" Target="../media/image205.png"/><Relationship Id="rId10" Type="http://schemas.openxmlformats.org/officeDocument/2006/relationships/image" Target="../media/image210.emf"/><Relationship Id="rId4" Type="http://schemas.openxmlformats.org/officeDocument/2006/relationships/image" Target="../media/image204.emf"/><Relationship Id="rId9" Type="http://schemas.openxmlformats.org/officeDocument/2006/relationships/image" Target="../media/image20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emf"/><Relationship Id="rId4" Type="http://schemas.openxmlformats.org/officeDocument/2006/relationships/image" Target="../media/image21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0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17" Type="http://schemas.openxmlformats.org/officeDocument/2006/relationships/image" Target="../media/image234.png"/><Relationship Id="rId2" Type="http://schemas.openxmlformats.org/officeDocument/2006/relationships/image" Target="../media/image219.png"/><Relationship Id="rId16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5" Type="http://schemas.openxmlformats.org/officeDocument/2006/relationships/image" Target="../media/image23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Relationship Id="rId14" Type="http://schemas.openxmlformats.org/officeDocument/2006/relationships/image" Target="../media/image2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emf"/><Relationship Id="rId13" Type="http://schemas.openxmlformats.org/officeDocument/2006/relationships/image" Target="../media/image249.emf"/><Relationship Id="rId3" Type="http://schemas.openxmlformats.org/officeDocument/2006/relationships/image" Target="../media/image239.emf"/><Relationship Id="rId7" Type="http://schemas.openxmlformats.org/officeDocument/2006/relationships/image" Target="../media/image243.emf"/><Relationship Id="rId12" Type="http://schemas.openxmlformats.org/officeDocument/2006/relationships/image" Target="../media/image248.emf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2.emf"/><Relationship Id="rId11" Type="http://schemas.openxmlformats.org/officeDocument/2006/relationships/image" Target="../media/image247.emf"/><Relationship Id="rId5" Type="http://schemas.openxmlformats.org/officeDocument/2006/relationships/image" Target="../media/image241.emf"/><Relationship Id="rId10" Type="http://schemas.openxmlformats.org/officeDocument/2006/relationships/image" Target="../media/image246.png"/><Relationship Id="rId4" Type="http://schemas.openxmlformats.org/officeDocument/2006/relationships/image" Target="../media/image240.emf"/><Relationship Id="rId9" Type="http://schemas.openxmlformats.org/officeDocument/2006/relationships/image" Target="../media/image245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emf"/><Relationship Id="rId3" Type="http://schemas.openxmlformats.org/officeDocument/2006/relationships/image" Target="../media/image251.emf"/><Relationship Id="rId7" Type="http://schemas.openxmlformats.org/officeDocument/2006/relationships/image" Target="../media/image255.emf"/><Relationship Id="rId12" Type="http://schemas.openxmlformats.org/officeDocument/2006/relationships/image" Target="../media/image260.emf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4.emf"/><Relationship Id="rId11" Type="http://schemas.openxmlformats.org/officeDocument/2006/relationships/image" Target="../media/image259.emf"/><Relationship Id="rId5" Type="http://schemas.openxmlformats.org/officeDocument/2006/relationships/image" Target="../media/image253.emf"/><Relationship Id="rId10" Type="http://schemas.openxmlformats.org/officeDocument/2006/relationships/image" Target="../media/image258.emf"/><Relationship Id="rId4" Type="http://schemas.openxmlformats.org/officeDocument/2006/relationships/image" Target="../media/image252.emf"/><Relationship Id="rId9" Type="http://schemas.openxmlformats.org/officeDocument/2006/relationships/image" Target="../media/image257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7" Type="http://schemas.openxmlformats.org/officeDocument/2006/relationships/image" Target="../media/image267.pn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6.emf"/><Relationship Id="rId5" Type="http://schemas.openxmlformats.org/officeDocument/2006/relationships/image" Target="../media/image265.emf"/><Relationship Id="rId4" Type="http://schemas.openxmlformats.org/officeDocument/2006/relationships/image" Target="../media/image26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emf"/><Relationship Id="rId13" Type="http://schemas.openxmlformats.org/officeDocument/2006/relationships/image" Target="../media/image293.emf"/><Relationship Id="rId18" Type="http://schemas.openxmlformats.org/officeDocument/2006/relationships/image" Target="../media/image298.emf"/><Relationship Id="rId3" Type="http://schemas.openxmlformats.org/officeDocument/2006/relationships/image" Target="../media/image283.emf"/><Relationship Id="rId21" Type="http://schemas.openxmlformats.org/officeDocument/2006/relationships/image" Target="../media/image301.emf"/><Relationship Id="rId7" Type="http://schemas.openxmlformats.org/officeDocument/2006/relationships/image" Target="../media/image287.emf"/><Relationship Id="rId12" Type="http://schemas.openxmlformats.org/officeDocument/2006/relationships/image" Target="../media/image292.emf"/><Relationship Id="rId17" Type="http://schemas.openxmlformats.org/officeDocument/2006/relationships/image" Target="../media/image297.png"/><Relationship Id="rId2" Type="http://schemas.openxmlformats.org/officeDocument/2006/relationships/image" Target="../media/image282.emf"/><Relationship Id="rId16" Type="http://schemas.openxmlformats.org/officeDocument/2006/relationships/image" Target="../media/image296.png"/><Relationship Id="rId20" Type="http://schemas.openxmlformats.org/officeDocument/2006/relationships/image" Target="../media/image30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6.png"/><Relationship Id="rId11" Type="http://schemas.openxmlformats.org/officeDocument/2006/relationships/image" Target="../media/image291.emf"/><Relationship Id="rId5" Type="http://schemas.openxmlformats.org/officeDocument/2006/relationships/image" Target="../media/image285.emf"/><Relationship Id="rId15" Type="http://schemas.openxmlformats.org/officeDocument/2006/relationships/image" Target="../media/image295.png"/><Relationship Id="rId10" Type="http://schemas.openxmlformats.org/officeDocument/2006/relationships/image" Target="../media/image290.emf"/><Relationship Id="rId19" Type="http://schemas.openxmlformats.org/officeDocument/2006/relationships/image" Target="../media/image299.emf"/><Relationship Id="rId4" Type="http://schemas.openxmlformats.org/officeDocument/2006/relationships/image" Target="../media/image284.emf"/><Relationship Id="rId9" Type="http://schemas.openxmlformats.org/officeDocument/2006/relationships/image" Target="../media/image289.emf"/><Relationship Id="rId14" Type="http://schemas.openxmlformats.org/officeDocument/2006/relationships/image" Target="../media/image294.emf"/><Relationship Id="rId22" Type="http://schemas.openxmlformats.org/officeDocument/2006/relationships/image" Target="../media/image30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emf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568952" cy="2448272"/>
          </a:xfrm>
        </p:spPr>
        <p:txBody>
          <a:bodyPr>
            <a:normAutofit/>
          </a:bodyPr>
          <a:lstStyle/>
          <a:p>
            <a:r>
              <a:rPr lang="ru-RU" sz="5400" dirty="0" err="1"/>
              <a:t>Гидро</a:t>
            </a:r>
            <a:r>
              <a:rPr lang="ru-RU" sz="5400" dirty="0"/>
              <a:t>- и </a:t>
            </a:r>
            <a:r>
              <a:rPr lang="ru-RU" sz="5400" dirty="0" err="1"/>
              <a:t>пневмопривод</a:t>
            </a:r>
            <a:r>
              <a:rPr lang="ru-RU" sz="5400" dirty="0"/>
              <a:t> металлургических машин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057672"/>
          </a:xfrm>
        </p:spPr>
        <p:txBody>
          <a:bodyPr>
            <a:noAutofit/>
          </a:bodyPr>
          <a:lstStyle/>
          <a:p>
            <a:pPr algn="ctr"/>
            <a:endParaRPr lang="ru-RU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29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653136"/>
            <a:ext cx="8352928" cy="1368152"/>
          </a:xfrm>
        </p:spPr>
        <p:txBody>
          <a:bodyPr>
            <a:noAutofit/>
          </a:bodyPr>
          <a:lstStyle/>
          <a:p>
            <a:r>
              <a:rPr lang="ru-RU" sz="2400" dirty="0"/>
              <a:t>Рис. </a:t>
            </a:r>
            <a:r>
              <a:rPr lang="ru-RU" sz="2400" dirty="0" smtClean="0"/>
              <a:t>1.5. </a:t>
            </a:r>
            <a:r>
              <a:rPr lang="ru-RU" sz="2400" dirty="0"/>
              <a:t>Конструктивная схема простейшего поршневого </a:t>
            </a:r>
            <a:r>
              <a:rPr lang="ru-RU" sz="2400" dirty="0" smtClean="0"/>
              <a:t>  насоса </a:t>
            </a:r>
            <a:r>
              <a:rPr lang="ru-RU" sz="2400" dirty="0"/>
              <a:t>одностороннего действия: </a:t>
            </a:r>
            <a:br>
              <a:rPr lang="ru-RU" sz="2400" dirty="0"/>
            </a:br>
            <a:r>
              <a:rPr lang="ru-RU" sz="2400" dirty="0"/>
              <a:t>1 – кривошип; 2 – шатун; 3 – поршень; 4 - клапан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78497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17" y="260350"/>
            <a:ext cx="6355165" cy="633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515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Рис. </a:t>
            </a:r>
            <a:r>
              <a:rPr lang="ru-RU" sz="2400" dirty="0" smtClean="0"/>
              <a:t>1.6. </a:t>
            </a:r>
            <a:r>
              <a:rPr lang="ru-RU" sz="2400" dirty="0"/>
              <a:t>Схема лопастного насоса однократного действия: </a:t>
            </a:r>
            <a:br>
              <a:rPr lang="ru-RU" sz="2400" dirty="0"/>
            </a:br>
            <a:r>
              <a:rPr lang="ru-RU" sz="2400" dirty="0"/>
              <a:t>1 – ротор; 2 – пластина (шибер); 3 - статор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724128" y="1268760"/>
            <a:ext cx="324036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+mj-lt"/>
              </a:rPr>
              <a:t>Рабочий </a:t>
            </a:r>
            <a:r>
              <a:rPr lang="ru-RU" sz="2000" dirty="0">
                <a:latin typeface="+mj-lt"/>
              </a:rPr>
              <a:t>объем </a:t>
            </a:r>
            <a:r>
              <a:rPr lang="ru-RU" sz="2000" dirty="0" smtClean="0">
                <a:latin typeface="+mj-lt"/>
              </a:rPr>
              <a:t>насоса:</a:t>
            </a:r>
            <a:endParaRPr lang="ru-RU" sz="2000" dirty="0">
              <a:latin typeface="+mj-lt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93762"/>
            <a:ext cx="229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70" y="2190445"/>
            <a:ext cx="8241859" cy="52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44408" y="2132856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1.5)</a:t>
            </a:r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18770"/>
            <a:ext cx="7577064" cy="4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35" y="3068960"/>
            <a:ext cx="7711130" cy="44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5" y="1452059"/>
            <a:ext cx="5647005" cy="3113013"/>
          </a:xfrm>
        </p:spPr>
      </p:pic>
    </p:spTree>
    <p:extLst>
      <p:ext uri="{BB962C8B-B14F-4D97-AF65-F5344CB8AC3E}">
        <p14:creationId xmlns:p14="http://schemas.microsoft.com/office/powerpoint/2010/main" val="42046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048" y="5157192"/>
            <a:ext cx="800958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/>
              <a:t>Рис. </a:t>
            </a:r>
            <a:r>
              <a:rPr lang="ru-RU" sz="2400" dirty="0" smtClean="0"/>
              <a:t>1.7. </a:t>
            </a:r>
            <a:r>
              <a:rPr lang="ru-RU" sz="2400" dirty="0"/>
              <a:t>Схема радиально-поршневого насоса с эксцентричным ротором: </a:t>
            </a:r>
            <a:br>
              <a:rPr lang="ru-RU" sz="2400" dirty="0"/>
            </a:br>
            <a:r>
              <a:rPr lang="ru-RU" sz="2400" dirty="0"/>
              <a:t>1 – ротор; 2 – ось вращения ротора; 3 – статор; 4 - поршень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33692" y="1600201"/>
            <a:ext cx="3053108" cy="1468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+mj-lt"/>
              </a:rPr>
              <a:t>Производительность     насоса: </a:t>
            </a:r>
          </a:p>
          <a:p>
            <a:pPr marL="0" indent="0">
              <a:buNone/>
            </a:pPr>
            <a:endParaRPr lang="ru-RU" sz="20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92" y="2348880"/>
            <a:ext cx="7020616" cy="71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92667" y="2420888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1.6)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5413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2" y="3305864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1" y="3565216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716" y="3810103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3366"/>
            <a:ext cx="5188473" cy="3384376"/>
          </a:xfrm>
        </p:spPr>
      </p:pic>
    </p:spTree>
    <p:extLst>
      <p:ext uri="{BB962C8B-B14F-4D97-AF65-F5344CB8AC3E}">
        <p14:creationId xmlns:p14="http://schemas.microsoft.com/office/powerpoint/2010/main" val="251520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064896" cy="12870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/>
              <a:t>Рис. </a:t>
            </a:r>
            <a:r>
              <a:rPr lang="ru-RU" sz="2400" dirty="0" smtClean="0"/>
              <a:t>1.8. </a:t>
            </a:r>
            <a:r>
              <a:rPr lang="ru-RU" sz="2400" dirty="0"/>
              <a:t>Схема радиально-поршневого насоса с эксцентричным валом: </a:t>
            </a:r>
            <a:br>
              <a:rPr lang="ru-RU" sz="2400" dirty="0"/>
            </a:br>
            <a:r>
              <a:rPr lang="ru-RU" sz="2400" dirty="0"/>
              <a:t>1 – статор; 2 – ось вращения вала; 3 – эксцентричный кулачок; 4 – поршень; 5 – клапан всасывания; 6 – клапан нагнетания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80112" y="1052736"/>
            <a:ext cx="3384376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+mj-lt"/>
              </a:rPr>
              <a:t>   Рабочий </a:t>
            </a:r>
            <a:r>
              <a:rPr lang="ru-RU" sz="2000" dirty="0">
                <a:latin typeface="+mj-lt"/>
              </a:rPr>
              <a:t>объем </a:t>
            </a:r>
            <a:r>
              <a:rPr lang="ru-RU" sz="2000" dirty="0" smtClean="0">
                <a:latin typeface="+mj-lt"/>
              </a:rPr>
              <a:t>насоса: </a:t>
            </a:r>
          </a:p>
          <a:p>
            <a:pPr marL="0" indent="0">
              <a:buNone/>
            </a:pPr>
            <a:endParaRPr lang="ru-RU" sz="2000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10" y="1603786"/>
            <a:ext cx="8003584" cy="78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88423" y="1700808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1.7)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51100"/>
            <a:ext cx="7306752" cy="41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10" y="2564904"/>
            <a:ext cx="7265740" cy="4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15" y="2924944"/>
            <a:ext cx="7090729" cy="40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6318"/>
            <a:ext cx="5404854" cy="3420793"/>
          </a:xfrm>
        </p:spPr>
      </p:pic>
    </p:spTree>
    <p:extLst>
      <p:ext uri="{BB962C8B-B14F-4D97-AF65-F5344CB8AC3E}">
        <p14:creationId xmlns:p14="http://schemas.microsoft.com/office/powerpoint/2010/main" val="100645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1520" y="5085184"/>
            <a:ext cx="8640960" cy="792088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Рис</a:t>
            </a:r>
            <a:r>
              <a:rPr lang="ru-RU" sz="2400" dirty="0"/>
              <a:t>. </a:t>
            </a:r>
            <a:r>
              <a:rPr lang="ru-RU" sz="2400" dirty="0" smtClean="0"/>
              <a:t>1.9. </a:t>
            </a:r>
            <a:r>
              <a:rPr lang="ru-RU" sz="2400" dirty="0"/>
              <a:t>Радиально-поршневой насос с эксцентричным валом в разрезе:</a:t>
            </a:r>
            <a:br>
              <a:rPr lang="ru-RU" sz="2400" dirty="0"/>
            </a:br>
            <a:r>
              <a:rPr lang="ru-RU" sz="2400" dirty="0"/>
              <a:t>1 – статор; 2 – вал; 3 – эксцентричный кулачок; 4 – поршень; 5 – нажимная пружина; 6 – клапан всасывания; 7 – клапан нагнетания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4664"/>
            <a:ext cx="388843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63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352928" cy="1080120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Рис. </a:t>
            </a:r>
            <a:r>
              <a:rPr lang="ru-RU" sz="2000" dirty="0" smtClean="0"/>
              <a:t>1.11. </a:t>
            </a:r>
            <a:r>
              <a:rPr lang="ru-RU" sz="2000" dirty="0"/>
              <a:t>Схема аксиально-поршневого насоса с наклонным блоком: </a:t>
            </a:r>
            <a:br>
              <a:rPr lang="ru-RU" sz="2000" dirty="0"/>
            </a:br>
            <a:r>
              <a:rPr lang="ru-RU" sz="2000" dirty="0"/>
              <a:t>1 – вал; 2 – корпус; 3 – блок цилиндров; 4 – поршень; 5 - распределитель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4362"/>
            <a:ext cx="6137920" cy="1224136"/>
          </a:xfrm>
        </p:spPr>
      </p:pic>
      <p:sp>
        <p:nvSpPr>
          <p:cNvPr id="9" name="Прямоугольник 8"/>
          <p:cNvSpPr/>
          <p:nvPr/>
        </p:nvSpPr>
        <p:spPr>
          <a:xfrm>
            <a:off x="2339752" y="1360736"/>
            <a:ext cx="4196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j-lt"/>
              </a:rPr>
              <a:t>Рис. </a:t>
            </a:r>
            <a:r>
              <a:rPr lang="ru-RU" sz="2400" dirty="0" smtClean="0">
                <a:latin typeface="+mj-lt"/>
              </a:rPr>
              <a:t>1.10. Плунжер и поршень </a:t>
            </a:r>
            <a:endParaRPr lang="ru-RU" sz="2400" dirty="0"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8063215" cy="3602099"/>
          </a:xfrm>
        </p:spPr>
      </p:pic>
    </p:spTree>
    <p:extLst>
      <p:ext uri="{BB962C8B-B14F-4D97-AF65-F5344CB8AC3E}">
        <p14:creationId xmlns:p14="http://schemas.microsoft.com/office/powerpoint/2010/main" val="3892365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80920" cy="936104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Рис. </a:t>
            </a:r>
            <a:r>
              <a:rPr lang="ru-RU" sz="2000" dirty="0" smtClean="0"/>
              <a:t>1.12. </a:t>
            </a:r>
            <a:r>
              <a:rPr lang="ru-RU" sz="2000" dirty="0"/>
              <a:t>Схема аксиально-поршневого насоса с наклонным диском: </a:t>
            </a:r>
            <a:br>
              <a:rPr lang="ru-RU" sz="2000" dirty="0"/>
            </a:br>
            <a:r>
              <a:rPr lang="ru-RU" sz="2000" dirty="0"/>
              <a:t>1 – вал; 2 – корпус; 3 – блок цилиндров; 4 – поршень; </a:t>
            </a:r>
            <a:r>
              <a:rPr lang="ru-RU" sz="2000" dirty="0" smtClean="0"/>
              <a:t>5 </a:t>
            </a:r>
            <a:r>
              <a:rPr lang="ru-RU" sz="2000" dirty="0"/>
              <a:t>– распределитель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520518" cy="4217994"/>
          </a:xfrm>
        </p:spPr>
      </p:pic>
    </p:spTree>
    <p:extLst>
      <p:ext uri="{BB962C8B-B14F-4D97-AF65-F5344CB8AC3E}">
        <p14:creationId xmlns:p14="http://schemas.microsoft.com/office/powerpoint/2010/main" val="28575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424936" cy="136815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Рис. </a:t>
            </a:r>
            <a:r>
              <a:rPr lang="ru-RU" sz="3100" dirty="0" smtClean="0"/>
              <a:t>1.13. </a:t>
            </a:r>
            <a:r>
              <a:rPr lang="ru-RU" sz="3100" dirty="0"/>
              <a:t>Аксиально-поршневой насоса с наклонным диском в разрезе: </a:t>
            </a:r>
            <a:br>
              <a:rPr lang="ru-RU" sz="3100" dirty="0"/>
            </a:br>
            <a:r>
              <a:rPr lang="ru-RU" sz="3100" dirty="0"/>
              <a:t>1 – вал; 2 – корпус; 3 – блок цилиндров; 4 – поршень; 5 – пружина; 6 – распределитель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5"/>
            <a:ext cx="54006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Условно-графические обозначения по ГОСТ 2.782-96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458411"/>
              </p:ext>
            </p:extLst>
          </p:nvPr>
        </p:nvGraphicFramePr>
        <p:xfrm>
          <a:off x="179512" y="732109"/>
          <a:ext cx="8784977" cy="590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954"/>
                <a:gridCol w="2071526"/>
                <a:gridCol w="216024"/>
                <a:gridCol w="2262076"/>
                <a:gridCol w="1986397"/>
              </a:tblGrid>
              <a:tr h="402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  <a:latin typeface="Arial"/>
                          <a:ea typeface="Calibri"/>
                        </a:rPr>
                        <a:t>Обозначение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Times New Roman"/>
                        </a:rPr>
                        <a:t>Наименование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ru-RU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Calibri"/>
                          <a:cs typeface="+mn-cs"/>
                        </a:rPr>
                        <a:t>Обозначение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60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1. Компрессор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ручной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2. Цилиндр одностороннего действия: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 поршневой без указания способа возврата штока, пневматический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шестеренный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836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- поршневой с возвратом штока пружиной, пневматический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винтовой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03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Calibri"/>
                          <a:cs typeface="Times New Roman"/>
                        </a:rPr>
                        <a:t>- плунжерный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пластинчатый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 Цилиндр двухстороннего действия: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 с односторонним штоком, гидравлический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аксиально-поршневой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27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 с двухсторонним штоком, пневматический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кривошипный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56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 Цилиндр двухкамерный двухстороннего действия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 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Насос лопастной центробежный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08" y="1412776"/>
            <a:ext cx="44367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06" y="2132856"/>
            <a:ext cx="1522279" cy="648072"/>
          </a:xfrm>
          <a:prstGeom prst="rect">
            <a:avLst/>
          </a:prstGeom>
          <a:noFill/>
        </p:spPr>
      </p:pic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27" y="3204854"/>
            <a:ext cx="1625237" cy="467231"/>
          </a:xfrm>
          <a:prstGeom prst="rect">
            <a:avLst/>
          </a:prstGeom>
          <a:noFill/>
        </p:spPr>
      </p:pic>
      <p:pic>
        <p:nvPicPr>
          <p:cNvPr id="20" name="Рисунок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98" y="3888859"/>
            <a:ext cx="762782" cy="504056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1" y="4658145"/>
            <a:ext cx="1543551" cy="564705"/>
          </a:xfrm>
          <a:prstGeom prst="rect">
            <a:avLst/>
          </a:prstGeom>
          <a:noFill/>
        </p:spPr>
      </p:pic>
      <p:pic>
        <p:nvPicPr>
          <p:cNvPr id="22" name="Рисунок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27" y="5443973"/>
            <a:ext cx="1625237" cy="504056"/>
          </a:xfrm>
          <a:prstGeom prst="rect">
            <a:avLst/>
          </a:prstGeom>
          <a:noFill/>
        </p:spPr>
      </p:pic>
      <p:pic>
        <p:nvPicPr>
          <p:cNvPr id="23" name="Рисунок 2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1" y="6049613"/>
            <a:ext cx="974656" cy="576064"/>
          </a:xfrm>
          <a:prstGeom prst="rect">
            <a:avLst/>
          </a:prstGeom>
          <a:noFill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412776"/>
            <a:ext cx="433674" cy="52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66" y="2215061"/>
            <a:ext cx="666751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71" y="3080386"/>
            <a:ext cx="817619" cy="66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840545"/>
            <a:ext cx="590674" cy="6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11" y="4667597"/>
            <a:ext cx="725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72" y="5392173"/>
            <a:ext cx="579582" cy="57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87" y="6105299"/>
            <a:ext cx="535480" cy="46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50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1" y="5517232"/>
            <a:ext cx="8784976" cy="115212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Рис</a:t>
            </a:r>
            <a:r>
              <a:rPr lang="ru-RU" sz="1800" dirty="0"/>
              <a:t>. </a:t>
            </a:r>
            <a:r>
              <a:rPr lang="ru-RU" sz="1800" dirty="0" smtClean="0"/>
              <a:t>1.15. </a:t>
            </a:r>
            <a:r>
              <a:rPr lang="ru-RU" sz="1800" dirty="0"/>
              <a:t>Гидроцилиндр двухстороннего действия в разрезе: </a:t>
            </a:r>
            <a:br>
              <a:rPr lang="ru-RU" sz="1800" dirty="0"/>
            </a:br>
            <a:r>
              <a:rPr lang="ru-RU" sz="1800" dirty="0"/>
              <a:t>1 – </a:t>
            </a:r>
            <a:r>
              <a:rPr lang="ru-RU" sz="1800" dirty="0" err="1"/>
              <a:t>грязесъемник</a:t>
            </a:r>
            <a:r>
              <a:rPr lang="ru-RU" sz="1800" dirty="0"/>
              <a:t>; 2 – шток; 3 – поршень; 4 – уплотнение поршня; 5 – кольцо уплотнительное; 6 – уплотнение </a:t>
            </a:r>
            <a:r>
              <a:rPr lang="ru-RU" sz="1800" dirty="0" smtClean="0"/>
              <a:t>штока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3" y="1921737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1.14.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Гидроцилиндры: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одностороннего действия; б - двухстороннего действия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62" y="110423"/>
            <a:ext cx="5190476" cy="14666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5968" y="1547500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                                             б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26" y="2708920"/>
            <a:ext cx="509714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Литература</a:t>
            </a:r>
            <a:r>
              <a:rPr lang="ru-RU" sz="2000" dirty="0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692696"/>
            <a:ext cx="4254624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u="sng" dirty="0">
                <a:latin typeface="Calibri" panose="020F0502020204030204" pitchFamily="34" charset="0"/>
              </a:rPr>
              <a:t>Основная</a:t>
            </a:r>
            <a:r>
              <a:rPr lang="ru-RU" sz="1200" b="1" u="sng" dirty="0" smtClean="0">
                <a:latin typeface="Calibri" panose="020F0502020204030204" pitchFamily="34" charset="0"/>
              </a:rPr>
              <a:t>:</a:t>
            </a:r>
            <a:endParaRPr lang="ru-RU" sz="1200" b="1" u="sng" dirty="0">
              <a:latin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1. </a:t>
            </a:r>
            <a:r>
              <a:rPr lang="ru-RU" sz="1200" dirty="0" err="1">
                <a:ea typeface="Times New Roman"/>
                <a:cs typeface="Times New Roman"/>
              </a:rPr>
              <a:t>Схиртладзе</a:t>
            </a:r>
            <a:r>
              <a:rPr lang="ru-RU" sz="1200" dirty="0">
                <a:ea typeface="Times New Roman"/>
                <a:cs typeface="Times New Roman"/>
              </a:rPr>
              <a:t> А.Г., Иванов В.И., Кареев В.Н. Гидравлические и пневматические системы. — М.: ИЦ МГТУ «</a:t>
            </a:r>
            <a:r>
              <a:rPr lang="ru-RU" sz="1200" dirty="0" err="1">
                <a:ea typeface="Times New Roman"/>
                <a:cs typeface="Times New Roman"/>
              </a:rPr>
              <a:t>Станкин</a:t>
            </a:r>
            <a:r>
              <a:rPr lang="ru-RU" sz="1200" dirty="0">
                <a:ea typeface="Times New Roman"/>
                <a:cs typeface="Times New Roman"/>
              </a:rPr>
              <a:t>», «Янус-К», 2003. – 544 с.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2. Лепешкин А.В., Михайлин А.А. Гидравлические и пневматические системы. – М.: Издательский центр «Академия», 2013. – 336 с.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3. Кожевников С.Н., </a:t>
            </a:r>
            <a:r>
              <a:rPr lang="ru-RU" sz="1200" dirty="0" err="1">
                <a:ea typeface="Times New Roman"/>
                <a:cs typeface="Times New Roman"/>
              </a:rPr>
              <a:t>Пешат</a:t>
            </a:r>
            <a:r>
              <a:rPr lang="ru-RU" sz="1200" dirty="0">
                <a:ea typeface="Times New Roman"/>
                <a:cs typeface="Times New Roman"/>
              </a:rPr>
              <a:t> В.Ф. Гидравлический и пневматический привод металлургических машин. – М.: Машиностроение, 1973. – 360 с.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4. </a:t>
            </a:r>
            <a:r>
              <a:rPr lang="ru-RU" sz="1200" dirty="0" err="1">
                <a:ea typeface="Times New Roman"/>
                <a:cs typeface="Times New Roman"/>
              </a:rPr>
              <a:t>Башта</a:t>
            </a:r>
            <a:r>
              <a:rPr lang="ru-RU" sz="1200" dirty="0">
                <a:ea typeface="Times New Roman"/>
                <a:cs typeface="Times New Roman"/>
              </a:rPr>
              <a:t> Т.М. Машиностроительная гидравлика. Справочное пособие. – М.: Машиностроение, 1971. – 671 с.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5. Иоффе А.М., Кукушкин О.Н., </a:t>
            </a:r>
            <a:r>
              <a:rPr lang="ru-RU" sz="1200" dirty="0" err="1">
                <a:ea typeface="Times New Roman"/>
                <a:cs typeface="Times New Roman"/>
              </a:rPr>
              <a:t>Наумчук</a:t>
            </a:r>
            <a:r>
              <a:rPr lang="ru-RU" sz="1200" dirty="0">
                <a:ea typeface="Times New Roman"/>
                <a:cs typeface="Times New Roman"/>
              </a:rPr>
              <a:t> Ф.А. и др. Гидравлическое оборудование металлургических машин. – Киев: Высшая школа,  1989. </a:t>
            </a:r>
            <a:r>
              <a:rPr lang="ru-RU" sz="1200" dirty="0" smtClean="0">
                <a:ea typeface="Times New Roman"/>
                <a:cs typeface="Times New Roman"/>
              </a:rPr>
              <a:t> </a:t>
            </a:r>
            <a:r>
              <a:rPr lang="ru-RU" sz="1200" dirty="0">
                <a:ea typeface="Times New Roman"/>
                <a:cs typeface="Times New Roman"/>
              </a:rPr>
              <a:t>– 248 с.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6.  Попов Д.Н. Механика </a:t>
            </a:r>
            <a:r>
              <a:rPr lang="ru-RU" sz="1200" dirty="0" err="1">
                <a:ea typeface="Times New Roman"/>
                <a:cs typeface="Times New Roman"/>
              </a:rPr>
              <a:t>гидро</a:t>
            </a:r>
            <a:r>
              <a:rPr lang="ru-RU" sz="1200" dirty="0">
                <a:ea typeface="Times New Roman"/>
                <a:cs typeface="Times New Roman"/>
              </a:rPr>
              <a:t>- и </a:t>
            </a:r>
            <a:r>
              <a:rPr lang="ru-RU" sz="1200" dirty="0" err="1">
                <a:ea typeface="Times New Roman"/>
                <a:cs typeface="Times New Roman"/>
              </a:rPr>
              <a:t>пневмоприводов</a:t>
            </a:r>
            <a:r>
              <a:rPr lang="ru-RU" sz="1200" dirty="0">
                <a:ea typeface="Times New Roman"/>
                <a:cs typeface="Times New Roman"/>
              </a:rPr>
              <a:t>. – М.: МГТУ, 2002. </a:t>
            </a:r>
            <a:r>
              <a:rPr lang="ru-RU" sz="1200" dirty="0" smtClean="0">
                <a:ea typeface="Times New Roman"/>
                <a:cs typeface="Times New Roman"/>
              </a:rPr>
              <a:t> </a:t>
            </a:r>
            <a:r>
              <a:rPr lang="ru-RU" sz="1200" dirty="0">
                <a:ea typeface="Times New Roman"/>
                <a:cs typeface="Times New Roman"/>
              </a:rPr>
              <a:t>– 320 с.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7. Герц Е.Б., </a:t>
            </a:r>
            <a:r>
              <a:rPr lang="ru-RU" sz="1200" dirty="0" err="1">
                <a:ea typeface="Times New Roman"/>
                <a:cs typeface="Times New Roman"/>
              </a:rPr>
              <a:t>Крейнин</a:t>
            </a:r>
            <a:r>
              <a:rPr lang="ru-RU" sz="1200" dirty="0">
                <a:ea typeface="Times New Roman"/>
                <a:cs typeface="Times New Roman"/>
              </a:rPr>
              <a:t> Г.В. Расчет </a:t>
            </a:r>
            <a:r>
              <a:rPr lang="ru-RU" sz="1200" dirty="0" err="1">
                <a:ea typeface="Times New Roman"/>
                <a:cs typeface="Times New Roman"/>
              </a:rPr>
              <a:t>пневмоприводов</a:t>
            </a:r>
            <a:r>
              <a:rPr lang="ru-RU" sz="1200" dirty="0">
                <a:ea typeface="Times New Roman"/>
                <a:cs typeface="Times New Roman"/>
              </a:rPr>
              <a:t>. – М.: Машиностроение, 1975. – 272 с.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200" dirty="0">
                <a:ea typeface="Times New Roman"/>
                <a:cs typeface="Times New Roman"/>
              </a:rPr>
              <a:t>8. Колесников А.Г., Алдунин А.В. </a:t>
            </a:r>
            <a:r>
              <a:rPr lang="ru-RU" sz="1200" dirty="0" err="1">
                <a:ea typeface="Times New Roman"/>
                <a:cs typeface="Times New Roman"/>
              </a:rPr>
              <a:t>Гидро</a:t>
            </a:r>
            <a:r>
              <a:rPr lang="ru-RU" sz="1200" dirty="0">
                <a:ea typeface="Times New Roman"/>
                <a:cs typeface="Times New Roman"/>
              </a:rPr>
              <a:t>- и </a:t>
            </a:r>
            <a:r>
              <a:rPr lang="ru-RU" sz="1200" dirty="0" err="1">
                <a:ea typeface="Times New Roman"/>
                <a:cs typeface="Times New Roman"/>
              </a:rPr>
              <a:t>пневмопривод</a:t>
            </a:r>
            <a:r>
              <a:rPr lang="ru-RU" sz="1200" dirty="0">
                <a:ea typeface="Times New Roman"/>
                <a:cs typeface="Times New Roman"/>
              </a:rPr>
              <a:t> прокатного оборудования: учебное пособие. – М.: Издательство МГТУ им. Н.Э. Баумана, 2020. - 123 с.    https://bmstu.press/catalog/item/6479</a:t>
            </a:r>
          </a:p>
          <a:p>
            <a:pPr marL="0" indent="0">
              <a:buNone/>
            </a:pPr>
            <a:r>
              <a:rPr lang="ru-RU" sz="1200" b="1" u="sng" dirty="0">
                <a:latin typeface="Calibri" panose="020F0502020204030204" pitchFamily="34" charset="0"/>
              </a:rPr>
              <a:t>Дополнительная:</a:t>
            </a:r>
          </a:p>
          <a:p>
            <a:pPr marL="0" indent="0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9. </a:t>
            </a:r>
            <a:r>
              <a:rPr lang="ru-RU" sz="1200" dirty="0">
                <a:latin typeface="Calibri" panose="020F0502020204030204" pitchFamily="34" charset="0"/>
              </a:rPr>
              <a:t>Праздников А.В. Гидропривод в металлургии. – М.: Металлургия, 1973.  – 336 с.</a:t>
            </a:r>
          </a:p>
          <a:p>
            <a:pPr marL="0" indent="0">
              <a:buNone/>
            </a:pPr>
            <a:endParaRPr lang="ru-RU" sz="11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980728"/>
            <a:ext cx="4248472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10. </a:t>
            </a:r>
            <a:r>
              <a:rPr lang="ru-RU" sz="1200" dirty="0">
                <a:latin typeface="Calibri" panose="020F0502020204030204" pitchFamily="34" charset="0"/>
              </a:rPr>
              <a:t>Иоффе А.М., Кукушкин О.Н., Левчук Е.К. и др. Правила технической эксплуатации гидроприводов на предприятиях черной металлургии. – Санкт-Петербург: Гектор, 1992. – 333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11. </a:t>
            </a:r>
            <a:r>
              <a:rPr lang="ru-RU" sz="1200" dirty="0">
                <a:latin typeface="Calibri" panose="020F0502020204030204" pitchFamily="34" charset="0"/>
              </a:rPr>
              <a:t>Синицкий В.М. Основы динамики </a:t>
            </a:r>
            <a:r>
              <a:rPr lang="ru-RU" sz="1200" dirty="0" err="1">
                <a:latin typeface="Calibri" panose="020F0502020204030204" pitchFamily="34" charset="0"/>
              </a:rPr>
              <a:t>гидрофицированных</a:t>
            </a:r>
            <a:r>
              <a:rPr lang="ru-RU" sz="1200" dirty="0">
                <a:latin typeface="Calibri" panose="020F0502020204030204" pitchFamily="34" charset="0"/>
              </a:rPr>
              <a:t> машин и агрегатов. – М.: МГТУ, 1991. – 56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12. </a:t>
            </a:r>
            <a:r>
              <a:rPr lang="ru-RU" sz="1200" dirty="0">
                <a:latin typeface="Calibri" panose="020F0502020204030204" pitchFamily="34" charset="0"/>
              </a:rPr>
              <a:t>Борисов В.И., </a:t>
            </a:r>
            <a:r>
              <a:rPr lang="ru-RU" sz="1200" dirty="0" err="1">
                <a:latin typeface="Calibri" panose="020F0502020204030204" pitchFamily="34" charset="0"/>
              </a:rPr>
              <a:t>Прокопеня</a:t>
            </a:r>
            <a:r>
              <a:rPr lang="ru-RU" sz="1200" dirty="0">
                <a:latin typeface="Calibri" panose="020F0502020204030204" pitchFamily="34" charset="0"/>
              </a:rPr>
              <a:t> О.Н. Расчет гидравлических механизмов установки валков широкополосных прокатных станов. – М.: МГТУ, 1991. – 48 с.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13. </a:t>
            </a:r>
            <a:r>
              <a:rPr lang="ru-RU" sz="1200" dirty="0">
                <a:latin typeface="Calibri" panose="020F0502020204030204" pitchFamily="34" charset="0"/>
              </a:rPr>
              <a:t>Борисов В.И. Основы расчета параметров механизмов регулирования толщины и формы полосы. – М.: МГТУ, 1999. – 48 с.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14. </a:t>
            </a:r>
            <a:r>
              <a:rPr lang="ru-RU" sz="1200" dirty="0" err="1">
                <a:latin typeface="Calibri" panose="020F0502020204030204" pitchFamily="34" charset="0"/>
              </a:rPr>
              <a:t>Марутов</a:t>
            </a:r>
            <a:r>
              <a:rPr lang="ru-RU" sz="1200" dirty="0">
                <a:latin typeface="Calibri" panose="020F0502020204030204" pitchFamily="34" charset="0"/>
              </a:rPr>
              <a:t> В.А., Павловский С.А.. Гидроцилиндры. – М.: Машиностроение, 1966. – 169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15. </a:t>
            </a:r>
            <a:r>
              <a:rPr lang="ru-RU" sz="1200" dirty="0" err="1">
                <a:latin typeface="Calibri" panose="020F0502020204030204" pitchFamily="34" charset="0"/>
              </a:rPr>
              <a:t>Леринман</a:t>
            </a:r>
            <a:r>
              <a:rPr lang="ru-RU" sz="1200" dirty="0">
                <a:latin typeface="Calibri" panose="020F0502020204030204" pitchFamily="34" charset="0"/>
              </a:rPr>
              <a:t> С.М., </a:t>
            </a:r>
            <a:r>
              <a:rPr lang="ru-RU" sz="1200" dirty="0" err="1">
                <a:latin typeface="Calibri" panose="020F0502020204030204" pitchFamily="34" charset="0"/>
              </a:rPr>
              <a:t>Перельцвайг</a:t>
            </a:r>
            <a:r>
              <a:rPr lang="ru-RU" sz="1200" dirty="0">
                <a:latin typeface="Calibri" panose="020F0502020204030204" pitchFamily="34" charset="0"/>
              </a:rPr>
              <a:t> М.И. Инженерный расчет пневматических цилиндров. – М.: </a:t>
            </a:r>
            <a:r>
              <a:rPr lang="ru-RU" sz="1200" dirty="0" err="1">
                <a:latin typeface="Calibri" panose="020F0502020204030204" pitchFamily="34" charset="0"/>
              </a:rPr>
              <a:t>Машгиз</a:t>
            </a:r>
            <a:r>
              <a:rPr lang="ru-RU" sz="1200" dirty="0">
                <a:latin typeface="Calibri" panose="020F0502020204030204" pitchFamily="34" charset="0"/>
              </a:rPr>
              <a:t>, 1968. – 60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16. </a:t>
            </a:r>
            <a:r>
              <a:rPr lang="ru-RU" sz="1200" dirty="0">
                <a:latin typeface="Calibri" panose="020F0502020204030204" pitchFamily="34" charset="0"/>
              </a:rPr>
              <a:t>Хохлов В.Д., Прокофьев В.Н., Борисова Н.А. Электрогидравлические следящие системы. – М.: Наука, 1971. – 431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17. </a:t>
            </a:r>
            <a:r>
              <a:rPr lang="ru-RU" sz="1200" dirty="0">
                <a:latin typeface="Calibri" panose="020F0502020204030204" pitchFamily="34" charset="0"/>
              </a:rPr>
              <a:t>Свешников В.Н., Усов А.А. Станочные гидроприводы. Справочник. – М.: Машиностроение, 1992. – 464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18. </a:t>
            </a:r>
            <a:r>
              <a:rPr lang="ru-RU" sz="1200" dirty="0">
                <a:latin typeface="Calibri" panose="020F0502020204030204" pitchFamily="34" charset="0"/>
              </a:rPr>
              <a:t>Навроцкий К.Л. Теория и проектирование </a:t>
            </a:r>
            <a:r>
              <a:rPr lang="ru-RU" sz="1200" dirty="0" err="1">
                <a:latin typeface="Calibri" panose="020F0502020204030204" pitchFamily="34" charset="0"/>
              </a:rPr>
              <a:t>гидро</a:t>
            </a:r>
            <a:r>
              <a:rPr lang="ru-RU" sz="1200" dirty="0">
                <a:latin typeface="Calibri" panose="020F0502020204030204" pitchFamily="34" charset="0"/>
              </a:rPr>
              <a:t>- и </a:t>
            </a:r>
            <a:r>
              <a:rPr lang="ru-RU" sz="1200" dirty="0" err="1">
                <a:latin typeface="Calibri" panose="020F0502020204030204" pitchFamily="34" charset="0"/>
              </a:rPr>
              <a:t>пневмоприводов</a:t>
            </a:r>
            <a:r>
              <a:rPr lang="ru-RU" sz="1200" dirty="0">
                <a:latin typeface="Calibri" panose="020F0502020204030204" pitchFamily="34" charset="0"/>
              </a:rPr>
              <a:t>.  – М.: Машиностроение, 1991. – 384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19. </a:t>
            </a:r>
            <a:r>
              <a:rPr lang="ru-RU" sz="1200" dirty="0">
                <a:latin typeface="Calibri" panose="020F0502020204030204" pitchFamily="34" charset="0"/>
              </a:rPr>
              <a:t>Богданович Л.Б. Объемные гидроприводы. – Киев: Техника, 1971. – 168 с.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Calibri" panose="020F0502020204030204" pitchFamily="34" charset="0"/>
              </a:rPr>
              <a:t>20. </a:t>
            </a:r>
            <a:r>
              <a:rPr lang="ru-RU" sz="1200" dirty="0">
                <a:latin typeface="Calibri" panose="020F0502020204030204" pitchFamily="34" charset="0"/>
              </a:rPr>
              <a:t>Абрамов Е.И., Колесниченко К.А., Маслов В.Т. Элементы гидропривода. – Киев: Техника, 1969. – 314 с.</a:t>
            </a:r>
          </a:p>
          <a:p>
            <a:pPr algn="just"/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63598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229600" cy="164705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Рис. 1.16. </a:t>
            </a:r>
            <a:r>
              <a:rPr lang="ru-RU" sz="3200" dirty="0" err="1"/>
              <a:t>Двухплунжерный</a:t>
            </a:r>
            <a:r>
              <a:rPr lang="ru-RU" sz="3200" dirty="0"/>
              <a:t> поворотный механизм с реечным преобразователем: </a:t>
            </a:r>
            <a:br>
              <a:rPr lang="ru-RU" sz="3200" dirty="0"/>
            </a:br>
            <a:r>
              <a:rPr lang="ru-RU" sz="3200" dirty="0"/>
              <a:t>1 – плунжеры; 2 – зубчатая рейка; 3 – зубчатое колесо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265387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16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dirty="0"/>
              <a:t>Рис. 1.17. Лопастный поворотный механизм: </a:t>
            </a:r>
            <a:br>
              <a:rPr lang="ru-RU" sz="3200" dirty="0"/>
            </a:br>
            <a:r>
              <a:rPr lang="ru-RU" sz="3200" dirty="0"/>
              <a:t>1 – перегородка; 2 – лопасть; 3 – пружина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8830499" cy="3207399"/>
          </a:xfrm>
        </p:spPr>
      </p:pic>
    </p:spTree>
    <p:extLst>
      <p:ext uri="{BB962C8B-B14F-4D97-AF65-F5344CB8AC3E}">
        <p14:creationId xmlns:p14="http://schemas.microsoft.com/office/powerpoint/2010/main" val="4278857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39" y="6583958"/>
            <a:ext cx="8229600" cy="27404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+mj-lt"/>
              </a:rPr>
              <a:t>Крутящий момент на </a:t>
            </a:r>
            <a:r>
              <a:rPr lang="ru-RU" sz="2400" dirty="0" smtClean="0">
                <a:latin typeface="+mj-lt"/>
              </a:rPr>
              <a:t>валу:  </a:t>
            </a:r>
            <a:endParaRPr lang="ru-RU" sz="2400" dirty="0"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15549"/>
            <a:ext cx="797702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52468" y="643499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1.8)</a:t>
            </a:r>
            <a:endParaRPr lang="ru-RU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-111155" y="27088"/>
            <a:ext cx="3642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3" y="1290330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59" y="1264930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1490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52881" y="1988840"/>
            <a:ext cx="6493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Силы, приложенные к лопасти и ступице: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2440452"/>
            <a:ext cx="8343407" cy="72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158579" y="2549445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1.9)</a:t>
            </a:r>
            <a:endParaRPr lang="ru-RU" dirty="0"/>
          </a:p>
        </p:txBody>
      </p:sp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0" y="2970375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77112" y="3290854"/>
            <a:ext cx="4886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Результирующее давление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подшипники: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79" y="3357724"/>
            <a:ext cx="9082011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41067" y="3866161"/>
            <a:ext cx="1126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Тогда:</a:t>
            </a:r>
            <a:endParaRPr lang="ru-RU" sz="2400" dirty="0">
              <a:latin typeface="+mj-lt"/>
            </a:endParaRPr>
          </a:p>
        </p:txBody>
      </p:sp>
      <p:pic>
        <p:nvPicPr>
          <p:cNvPr id="5145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82" y="3930483"/>
            <a:ext cx="8587161" cy="56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022592" y="3888597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1.10)</a:t>
            </a:r>
            <a:endParaRPr lang="ru-RU" dirty="0"/>
          </a:p>
        </p:txBody>
      </p:sp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46" y="4278283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60333" y="4537237"/>
            <a:ext cx="2787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</a:rPr>
              <a:t>Расход жидкости: </a:t>
            </a:r>
            <a:endParaRPr lang="ru-RU" sz="2400" dirty="0">
              <a:latin typeface="+mj-lt"/>
            </a:endParaRPr>
          </a:p>
        </p:txBody>
      </p:sp>
      <p:pic>
        <p:nvPicPr>
          <p:cNvPr id="5148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4998902"/>
            <a:ext cx="8049734" cy="7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029849" y="4996847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1.11)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7112" y="55892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+mj-lt"/>
              </a:rPr>
              <a:t>Требуемый </a:t>
            </a:r>
            <a:r>
              <a:rPr lang="ru-RU" sz="2000" dirty="0">
                <a:latin typeface="+mj-lt"/>
              </a:rPr>
              <a:t>расход жидкости в минуту при угловом </a:t>
            </a:r>
            <a:r>
              <a:rPr lang="ru-RU" sz="2000" dirty="0" smtClean="0">
                <a:latin typeface="+mj-lt"/>
              </a:rPr>
              <a:t>ходе (</a:t>
            </a:r>
            <a:r>
              <a:rPr lang="ru-RU" sz="2000" dirty="0">
                <a:latin typeface="+mj-lt"/>
              </a:rPr>
              <a:t>град</a:t>
            </a:r>
            <a:r>
              <a:rPr lang="ru-RU" sz="2000" dirty="0" smtClean="0">
                <a:latin typeface="+mj-lt"/>
              </a:rPr>
              <a:t>.):</a:t>
            </a:r>
            <a:endParaRPr lang="ru-RU" sz="2000" dirty="0">
              <a:latin typeface="+mj-lt"/>
            </a:endParaRPr>
          </a:p>
        </p:txBody>
      </p:sp>
      <p:pic>
        <p:nvPicPr>
          <p:cNvPr id="5150" name="Picture 3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99" y="5812251"/>
            <a:ext cx="7891107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022592" y="5932090"/>
            <a:ext cx="73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92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21288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Рис. 1.18. Классификация </a:t>
            </a:r>
            <a:r>
              <a:rPr lang="ru-RU" sz="2400" dirty="0"/>
              <a:t>гидравлических клапанов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61662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7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941168"/>
            <a:ext cx="8229600" cy="158417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Рис. 1.19. Предохранительный клапан прямого действия: </a:t>
            </a:r>
            <a:br>
              <a:rPr lang="ru-RU" sz="2400" dirty="0" smtClean="0"/>
            </a:br>
            <a:r>
              <a:rPr lang="ru-RU" sz="2400" dirty="0" smtClean="0"/>
              <a:t> а) устройство клапана; б) коническое седло и диаграмма давления жидкости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76056" y="764704"/>
            <a:ext cx="3902848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Условие открытия клапана: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26" y="1335224"/>
            <a:ext cx="7893299" cy="7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44408" y="1412776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1.13)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0" y="404664"/>
            <a:ext cx="5565208" cy="439248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598264" cy="52894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05017"/>
            <a:ext cx="5975350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90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Рис. 1.20. Клапан непрямого действия: </a:t>
            </a:r>
            <a:br>
              <a:rPr lang="ru-RU" sz="3100" dirty="0" smtClean="0"/>
            </a:br>
            <a:r>
              <a:rPr lang="ru-RU" sz="3100" dirty="0" smtClean="0"/>
              <a:t>а) устройство; б) характеристика клапана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48318" cy="4216440"/>
          </a:xfrm>
        </p:spPr>
      </p:pic>
    </p:spTree>
    <p:extLst>
      <p:ext uri="{BB962C8B-B14F-4D97-AF65-F5344CB8AC3E}">
        <p14:creationId xmlns:p14="http://schemas.microsoft.com/office/powerpoint/2010/main" val="4113548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Рис. </a:t>
            </a:r>
            <a:r>
              <a:rPr lang="ru-RU" sz="2800" dirty="0" smtClean="0"/>
              <a:t>1.21. </a:t>
            </a:r>
            <a:r>
              <a:rPr lang="ru-RU" sz="2800" dirty="0"/>
              <a:t>Обратный клапан типа Г51:</a:t>
            </a:r>
            <a:br>
              <a:rPr lang="ru-RU" sz="2800" dirty="0"/>
            </a:br>
            <a:r>
              <a:rPr lang="ru-RU" sz="2800" dirty="0"/>
              <a:t>1 – входное отверстие; 2 – седло; 3 – выходное отверстие; 4 – пружина; 5 – запорно-регулирующий элемент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842780" cy="4525963"/>
          </a:xfrm>
        </p:spPr>
      </p:pic>
    </p:spTree>
    <p:extLst>
      <p:ext uri="{BB962C8B-B14F-4D97-AF65-F5344CB8AC3E}">
        <p14:creationId xmlns:p14="http://schemas.microsoft.com/office/powerpoint/2010/main" val="276299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1128"/>
            <a:ext cx="8640960" cy="2088232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Рис. </a:t>
            </a:r>
            <a:r>
              <a:rPr lang="ru-RU" sz="2400" dirty="0" smtClean="0"/>
              <a:t>1.22. </a:t>
            </a:r>
            <a:r>
              <a:rPr lang="ru-RU" sz="2400" dirty="0" err="1"/>
              <a:t>Гидрозамок</a:t>
            </a:r>
            <a:r>
              <a:rPr lang="ru-RU" sz="2400" dirty="0"/>
              <a:t> двухстороннего действия типа ГЗМ 10/3: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 </a:t>
            </a:r>
            <a:r>
              <a:rPr lang="ru-RU" sz="2400" dirty="0"/>
              <a:t>– корпус; 2 – втулка; 3 – основной клапан; 4 – вспомогательный клапан; 5 – пружина; 6 – управляющий </a:t>
            </a:r>
            <a:r>
              <a:rPr lang="ru-RU" sz="2400" dirty="0" smtClean="0"/>
              <a:t>поршень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965694" cy="4525963"/>
          </a:xfrm>
        </p:spPr>
      </p:pic>
    </p:spTree>
    <p:extLst>
      <p:ext uri="{BB962C8B-B14F-4D97-AF65-F5344CB8AC3E}">
        <p14:creationId xmlns:p14="http://schemas.microsoft.com/office/powerpoint/2010/main" val="2193572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99212"/>
            <a:ext cx="8655376" cy="136815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Рис. 1.23. Гидравлические дроссели: </a:t>
            </a:r>
            <a:br>
              <a:rPr lang="ru-RU" sz="2000" dirty="0" smtClean="0"/>
            </a:br>
            <a:r>
              <a:rPr lang="ru-RU" sz="2000" dirty="0" smtClean="0"/>
              <a:t>игольчатые (а – с диафрагмой; б – с треугольным вырезом; в – с вентилем); щелевые (г, д – с эксцентричной проточкой; е, ж – со щелью)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2448" cy="41764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2000" dirty="0" smtClean="0"/>
              <a:t>         Перепад давления от </a:t>
            </a:r>
          </a:p>
          <a:p>
            <a:pPr marL="0" indent="0">
              <a:buNone/>
            </a:pPr>
            <a:r>
              <a:rPr lang="ru-RU" sz="2000" dirty="0" smtClean="0"/>
              <a:t>         применения дросселя: 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72400" y="1844824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1.14)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8673261" cy="6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60" y="2438907"/>
            <a:ext cx="7823553" cy="44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60" y="2860531"/>
            <a:ext cx="7904778" cy="45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4604"/>
            <a:ext cx="4464496" cy="5585424"/>
          </a:xfrm>
        </p:spPr>
      </p:pic>
    </p:spTree>
    <p:extLst>
      <p:ext uri="{BB962C8B-B14F-4D97-AF65-F5344CB8AC3E}">
        <p14:creationId xmlns:p14="http://schemas.microsoft.com/office/powerpoint/2010/main" val="1557023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30120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Рис. </a:t>
            </a:r>
            <a:r>
              <a:rPr lang="ru-RU" sz="2000" dirty="0" smtClean="0"/>
              <a:t>1.24. </a:t>
            </a:r>
            <a:r>
              <a:rPr lang="ru-RU" sz="2000" dirty="0"/>
              <a:t>Дроссель щелевой Г77-11: </a:t>
            </a:r>
            <a:br>
              <a:rPr lang="ru-RU" sz="2000" dirty="0"/>
            </a:br>
            <a:r>
              <a:rPr lang="ru-RU" sz="2000" dirty="0"/>
              <a:t>1 – гайка; 2 – лимб; 3 – крышка; 4 – корпус; 5, 8 – уплотнения; 6 – дроссель;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7 </a:t>
            </a:r>
            <a:r>
              <a:rPr lang="ru-RU" sz="2000" dirty="0"/>
              <a:t>– пробка; 9 – дренажное отверстие; 10, 11 – отверстия; 12 – щель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84079" cy="4320480"/>
          </a:xfrm>
        </p:spPr>
      </p:pic>
    </p:spTree>
    <p:extLst>
      <p:ext uri="{BB962C8B-B14F-4D97-AF65-F5344CB8AC3E}">
        <p14:creationId xmlns:p14="http://schemas.microsoft.com/office/powerpoint/2010/main" val="35545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496944" cy="1143000"/>
          </a:xfrm>
        </p:spPr>
        <p:txBody>
          <a:bodyPr>
            <a:normAutofit/>
          </a:bodyPr>
          <a:lstStyle/>
          <a:p>
            <a:r>
              <a:rPr lang="ru-RU" sz="2800" dirty="0"/>
              <a:t>Рис. 1.1. Структурная схема объемного гидропривода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359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/>
              <a:t>Рис. </a:t>
            </a:r>
            <a:r>
              <a:rPr lang="ru-RU" sz="2200" dirty="0" smtClean="0"/>
              <a:t>1.25. </a:t>
            </a:r>
            <a:r>
              <a:rPr lang="ru-RU" sz="2200" dirty="0"/>
              <a:t>Реле давления Г62-2: </a:t>
            </a:r>
            <a:br>
              <a:rPr lang="ru-RU" sz="2200" dirty="0"/>
            </a:br>
            <a:r>
              <a:rPr lang="ru-RU" sz="2200" dirty="0"/>
              <a:t>1 – корпус; 2 – диафрагма; 3 – пружина; 4 – рычаг; 5 </a:t>
            </a:r>
            <a:r>
              <a:rPr lang="ru-RU" sz="2200" dirty="0" smtClean="0"/>
              <a:t>– ось </a:t>
            </a:r>
            <a:r>
              <a:rPr lang="ru-RU" sz="2200" dirty="0"/>
              <a:t>рычага;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6</a:t>
            </a:r>
            <a:r>
              <a:rPr lang="ru-RU" sz="2200" dirty="0"/>
              <a:t>, 8 – винты; 7 – микропереключатель; 9 – отверстие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36253" y="1882706"/>
            <a:ext cx="3178696" cy="2620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Нечувствительность реле: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835790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11794" y="2532408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(1.14)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79" y="3356992"/>
            <a:ext cx="7656551" cy="4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90291"/>
            <a:ext cx="7450390" cy="4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18" y="4005064"/>
            <a:ext cx="753810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6906"/>
            <a:ext cx="5040560" cy="5447960"/>
          </a:xfrm>
        </p:spPr>
      </p:pic>
    </p:spTree>
    <p:extLst>
      <p:ext uri="{BB962C8B-B14F-4D97-AF65-F5344CB8AC3E}">
        <p14:creationId xmlns:p14="http://schemas.microsoft.com/office/powerpoint/2010/main" val="3514491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80920" cy="1224136"/>
          </a:xfrm>
        </p:spPr>
        <p:txBody>
          <a:bodyPr>
            <a:normAutofit/>
          </a:bodyPr>
          <a:lstStyle/>
          <a:p>
            <a:r>
              <a:rPr lang="ru-RU" sz="2000" dirty="0"/>
              <a:t>Рис. </a:t>
            </a:r>
            <a:r>
              <a:rPr lang="ru-RU" sz="2000" dirty="0" smtClean="0"/>
              <a:t>1.26. </a:t>
            </a:r>
            <a:r>
              <a:rPr lang="ru-RU" sz="2000" dirty="0"/>
              <a:t>Принципиальная схема реле времени: </a:t>
            </a:r>
            <a:br>
              <a:rPr lang="ru-RU" sz="2000" dirty="0"/>
            </a:br>
            <a:r>
              <a:rPr lang="ru-RU" sz="2000" dirty="0"/>
              <a:t>1 – гидроемкость; 2 – дроссель; 3 – поршень; 4 – пружина; </a:t>
            </a:r>
            <a:r>
              <a:rPr lang="ru-RU" sz="2000" dirty="0" smtClean="0"/>
              <a:t>5 </a:t>
            </a:r>
            <a:r>
              <a:rPr lang="ru-RU" sz="2000" dirty="0"/>
              <a:t>– рычаг;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6 </a:t>
            </a:r>
            <a:r>
              <a:rPr lang="ru-RU" sz="2000" dirty="0"/>
              <a:t>– микропереключатель; 7 – обратный </a:t>
            </a:r>
            <a:r>
              <a:rPr lang="ru-RU" sz="2000" dirty="0" smtClean="0"/>
              <a:t>клапан</a:t>
            </a:r>
            <a:endParaRPr lang="ru-RU" sz="2000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532859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0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229600" cy="2007096"/>
          </a:xfrm>
        </p:spPr>
        <p:txBody>
          <a:bodyPr>
            <a:normAutofit/>
          </a:bodyPr>
          <a:lstStyle/>
          <a:p>
            <a:pPr algn="l"/>
            <a:r>
              <a:rPr lang="ru-RU" sz="2400" dirty="0"/>
              <a:t>Рис. </a:t>
            </a:r>
            <a:r>
              <a:rPr lang="ru-RU" sz="2400" dirty="0" smtClean="0"/>
              <a:t>1.27. </a:t>
            </a:r>
            <a:r>
              <a:rPr lang="ru-RU" sz="2400" dirty="0"/>
              <a:t>Конструкция реле времени дроссельного типа:</a:t>
            </a:r>
            <a:br>
              <a:rPr lang="ru-RU" sz="2400" dirty="0"/>
            </a:br>
            <a:r>
              <a:rPr lang="ru-RU" sz="2400" dirty="0"/>
              <a:t>1, 11 – пружины; 2 – золотник; 3, 4 – подводящее и отводящее отверстия; 5, 8 – полости; 6 – канал; 7 – дроссель; 9 – сливное отверстие; 10 – шарик; 12 – колпачок; 13 – контргайка </a:t>
            </a:r>
          </a:p>
        </p:txBody>
      </p:sp>
      <p:pic>
        <p:nvPicPr>
          <p:cNvPr id="10" name="Объект 9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848872" cy="43204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4008" y="548680"/>
            <a:ext cx="4038600" cy="3166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8437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3204" y="4725144"/>
            <a:ext cx="8229600" cy="1440160"/>
          </a:xfrm>
        </p:spPr>
        <p:txBody>
          <a:bodyPr>
            <a:normAutofit/>
          </a:bodyPr>
          <a:lstStyle/>
          <a:p>
            <a:r>
              <a:rPr lang="ru-RU" sz="2000" dirty="0"/>
              <a:t>Рис. </a:t>
            </a:r>
            <a:r>
              <a:rPr lang="ru-RU" sz="2000" dirty="0" smtClean="0"/>
              <a:t>1.28. </a:t>
            </a:r>
            <a:r>
              <a:rPr lang="ru-RU" sz="2000" dirty="0"/>
              <a:t>Принципиальные схемы дроссельных регуляторов расхода:</a:t>
            </a:r>
            <a:br>
              <a:rPr lang="ru-RU" sz="2000" dirty="0"/>
            </a:br>
            <a:r>
              <a:rPr lang="ru-RU" sz="2000" dirty="0"/>
              <a:t>а) на основе редукционного клапана и дросселя;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</a:t>
            </a:r>
            <a:r>
              <a:rPr lang="ru-RU" sz="2000" dirty="0"/>
              <a:t>) на основе переливного клапана и </a:t>
            </a:r>
            <a:r>
              <a:rPr lang="ru-RU" sz="2000" dirty="0" smtClean="0"/>
              <a:t>дросселя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82106" cy="3096344"/>
          </a:xfrm>
        </p:spPr>
      </p:pic>
      <p:sp>
        <p:nvSpPr>
          <p:cNvPr id="8" name="Прямоугольник 7"/>
          <p:cNvSpPr/>
          <p:nvPr/>
        </p:nvSpPr>
        <p:spPr>
          <a:xfrm>
            <a:off x="2483768" y="3942657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                 </a:t>
            </a:r>
            <a:r>
              <a:rPr lang="ru-RU" dirty="0" smtClean="0"/>
              <a:t>                                                     б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368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8229600" cy="172819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/>
              <a:t>Рис. </a:t>
            </a:r>
            <a:r>
              <a:rPr lang="ru-RU" sz="1800" dirty="0" smtClean="0"/>
              <a:t>1.29.  </a:t>
            </a:r>
            <a:r>
              <a:rPr lang="ru-RU" sz="1800" dirty="0"/>
              <a:t>Схемы работы (а, б, в) и условное графическое обозначение (г) </a:t>
            </a:r>
            <a:r>
              <a:rPr lang="ru-RU" sz="1800" dirty="0" err="1"/>
              <a:t>четырехлинейного</a:t>
            </a:r>
            <a:r>
              <a:rPr lang="ru-RU" sz="1800" dirty="0"/>
              <a:t> трехпозиционного гидравлического распределителя с ручным управлением:</a:t>
            </a:r>
            <a:br>
              <a:rPr lang="ru-RU" sz="1800" dirty="0"/>
            </a:br>
            <a:r>
              <a:rPr lang="ru-RU" sz="1800" dirty="0"/>
              <a:t>Ц – цилиндр; Р – вход в аппарат основного потока жидкости с избыточным давлением, напорная линия (подвод); А, В – отверстия присоединения аппарата к потребителю (например, гидравлическому двигателю); Т – выход из аппарата основного потока возвращаемого в бак, сливная линия (слив</a:t>
            </a:r>
            <a:r>
              <a:rPr lang="ru-RU" sz="1800" dirty="0" smtClean="0"/>
              <a:t>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6299810" cy="3537247"/>
          </a:xfrm>
        </p:spPr>
      </p:pic>
      <p:sp>
        <p:nvSpPr>
          <p:cNvPr id="7" name="Прямоугольник 6"/>
          <p:cNvSpPr/>
          <p:nvPr/>
        </p:nvSpPr>
        <p:spPr>
          <a:xfrm>
            <a:off x="6228184" y="3356992"/>
            <a:ext cx="2988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1.30. </a:t>
            </a:r>
            <a:r>
              <a:rPr lang="ru-RU" sz="1400" dirty="0"/>
              <a:t>Схема включения </a:t>
            </a:r>
            <a:r>
              <a:rPr lang="ru-RU" sz="1400" dirty="0" smtClean="0"/>
              <a:t>про-</a:t>
            </a:r>
            <a:r>
              <a:rPr lang="ru-RU" sz="1400" dirty="0" err="1" smtClean="0"/>
              <a:t>стейшего</a:t>
            </a:r>
            <a:r>
              <a:rPr lang="ru-RU" sz="1400" dirty="0" smtClean="0"/>
              <a:t> </a:t>
            </a:r>
            <a:r>
              <a:rPr lang="ru-RU" sz="1400" dirty="0" err="1"/>
              <a:t>гидрораспределителя</a:t>
            </a:r>
            <a:r>
              <a:rPr lang="ru-RU" sz="1400" dirty="0"/>
              <a:t>:</a:t>
            </a:r>
          </a:p>
          <a:p>
            <a:r>
              <a:rPr lang="ru-RU" sz="1400" dirty="0"/>
              <a:t>Н – насос; КП – клапан </a:t>
            </a:r>
            <a:r>
              <a:rPr lang="ru-RU" sz="1400" dirty="0" smtClean="0"/>
              <a:t>предохрани-тельный</a:t>
            </a:r>
            <a:r>
              <a:rPr lang="ru-RU" sz="1400" dirty="0"/>
              <a:t>; </a:t>
            </a:r>
            <a:r>
              <a:rPr lang="ru-RU" sz="1400" dirty="0" smtClean="0"/>
              <a:t>Р </a:t>
            </a:r>
            <a:r>
              <a:rPr lang="ru-RU" sz="1400" dirty="0"/>
              <a:t>– распределитель; Ц – гидроцилиндр; </a:t>
            </a:r>
            <a:r>
              <a:rPr lang="ru-RU" sz="1400" dirty="0" smtClean="0"/>
              <a:t>Б </a:t>
            </a:r>
            <a:r>
              <a:rPr lang="ru-RU" sz="1400" dirty="0"/>
              <a:t>– </a:t>
            </a:r>
            <a:r>
              <a:rPr lang="ru-RU" sz="1400" dirty="0" smtClean="0"/>
              <a:t>бак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75" y="476672"/>
            <a:ext cx="1866004" cy="2664296"/>
          </a:xfrm>
        </p:spPr>
      </p:pic>
    </p:spTree>
    <p:extLst>
      <p:ext uri="{BB962C8B-B14F-4D97-AF65-F5344CB8AC3E}">
        <p14:creationId xmlns:p14="http://schemas.microsoft.com/office/powerpoint/2010/main" val="2119586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14401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279238" cy="5040560"/>
          </a:xfrm>
        </p:spPr>
      </p:pic>
      <p:sp>
        <p:nvSpPr>
          <p:cNvPr id="2" name="Прямоугольник 1"/>
          <p:cNvSpPr/>
          <p:nvPr/>
        </p:nvSpPr>
        <p:spPr>
          <a:xfrm>
            <a:off x="539552" y="5229200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</a:t>
            </a:r>
            <a:r>
              <a:rPr lang="ru-RU" dirty="0" smtClean="0"/>
              <a:t>1.31. </a:t>
            </a:r>
            <a:r>
              <a:rPr lang="ru-RU" dirty="0"/>
              <a:t>Схема гидравлического усилителя:</a:t>
            </a:r>
          </a:p>
          <a:p>
            <a:r>
              <a:rPr lang="ru-RU" dirty="0"/>
              <a:t>1 – управляющая заслонка; 2 – сопла; 3 – постоянные гидравлические дроссели;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/>
              <a:t>– золотник гидравлического исполнительного механизма; 5 – центрирующие пружины; 6 – рабочие камеры; 7 – электромеханический преобразователь; </a:t>
            </a:r>
            <a:r>
              <a:rPr lang="ru-RU" i="1" dirty="0" err="1"/>
              <a:t>Р</a:t>
            </a:r>
            <a:r>
              <a:rPr lang="ru-RU" sz="1400" dirty="0" err="1"/>
              <a:t>н</a:t>
            </a:r>
            <a:r>
              <a:rPr lang="ru-RU" dirty="0"/>
              <a:t> – давление питания </a:t>
            </a:r>
          </a:p>
        </p:txBody>
      </p:sp>
    </p:spTree>
    <p:extLst>
      <p:ext uri="{BB962C8B-B14F-4D97-AF65-F5344CB8AC3E}">
        <p14:creationId xmlns:p14="http://schemas.microsoft.com/office/powerpoint/2010/main" val="3555879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4797152"/>
            <a:ext cx="4104456" cy="144016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Рис. </a:t>
            </a:r>
            <a:r>
              <a:rPr lang="ru-RU" sz="2000" dirty="0" smtClean="0"/>
              <a:t>1.32. </a:t>
            </a:r>
            <a:r>
              <a:rPr lang="ru-RU" sz="2000" dirty="0"/>
              <a:t>Гидроаккумуляторы:</a:t>
            </a:r>
            <a:br>
              <a:rPr lang="ru-RU" sz="2000" dirty="0"/>
            </a:br>
            <a:r>
              <a:rPr lang="ru-RU" sz="2000" dirty="0"/>
              <a:t>а – грузовой; б – пружинный; в – пневмогидравлический с упругим   разделителем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56130" y="4789117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1.33. </a:t>
            </a:r>
            <a:r>
              <a:rPr lang="ru-RU" sz="1400" dirty="0"/>
              <a:t>Схема включения гидроаккумулятора </a:t>
            </a:r>
            <a:r>
              <a:rPr lang="ru-RU" sz="1400" dirty="0" smtClean="0"/>
              <a:t>  для </a:t>
            </a:r>
            <a:r>
              <a:rPr lang="ru-RU" sz="1400" dirty="0"/>
              <a:t>компенсации утечек:</a:t>
            </a:r>
          </a:p>
          <a:p>
            <a:r>
              <a:rPr lang="ru-RU" sz="1400" dirty="0"/>
              <a:t>1 – распределитель; 2 – предохранительный клапан непрямого действия; 3 – дроссель; 4, 8 – обратный </a:t>
            </a:r>
            <a:r>
              <a:rPr lang="ru-RU" sz="1400" dirty="0" smtClean="0"/>
              <a:t>клапан</a:t>
            </a:r>
            <a:r>
              <a:rPr lang="ru-RU" sz="1400" dirty="0"/>
              <a:t>; 5 – гидроаккумулятор; 6 – гидроцилиндр; </a:t>
            </a:r>
            <a:r>
              <a:rPr lang="ru-RU" sz="1400" dirty="0" smtClean="0"/>
              <a:t>7 </a:t>
            </a:r>
            <a:r>
              <a:rPr lang="ru-RU" sz="1400" dirty="0"/>
              <a:t>– реле давления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" y="476672"/>
            <a:ext cx="5639023" cy="3816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07" y="332656"/>
            <a:ext cx="3245281" cy="3872052"/>
          </a:xfrm>
        </p:spPr>
      </p:pic>
    </p:spTree>
    <p:extLst>
      <p:ext uri="{BB962C8B-B14F-4D97-AF65-F5344CB8AC3E}">
        <p14:creationId xmlns:p14="http://schemas.microsoft.com/office/powerpoint/2010/main" val="4237732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229600" cy="157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/>
              <a:t>Рис. </a:t>
            </a:r>
            <a:r>
              <a:rPr lang="ru-RU" sz="2000" dirty="0" smtClean="0"/>
              <a:t>1.34. </a:t>
            </a:r>
            <a:r>
              <a:rPr lang="ru-RU" sz="2000" dirty="0"/>
              <a:t>Гидробак:</a:t>
            </a:r>
            <a:br>
              <a:rPr lang="ru-RU" sz="2000" dirty="0"/>
            </a:br>
            <a:r>
              <a:rPr lang="ru-RU" sz="2000" dirty="0"/>
              <a:t>1 - указатель масла; 2- всасывающая труба; 3 - крышка; 4 - сапун; 5 - глазок;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6 </a:t>
            </a:r>
            <a:r>
              <a:rPr lang="ru-RU" sz="2000" dirty="0"/>
              <a:t>- сливная труба; 7 - фильтр; 8 - сетчатый фильтр (ячейки 0,1 мм); 9 - заливное отверстие; 10 - магнитная пробка; 11 - крышка для слива рабочей жидкости;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12 </a:t>
            </a:r>
            <a:r>
              <a:rPr lang="ru-RU" sz="2000" dirty="0"/>
              <a:t>- перегородки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6632"/>
            <a:ext cx="6552728" cy="5007949"/>
          </a:xfrm>
        </p:spPr>
      </p:pic>
    </p:spTree>
    <p:extLst>
      <p:ext uri="{BB962C8B-B14F-4D97-AF65-F5344CB8AC3E}">
        <p14:creationId xmlns:p14="http://schemas.microsoft.com/office/powerpoint/2010/main" val="3745128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824864"/>
            <a:ext cx="38884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/>
              <a:t>Рис. </a:t>
            </a:r>
            <a:r>
              <a:rPr lang="ru-RU" sz="2000" dirty="0" smtClean="0"/>
              <a:t>1.35. </a:t>
            </a:r>
            <a:r>
              <a:rPr lang="ru-RU" sz="2000" dirty="0"/>
              <a:t>Сетчатый фильтр:</a:t>
            </a:r>
            <a:br>
              <a:rPr lang="ru-RU" sz="2000" dirty="0"/>
            </a:br>
            <a:r>
              <a:rPr lang="ru-RU" sz="2000" dirty="0"/>
              <a:t>1 - корпус; 2 - сетка; 3 - диски; 4 - перфорированная трубка; 5 - гайка;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6 </a:t>
            </a:r>
            <a:r>
              <a:rPr lang="ru-RU" sz="2000" dirty="0"/>
              <a:t>– прокладки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5380672"/>
            <a:ext cx="4680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</a:t>
            </a:r>
            <a:r>
              <a:rPr lang="ru-RU" dirty="0" smtClean="0"/>
              <a:t>1.36. </a:t>
            </a:r>
            <a:r>
              <a:rPr lang="ru-RU" dirty="0"/>
              <a:t>Пластинчатый фильтр типа Г41:</a:t>
            </a:r>
          </a:p>
          <a:p>
            <a:r>
              <a:rPr lang="ru-RU" dirty="0"/>
              <a:t>1 - корпус; 2 - крышка; 3 - ось; 4 - резиновое кольцо; 5 - основные </a:t>
            </a:r>
            <a:r>
              <a:rPr lang="ru-RU" dirty="0" smtClean="0"/>
              <a:t>пластины; 6 – </a:t>
            </a:r>
            <a:r>
              <a:rPr lang="ru-RU" dirty="0" err="1" smtClean="0"/>
              <a:t>промежу</a:t>
            </a:r>
            <a:r>
              <a:rPr lang="ru-RU" dirty="0" smtClean="0"/>
              <a:t>-точные </a:t>
            </a:r>
            <a:r>
              <a:rPr lang="ru-RU" dirty="0"/>
              <a:t>пластины; 7 - скребки; 8 - шпилька; 9 – пробка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" y="1052736"/>
            <a:ext cx="4127269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013"/>
            <a:ext cx="3987316" cy="5350017"/>
          </a:xfrm>
        </p:spPr>
      </p:pic>
    </p:spTree>
    <p:extLst>
      <p:ext uri="{BB962C8B-B14F-4D97-AF65-F5344CB8AC3E}">
        <p14:creationId xmlns:p14="http://schemas.microsoft.com/office/powerpoint/2010/main" val="4100777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/>
              <a:t>Рис. </a:t>
            </a:r>
            <a:r>
              <a:rPr lang="ru-RU" sz="2700" dirty="0" smtClean="0"/>
              <a:t>1.37. </a:t>
            </a:r>
            <a:r>
              <a:rPr lang="ru-RU" sz="2700" dirty="0"/>
              <a:t>Схемы включения фильтров:</a:t>
            </a:r>
            <a:br>
              <a:rPr lang="ru-RU" sz="2700" dirty="0"/>
            </a:br>
            <a:r>
              <a:rPr lang="ru-RU" sz="2700" dirty="0"/>
              <a:t>а - на всасывающей </a:t>
            </a:r>
            <a:r>
              <a:rPr lang="ru-RU" sz="2700" dirty="0" err="1"/>
              <a:t>гидролинии</a:t>
            </a:r>
            <a:r>
              <a:rPr lang="ru-RU" sz="2700" dirty="0"/>
              <a:t>; б - в напорной </a:t>
            </a:r>
            <a:r>
              <a:rPr lang="ru-RU" sz="2700" dirty="0" err="1"/>
              <a:t>гидролинии</a:t>
            </a:r>
            <a:r>
              <a:rPr lang="ru-RU" sz="2700" dirty="0"/>
              <a:t>; в - в сливной </a:t>
            </a:r>
            <a:r>
              <a:rPr lang="ru-RU" sz="2700" dirty="0" err="1"/>
              <a:t>гидролинии</a:t>
            </a:r>
            <a:r>
              <a:rPr lang="ru-RU" sz="2700" dirty="0"/>
              <a:t> 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8285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69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25144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 Рис. </a:t>
            </a:r>
            <a:r>
              <a:rPr lang="ru-RU" sz="2000" dirty="0" smtClean="0"/>
              <a:t>1.</a:t>
            </a:r>
            <a:r>
              <a:rPr lang="en-US" sz="2000" dirty="0" smtClean="0"/>
              <a:t>1-</a:t>
            </a:r>
            <a:r>
              <a:rPr lang="ru-RU" sz="2000" dirty="0" smtClean="0"/>
              <a:t>а. </a:t>
            </a:r>
            <a:r>
              <a:rPr lang="ru-RU" sz="2000" dirty="0"/>
              <a:t>Структурные схемы гидроприводов: </a:t>
            </a:r>
            <a:br>
              <a:rPr lang="ru-RU" sz="2000" dirty="0"/>
            </a:br>
            <a:r>
              <a:rPr lang="ru-RU" sz="2000" dirty="0"/>
              <a:t>а – с разомкнутым потоком; б – с замкнутым потоком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235480" cy="244827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4745"/>
            <a:ext cx="4079958" cy="23144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5736" y="3851319"/>
            <a:ext cx="4703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                              </a:t>
            </a:r>
            <a:r>
              <a:rPr lang="en-US" dirty="0" smtClean="0"/>
              <a:t>                      </a:t>
            </a:r>
            <a:r>
              <a:rPr lang="ru-RU" dirty="0" smtClean="0"/>
              <a:t>                             </a:t>
            </a:r>
            <a:r>
              <a:rPr lang="ru-RU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1778828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6525344"/>
            <a:ext cx="8229600" cy="20689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016" y="3717032"/>
            <a:ext cx="4248472" cy="24482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/>
              <a:t>Рис. </a:t>
            </a:r>
            <a:r>
              <a:rPr lang="ru-RU" sz="2400" dirty="0" smtClean="0"/>
              <a:t>1.38. </a:t>
            </a:r>
            <a:r>
              <a:rPr lang="ru-RU" sz="2400" dirty="0"/>
              <a:t>Мультипликатор </a:t>
            </a:r>
            <a:r>
              <a:rPr lang="ru-RU" sz="2400" dirty="0" smtClean="0"/>
              <a:t>        давления</a:t>
            </a:r>
            <a:r>
              <a:rPr lang="ru-RU" sz="2400" dirty="0"/>
              <a:t>: </a:t>
            </a:r>
          </a:p>
          <a:p>
            <a:pPr marL="0" indent="0">
              <a:buNone/>
            </a:pPr>
            <a:r>
              <a:rPr lang="ru-RU" sz="2400" dirty="0"/>
              <a:t>Д – двигатель; Н – насос; Р – порт усилителя; Т – порт слива; ГР – </a:t>
            </a:r>
            <a:r>
              <a:rPr lang="ru-RU" sz="2400" dirty="0" err="1"/>
              <a:t>гидрораспределитель</a:t>
            </a:r>
            <a:r>
              <a:rPr lang="ru-RU" sz="2400" dirty="0"/>
              <a:t>; ГУ – гидравлический усилитель; К1, К2 – клапаны; ВВД – выход высокого давления; ГЗ – </a:t>
            </a:r>
            <a:r>
              <a:rPr lang="ru-RU" sz="2400" dirty="0" err="1" smtClean="0"/>
              <a:t>гидрозамок</a:t>
            </a:r>
            <a:endParaRPr lang="ru-RU" sz="2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0" y="116632"/>
            <a:ext cx="4252623" cy="6192688"/>
          </a:xfrm>
        </p:spPr>
      </p:pic>
    </p:spTree>
    <p:extLst>
      <p:ext uri="{BB962C8B-B14F-4D97-AF65-F5344CB8AC3E}">
        <p14:creationId xmlns:p14="http://schemas.microsoft.com/office/powerpoint/2010/main" val="3674866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1224136"/>
          </a:xfrm>
        </p:spPr>
        <p:txBody>
          <a:bodyPr>
            <a:normAutofit/>
          </a:bodyPr>
          <a:lstStyle/>
          <a:p>
            <a:r>
              <a:rPr lang="ru-RU" sz="2400" dirty="0"/>
              <a:t>Рис. </a:t>
            </a:r>
            <a:r>
              <a:rPr lang="ru-RU" sz="2400" dirty="0" smtClean="0"/>
              <a:t>1.39. </a:t>
            </a:r>
            <a:r>
              <a:rPr lang="ru-RU" sz="2400" dirty="0"/>
              <a:t>Схема работы гидравлического демпфера: </a:t>
            </a:r>
            <a:br>
              <a:rPr lang="ru-RU" sz="2400" dirty="0"/>
            </a:br>
            <a:r>
              <a:rPr lang="ru-RU" sz="2400" dirty="0"/>
              <a:t>1 – шток; 2 – поршень; 3 – гидроцилиндр; 4 – опора;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5</a:t>
            </a:r>
            <a:r>
              <a:rPr lang="ru-RU" sz="2400" dirty="0"/>
              <a:t>, 7 – полости; 6 – калиброванное </a:t>
            </a:r>
            <a:r>
              <a:rPr lang="ru-RU" sz="2400" dirty="0" smtClean="0"/>
              <a:t>отверстие 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29600" cy="4208041"/>
          </a:xfrm>
        </p:spPr>
      </p:pic>
    </p:spTree>
    <p:extLst>
      <p:ext uri="{BB962C8B-B14F-4D97-AF65-F5344CB8AC3E}">
        <p14:creationId xmlns:p14="http://schemas.microsoft.com/office/powerpoint/2010/main" val="3137631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53136"/>
            <a:ext cx="3744416" cy="1143000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Рис. 2.1. Зависимость проходного сечения дросселя от перемещения управляющего элемента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593275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Рис. 2.2. Зависимость коэффициента гидравлического сопротивления от </a:t>
            </a:r>
            <a:endParaRPr lang="ru-RU" sz="1600" dirty="0" smtClean="0"/>
          </a:p>
          <a:p>
            <a:r>
              <a:rPr lang="ru-RU" sz="1600" dirty="0" smtClean="0"/>
              <a:t>числа </a:t>
            </a:r>
            <a:r>
              <a:rPr lang="ru-RU" sz="1600" dirty="0" err="1"/>
              <a:t>Рейнольдса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91362" y="197842"/>
            <a:ext cx="270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Внешняя характеристика: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41696"/>
            <a:ext cx="631507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967346" y="770562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(2.1)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62" y="1478638"/>
            <a:ext cx="6192842" cy="3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87159" y="2060848"/>
            <a:ext cx="1272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для </a:t>
            </a:r>
            <a:r>
              <a:rPr lang="ru-RU" sz="1400" dirty="0"/>
              <a:t>скоростей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22" y="1723886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631507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951899" y="2062361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(2.2)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45" y="2564904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509050"/>
            <a:ext cx="1243419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" y="603141"/>
            <a:ext cx="4331575" cy="3923526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08" y="3030862"/>
            <a:ext cx="2794251" cy="289818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70" y="2801671"/>
            <a:ext cx="5975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819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4056" y="332656"/>
            <a:ext cx="8121080" cy="4741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79210" y="2060848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(2.3)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Внешнюю </a:t>
            </a:r>
            <a:r>
              <a:rPr lang="ru-RU" sz="2400" dirty="0"/>
              <a:t>характеристику </a:t>
            </a:r>
            <a:r>
              <a:rPr lang="ru-RU" sz="2400" dirty="0" smtClean="0"/>
              <a:t>(</a:t>
            </a:r>
            <a:r>
              <a:rPr lang="ru-RU" sz="2400" dirty="0"/>
              <a:t>расход жидкости) </a:t>
            </a:r>
            <a:r>
              <a:rPr lang="ru-RU" sz="2400" dirty="0" smtClean="0"/>
              <a:t> представляют </a:t>
            </a:r>
            <a:r>
              <a:rPr lang="ru-RU" sz="2400" dirty="0"/>
              <a:t>в </a:t>
            </a:r>
            <a:r>
              <a:rPr lang="ru-RU" sz="2400" dirty="0" smtClean="0"/>
              <a:t>виде: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9152409" cy="99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4" y="2996953"/>
            <a:ext cx="8182193" cy="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3717032"/>
            <a:ext cx="7021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соизмеримости площади </a:t>
            </a:r>
            <a:r>
              <a:rPr lang="ru-RU" sz="2400" dirty="0"/>
              <a:t>проходного </a:t>
            </a:r>
            <a:r>
              <a:rPr lang="ru-RU" sz="2400" dirty="0" smtClean="0"/>
              <a:t>сечения  </a:t>
            </a:r>
            <a:r>
              <a:rPr lang="ru-RU" sz="2400" i="1" dirty="0"/>
              <a:t>f</a:t>
            </a:r>
            <a:r>
              <a:rPr lang="ru-RU" sz="2400" dirty="0"/>
              <a:t> </a:t>
            </a:r>
            <a:r>
              <a:rPr lang="ru-RU" sz="2400" dirty="0" smtClean="0"/>
              <a:t> местного </a:t>
            </a:r>
            <a:r>
              <a:rPr lang="ru-RU" sz="2400" dirty="0"/>
              <a:t>сопротивления </a:t>
            </a:r>
            <a:r>
              <a:rPr lang="ru-RU" sz="2400" dirty="0" smtClean="0"/>
              <a:t>с </a:t>
            </a:r>
            <a:r>
              <a:rPr lang="ru-RU" sz="2400" dirty="0"/>
              <a:t>площадью </a:t>
            </a:r>
            <a:r>
              <a:rPr lang="ru-RU" sz="2400" dirty="0" smtClean="0"/>
              <a:t>сечения </a:t>
            </a:r>
            <a:r>
              <a:rPr lang="ru-RU" sz="2400" i="1" dirty="0"/>
              <a:t>F</a:t>
            </a:r>
            <a:r>
              <a:rPr lang="ru-RU" sz="2400" dirty="0"/>
              <a:t> </a:t>
            </a:r>
            <a:r>
              <a:rPr lang="ru-RU" sz="2400" dirty="0" smtClean="0"/>
              <a:t>трубопровода</a:t>
            </a:r>
            <a:r>
              <a:rPr lang="ru-RU" sz="2400" dirty="0"/>
              <a:t>: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084013"/>
            <a:ext cx="879241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32560" y="5382580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2.4)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665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9556" y="2420888"/>
            <a:ext cx="8424936" cy="1643282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Рис. 2.3. Гидропривод с дроссельным регулированием скорости </a:t>
            </a:r>
            <a:r>
              <a:rPr lang="ru-RU" sz="1800" dirty="0" smtClean="0"/>
              <a:t>при </a:t>
            </a:r>
            <a:r>
              <a:rPr lang="ru-RU" sz="1800" dirty="0"/>
              <a:t>параллельном включении дросселя: </a:t>
            </a:r>
            <a:br>
              <a:rPr lang="ru-RU" sz="1800" dirty="0"/>
            </a:br>
            <a:r>
              <a:rPr lang="ru-RU" sz="1800" dirty="0"/>
              <a:t>а - принципиальная схема гидропривода; б - зависимость скорости перемещения штока гидроцилиндра   </a:t>
            </a:r>
            <a:r>
              <a:rPr lang="ru-RU" sz="1800" dirty="0" smtClean="0"/>
              <a:t>     от </a:t>
            </a:r>
            <a:r>
              <a:rPr lang="ru-RU" sz="1800" dirty="0"/>
              <a:t>площади проходного сечения дросселя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3764" y="3831180"/>
            <a:ext cx="8208912" cy="2238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Без </a:t>
            </a:r>
            <a:r>
              <a:rPr lang="ru-RU" sz="1800" dirty="0" smtClean="0"/>
              <a:t>учета потерь</a:t>
            </a:r>
            <a:r>
              <a:rPr lang="ru-RU" sz="1800" dirty="0"/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30" y="3574394"/>
            <a:ext cx="2000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42" y="3574394"/>
            <a:ext cx="276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05631"/>
            <a:ext cx="7753828" cy="83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5200" y="4389119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(2.6)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41168"/>
            <a:ext cx="63150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41168"/>
            <a:ext cx="63150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72943"/>
            <a:ext cx="63150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70" y="5172943"/>
            <a:ext cx="6315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422410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3451" y="57432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Отсюда, скорость перемещения штока </a:t>
            </a:r>
            <a:r>
              <a:rPr lang="ru-RU" dirty="0" smtClean="0"/>
              <a:t>гидроцилиндра:</a:t>
            </a:r>
            <a:endParaRPr lang="ru-RU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43" y="5946490"/>
            <a:ext cx="7528845" cy="87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15199" y="6066422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(2.7)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5" y="116632"/>
            <a:ext cx="7419504" cy="2376264"/>
          </a:xfrm>
        </p:spPr>
      </p:pic>
    </p:spTree>
    <p:extLst>
      <p:ext uri="{BB962C8B-B14F-4D97-AF65-F5344CB8AC3E}">
        <p14:creationId xmlns:p14="http://schemas.microsoft.com/office/powerpoint/2010/main" val="4002670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056" y="2327342"/>
            <a:ext cx="8403307" cy="1267410"/>
          </a:xfrm>
        </p:spPr>
        <p:txBody>
          <a:bodyPr>
            <a:normAutofit/>
          </a:bodyPr>
          <a:lstStyle/>
          <a:p>
            <a:pPr algn="l"/>
            <a:r>
              <a:rPr lang="ru-RU" sz="1600" dirty="0"/>
              <a:t>Рис. 2.4. Гидропривод с дроссельным регулированием скорости </a:t>
            </a:r>
            <a:r>
              <a:rPr lang="ru-RU" sz="1600" dirty="0" smtClean="0"/>
              <a:t>при </a:t>
            </a:r>
            <a:r>
              <a:rPr lang="ru-RU" sz="1600" dirty="0"/>
              <a:t>последовательном включении дросселя: </a:t>
            </a:r>
            <a:br>
              <a:rPr lang="ru-RU" sz="1600" dirty="0"/>
            </a:br>
            <a:r>
              <a:rPr lang="ru-RU" sz="1400" dirty="0"/>
              <a:t> а - принципиальная схема гидропривода; б - зависимость скорости перемещения штока гидроцилиндра   </a:t>
            </a:r>
            <a:r>
              <a:rPr lang="ru-RU" sz="1400" dirty="0" smtClean="0"/>
              <a:t>          от </a:t>
            </a:r>
            <a:r>
              <a:rPr lang="ru-RU" sz="1400" dirty="0"/>
              <a:t>площади проходного сечения </a:t>
            </a:r>
            <a:r>
              <a:rPr lang="ru-RU" sz="1400" dirty="0" smtClean="0"/>
              <a:t>дросселя </a:t>
            </a: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3599934"/>
            <a:ext cx="8147248" cy="3069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Без учета потерь: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338" y="2984371"/>
            <a:ext cx="2000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4" y="3205268"/>
            <a:ext cx="276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53" y="3522250"/>
            <a:ext cx="7219934" cy="77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27125" y="3645024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(2.8</a:t>
            </a:r>
            <a:r>
              <a:rPr lang="ru-RU" dirty="0" smtClean="0"/>
              <a:t>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4954"/>
            <a:ext cx="7223907" cy="86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27125" y="4280962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(2.9)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4" y="4832191"/>
            <a:ext cx="63150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67" y="4832191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7" y="5125194"/>
            <a:ext cx="2499127" cy="17222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91879" y="5769381"/>
            <a:ext cx="5338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Рис. 2.5. Нагрузочные характеристики гидроприводов с дроссельным регулированием: </a:t>
            </a:r>
          </a:p>
          <a:p>
            <a:r>
              <a:rPr lang="ru-RU" sz="1400" dirty="0"/>
              <a:t> 1 - при последовательном включении дросселя; 2 - при параллельном включении дросселя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235"/>
            <a:ext cx="7511973" cy="2495372"/>
          </a:xfrm>
        </p:spPr>
      </p:pic>
    </p:spTree>
    <p:extLst>
      <p:ext uri="{BB962C8B-B14F-4D97-AF65-F5344CB8AC3E}">
        <p14:creationId xmlns:p14="http://schemas.microsoft.com/office/powerpoint/2010/main" val="852418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4653136"/>
            <a:ext cx="772554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/>
              <a:t>Рис. 2.6. Схемы дроссельных регуляторов расхода (а, б) и нагрузочная характеристика гидропривода (в) с дроссельным регулятором расхода </a:t>
            </a: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2677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95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414" y="3573016"/>
            <a:ext cx="2889402" cy="1932015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/>
              <a:t>Рис. 2.7. Сравнение способов регулирования гидропривода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 КПД: </a:t>
            </a:r>
            <a:br>
              <a:rPr lang="ru-RU" sz="1800" dirty="0" smtClean="0"/>
            </a:br>
            <a:r>
              <a:rPr lang="ru-RU" sz="1600" dirty="0" smtClean="0"/>
              <a:t>1 – при объемное регулирование; </a:t>
            </a:r>
            <a:br>
              <a:rPr lang="ru-RU" sz="1600" dirty="0" smtClean="0"/>
            </a:br>
            <a:r>
              <a:rPr lang="ru-RU" sz="1600" dirty="0" smtClean="0"/>
              <a:t>2 – при последовательном </a:t>
            </a:r>
            <a:r>
              <a:rPr lang="ru-RU" sz="1600" dirty="0" err="1" smtClean="0"/>
              <a:t>дроссе-лировании</a:t>
            </a:r>
            <a:r>
              <a:rPr lang="ru-RU" sz="1600" dirty="0" smtClean="0"/>
              <a:t>; </a:t>
            </a:r>
            <a:br>
              <a:rPr lang="ru-RU" sz="1600" dirty="0" smtClean="0"/>
            </a:br>
            <a:r>
              <a:rPr lang="ru-RU" sz="1600" dirty="0" smtClean="0"/>
              <a:t>3 – при параллельном дроссели-</a:t>
            </a:r>
            <a:r>
              <a:rPr lang="ru-RU" sz="1600" dirty="0" err="1" smtClean="0"/>
              <a:t>ровании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2566264" cy="2499952"/>
          </a:xfrm>
        </p:spPr>
      </p:pic>
      <p:sp>
        <p:nvSpPr>
          <p:cNvPr id="6" name="Прямоугольник 5"/>
          <p:cNvSpPr/>
          <p:nvPr/>
        </p:nvSpPr>
        <p:spPr>
          <a:xfrm>
            <a:off x="3049705" y="4217327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Рис. 2.8. Схема и внешняя характеристика объемного гидропривода: </a:t>
            </a:r>
          </a:p>
          <a:p>
            <a:r>
              <a:rPr lang="ru-RU" sz="1600" dirty="0"/>
              <a:t>а – схеме гидропривода; б - внешняя характеристика; </a:t>
            </a:r>
            <a:r>
              <a:rPr lang="ru-RU" sz="1600" dirty="0" smtClean="0"/>
              <a:t>1 </a:t>
            </a:r>
            <a:r>
              <a:rPr lang="ru-RU" sz="1600" dirty="0"/>
              <a:t>- насос регулируемый с управлением по давлению и с приводящим электродвигателем; 2 - гидроцилиндр; 3 - распределитель 4/2 (имеющий 4 линии и 2 позиции) с управлением от рукоятки с фиксатором; 4 - клапан предохранительный; 5 – гидробак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589240"/>
            <a:ext cx="2583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КПД процесса </a:t>
            </a:r>
            <a:r>
              <a:rPr lang="ru-RU" sz="1600" dirty="0" smtClean="0"/>
              <a:t>управления: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49280"/>
            <a:ext cx="7269389" cy="69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13429" y="6086140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2.9)</a:t>
            </a:r>
            <a:endParaRPr lang="ru-RU" sz="1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28" y="764704"/>
            <a:ext cx="6501668" cy="2808311"/>
          </a:xfrm>
        </p:spPr>
      </p:pic>
    </p:spTree>
    <p:extLst>
      <p:ext uri="{BB962C8B-B14F-4D97-AF65-F5344CB8AC3E}">
        <p14:creationId xmlns:p14="http://schemas.microsoft.com/office/powerpoint/2010/main" val="2423094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3717032"/>
            <a:ext cx="8245424" cy="1440160"/>
          </a:xfrm>
        </p:spPr>
        <p:txBody>
          <a:bodyPr>
            <a:normAutofit/>
          </a:bodyPr>
          <a:lstStyle/>
          <a:p>
            <a:pPr algn="l"/>
            <a:r>
              <a:rPr lang="ru-RU" sz="1800" dirty="0"/>
              <a:t>Рис. 2.9.  Структурная схема следящего гидропривода: </a:t>
            </a:r>
            <a:br>
              <a:rPr lang="ru-RU" sz="1800" dirty="0"/>
            </a:br>
            <a:r>
              <a:rPr lang="ru-RU" sz="1800" dirty="0"/>
              <a:t>ЗУ – задающее устройство; СУ – сравнивающее устройство; ГУ – гидравлический усилитель; ИМ – исполнительный механизм; ОС – обратная связь; ИП – источник питания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136904" cy="33843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97809"/>
            <a:ext cx="8588470" cy="54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527652"/>
            <a:ext cx="7584502" cy="51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78358" y="5189098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2.10)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78358" y="5629250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2.11)</a:t>
            </a:r>
            <a:endParaRPr lang="ru-RU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38972"/>
            <a:ext cx="6962826" cy="46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453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085184"/>
            <a:ext cx="8136904" cy="1584176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Рис. 2.10. Следящий гидропривод приборного типа: </a:t>
            </a:r>
            <a:br>
              <a:rPr lang="ru-RU" sz="2000" dirty="0"/>
            </a:br>
            <a:r>
              <a:rPr lang="ru-RU" sz="2000" dirty="0"/>
              <a:t>1 – корпус; 2 – цилиндр; 3 – дифференциальный поршень; 4 – золотник;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5 </a:t>
            </a:r>
            <a:r>
              <a:rPr lang="ru-RU" sz="2000" dirty="0"/>
              <a:t>– распределительная втулка; 6 – фиксатор; 7 – тяга; 8 – вилка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2716"/>
            <a:ext cx="6260515" cy="5098491"/>
          </a:xfrm>
        </p:spPr>
      </p:pic>
    </p:spTree>
    <p:extLst>
      <p:ext uri="{BB962C8B-B14F-4D97-AF65-F5344CB8AC3E}">
        <p14:creationId xmlns:p14="http://schemas.microsoft.com/office/powerpoint/2010/main" val="328771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Рис. 1.2. Классификация объемных приводов по основным признакам</a:t>
            </a:r>
            <a:endParaRPr lang="ru-RU" sz="3200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704856" cy="55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97152"/>
            <a:ext cx="8301608" cy="194421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/>
              <a:t>Рис. 2.11. Структурные схемы следящих приводов с дроссельным управлением: </a:t>
            </a:r>
            <a:br>
              <a:rPr lang="ru-RU" sz="1800" dirty="0"/>
            </a:br>
            <a:r>
              <a:rPr lang="ru-RU" sz="1800" dirty="0"/>
              <a:t>а – приборного типа; б – со сравнивающим механизмом; в – со сравнивающим механизмом и усилителем мощности; г – с электрическим блоком и электромеханическим преобразователем; ИП – источник питания; ДР – дросселирующий распределитель; 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ОД </a:t>
            </a:r>
            <a:r>
              <a:rPr lang="ru-RU" sz="1800" dirty="0"/>
              <a:t>– объемный двигатель; СП – силовая механическая передача; ОС – обратная связь;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СМ </a:t>
            </a:r>
            <a:r>
              <a:rPr lang="ru-RU" sz="1800" dirty="0"/>
              <a:t>– сравнивающий механизм; УМ – усилитель мощности; ЭБ – электрический блок;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ЭП </a:t>
            </a:r>
            <a:r>
              <a:rPr lang="ru-RU" sz="1800" dirty="0"/>
              <a:t>– электромеханический </a:t>
            </a:r>
            <a:r>
              <a:rPr lang="ru-RU" sz="1800" dirty="0" smtClean="0"/>
              <a:t>преобразователь</a:t>
            </a:r>
            <a:endParaRPr lang="ru-RU" sz="1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08466" cy="4608512"/>
          </a:xfrm>
        </p:spPr>
      </p:pic>
    </p:spTree>
    <p:extLst>
      <p:ext uri="{BB962C8B-B14F-4D97-AF65-F5344CB8AC3E}">
        <p14:creationId xmlns:p14="http://schemas.microsoft.com/office/powerpoint/2010/main" val="2960151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3212976"/>
            <a:ext cx="7757194" cy="1224136"/>
          </a:xfrm>
        </p:spPr>
        <p:txBody>
          <a:bodyPr>
            <a:normAutofit/>
          </a:bodyPr>
          <a:lstStyle/>
          <a:p>
            <a:pPr algn="l"/>
            <a:r>
              <a:rPr lang="ru-RU" sz="1600" dirty="0"/>
              <a:t>Рис. 2.12. Принципиальные схемы: </a:t>
            </a:r>
            <a:br>
              <a:rPr lang="ru-RU" sz="1600" dirty="0"/>
            </a:br>
            <a:r>
              <a:rPr lang="ru-RU" sz="1600" dirty="0"/>
              <a:t>а – двухкамерного объемного двигателя с </a:t>
            </a:r>
            <a:r>
              <a:rPr lang="ru-RU" sz="1600" dirty="0" err="1"/>
              <a:t>четырехщелевым</a:t>
            </a:r>
            <a:r>
              <a:rPr lang="ru-RU" sz="1600" dirty="0"/>
              <a:t> распределителем; </a:t>
            </a:r>
            <a:br>
              <a:rPr lang="ru-RU" sz="1600" dirty="0"/>
            </a:br>
            <a:r>
              <a:rPr lang="ru-RU" sz="1600" dirty="0"/>
              <a:t>б – дифференциального двигателя с </a:t>
            </a:r>
            <a:r>
              <a:rPr lang="ru-RU" sz="1600" dirty="0" err="1"/>
              <a:t>двухщелевым</a:t>
            </a:r>
            <a:r>
              <a:rPr lang="ru-RU" sz="1600" dirty="0"/>
              <a:t> распределителем; 1 – золотник; 2 – распределительная втулка; 3 – двухкамерный объемный </a:t>
            </a:r>
            <a:r>
              <a:rPr lang="ru-RU" sz="1600" dirty="0" smtClean="0"/>
              <a:t>двигатель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3" y="4532548"/>
            <a:ext cx="6315075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1680" y="4520016"/>
            <a:ext cx="3505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–  проводимости  дросселирующих  </a:t>
            </a:r>
            <a:r>
              <a:rPr lang="ru-RU" sz="1400" dirty="0" smtClean="0"/>
              <a:t>щелей;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78" y="4561093"/>
            <a:ext cx="7810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29114" y="4518345"/>
            <a:ext cx="2902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– регулировочная   характеристика.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59" y="4925038"/>
            <a:ext cx="6315075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5327493"/>
            <a:ext cx="6315075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93" y="5693388"/>
            <a:ext cx="63150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0" y="6021288"/>
            <a:ext cx="9248776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96336" y="4937361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2.12)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77636" y="5324055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2.13)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77636" y="569338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2.14)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624"/>
            <a:ext cx="7118203" cy="3250966"/>
          </a:xfrm>
        </p:spPr>
      </p:pic>
    </p:spTree>
    <p:extLst>
      <p:ext uri="{BB962C8B-B14F-4D97-AF65-F5344CB8AC3E}">
        <p14:creationId xmlns:p14="http://schemas.microsoft.com/office/powerpoint/2010/main" val="1395332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4088" y="5085184"/>
            <a:ext cx="3384376" cy="1584176"/>
          </a:xfrm>
        </p:spPr>
        <p:txBody>
          <a:bodyPr>
            <a:normAutofit/>
          </a:bodyPr>
          <a:lstStyle/>
          <a:p>
            <a:r>
              <a:rPr lang="ru-RU" sz="1600" b="0" dirty="0"/>
              <a:t>Рис. 2.13. Схемы и кривые проводимости рабочих щелей дросселирующих распределителей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с </a:t>
            </a:r>
            <a:r>
              <a:rPr lang="ru-RU" sz="1600" b="0" dirty="0"/>
              <a:t>перекрытием: </a:t>
            </a:r>
            <a:br>
              <a:rPr lang="ru-RU" sz="1600" b="0" dirty="0"/>
            </a:br>
            <a:r>
              <a:rPr lang="ru-RU" sz="1600" b="0" dirty="0" smtClean="0"/>
              <a:t>а </a:t>
            </a:r>
            <a:r>
              <a:rPr lang="ru-RU" sz="1600" b="0" dirty="0"/>
              <a:t>– положительным; б – нулевым; </a:t>
            </a:r>
            <a:r>
              <a:rPr lang="ru-RU" sz="1600" b="0" dirty="0" smtClean="0"/>
              <a:t/>
            </a:r>
            <a:br>
              <a:rPr lang="ru-RU" sz="1600" b="0" dirty="0" smtClean="0"/>
            </a:br>
            <a:r>
              <a:rPr lang="ru-RU" sz="1600" b="0" dirty="0" smtClean="0"/>
              <a:t>в</a:t>
            </a:r>
            <a:r>
              <a:rPr lang="ru-RU" sz="1600" b="0" dirty="0"/>
              <a:t>, г – отрицательным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1556792"/>
            <a:ext cx="549697" cy="46910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"/>
            <a:ext cx="4104456" cy="6767029"/>
          </a:xfrm>
        </p:spPr>
      </p:pic>
    </p:spTree>
    <p:extLst>
      <p:ext uri="{BB962C8B-B14F-4D97-AF65-F5344CB8AC3E}">
        <p14:creationId xmlns:p14="http://schemas.microsoft.com/office/powerpoint/2010/main" val="3775831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79912" y="2780928"/>
            <a:ext cx="5040560" cy="3024336"/>
          </a:xfrm>
        </p:spPr>
        <p:txBody>
          <a:bodyPr>
            <a:normAutofit/>
          </a:bodyPr>
          <a:lstStyle/>
          <a:p>
            <a:r>
              <a:rPr lang="ru-RU" sz="1600" b="0" dirty="0"/>
              <a:t>Рис. 2.14. Схема механизма качающихся ножниц: </a:t>
            </a:r>
            <a:br>
              <a:rPr lang="ru-RU" sz="1600" b="0" dirty="0"/>
            </a:br>
            <a:r>
              <a:rPr lang="ru-RU" sz="1600" b="0" dirty="0"/>
              <a:t> 1 – силовая рама; 2 – шарнирная опора; 3 – гидроцилиндр качания; 4 – гидроцилиндр; 5 – прижим; 6 – рабочий гидроцилиндр; 7 – суппорт; 8 – нижний нож; 9 – верхний нож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1556792"/>
            <a:ext cx="549697" cy="46910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3968" y="273051"/>
            <a:ext cx="4402832" cy="409205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 descr="C:\Users\User\Pictures\ГПП_Рисунки\3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628291" cy="61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50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437112"/>
            <a:ext cx="7848872" cy="864096"/>
          </a:xfrm>
        </p:spPr>
        <p:txBody>
          <a:bodyPr>
            <a:normAutofit/>
          </a:bodyPr>
          <a:lstStyle/>
          <a:p>
            <a:r>
              <a:rPr lang="ru-RU" sz="1800" b="0" dirty="0"/>
              <a:t>Рис. 2.15. Внешний вид механизма подачи слябов в нагревательную печь                    НШСГП 2000 НЛМК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1556792"/>
            <a:ext cx="549697" cy="46910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3968" y="273051"/>
            <a:ext cx="4402832" cy="409205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Определение основных параметров гидропривода механизма подачи слитков на приемный рольганг прокатного стана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019638"/>
            <a:ext cx="5328592" cy="34174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5383226"/>
            <a:ext cx="6588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Исходные данные:</a:t>
            </a:r>
            <a:r>
              <a:rPr lang="ru-RU" dirty="0" smtClean="0"/>
              <a:t> сила сопротивления </a:t>
            </a:r>
            <a:r>
              <a:rPr lang="ru-RU" i="1" dirty="0" smtClean="0"/>
              <a:t>R</a:t>
            </a:r>
            <a:r>
              <a:rPr lang="ru-RU" dirty="0" smtClean="0"/>
              <a:t> от трения скольжения слябов по направляющим; требуемая скорость перемещения поршня при рабочем       и холостом         ходе.</a:t>
            </a:r>
            <a:endParaRPr lang="ru-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0" y="0"/>
          <a:ext cx="23812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4" imgW="241091" imgH="266469" progId="Equation.DSMT4">
                  <p:embed/>
                </p:oleObj>
              </mc:Choice>
              <mc:Fallback>
                <p:oleObj name="Equation" r:id="rId4" imgW="241091" imgH="26646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3812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030330"/>
            <a:ext cx="247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30330"/>
            <a:ext cx="2476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9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22" y="188640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449834" y="468770"/>
            <a:ext cx="551465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Полезные </a:t>
            </a:r>
            <a:r>
              <a:rPr lang="ru-RU" sz="1600" dirty="0"/>
              <a:t>площади силового </a:t>
            </a:r>
            <a:r>
              <a:rPr lang="ru-RU" sz="1600" dirty="0" smtClean="0"/>
              <a:t>цилиндра: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140227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Рис. </a:t>
            </a:r>
            <a:r>
              <a:rPr lang="ru-RU" sz="1600" dirty="0" smtClean="0"/>
              <a:t>2.16. </a:t>
            </a:r>
            <a:r>
              <a:rPr lang="ru-RU" sz="1600" dirty="0"/>
              <a:t>Схема гидропривода </a:t>
            </a:r>
            <a:endParaRPr lang="ru-RU" sz="1600" dirty="0" smtClean="0"/>
          </a:p>
          <a:p>
            <a:r>
              <a:rPr lang="ru-RU" sz="1600" dirty="0" smtClean="0"/>
              <a:t>механизма подачи </a:t>
            </a:r>
            <a:r>
              <a:rPr lang="ru-RU" sz="1600" dirty="0"/>
              <a:t>слитков: </a:t>
            </a:r>
          </a:p>
          <a:p>
            <a:r>
              <a:rPr lang="ru-RU" sz="1600" i="1" dirty="0"/>
              <a:t>R</a:t>
            </a:r>
            <a:r>
              <a:rPr lang="ru-RU" sz="1600" dirty="0"/>
              <a:t> – сила, приложенная к штоку </a:t>
            </a:r>
            <a:endParaRPr lang="ru-RU" sz="1600" dirty="0" smtClean="0"/>
          </a:p>
          <a:p>
            <a:r>
              <a:rPr lang="ru-RU" sz="1600" dirty="0" smtClean="0"/>
              <a:t>поршня;       -  скорость </a:t>
            </a:r>
            <a:r>
              <a:rPr lang="ru-RU" sz="1600" dirty="0"/>
              <a:t>поршня </a:t>
            </a:r>
            <a:endParaRPr lang="ru-RU" sz="1600" dirty="0" smtClean="0"/>
          </a:p>
          <a:p>
            <a:r>
              <a:rPr lang="ru-RU" sz="1600" dirty="0" smtClean="0"/>
              <a:t>при </a:t>
            </a:r>
            <a:r>
              <a:rPr lang="ru-RU" sz="1600" dirty="0"/>
              <a:t>рабочем  </a:t>
            </a:r>
            <a:r>
              <a:rPr lang="ru-RU" sz="1600" dirty="0" smtClean="0"/>
              <a:t>ходе</a:t>
            </a:r>
            <a:r>
              <a:rPr lang="ru-RU" sz="1600" dirty="0"/>
              <a:t>;  </a:t>
            </a:r>
            <a:r>
              <a:rPr lang="ru-RU" sz="1600" dirty="0" smtClean="0"/>
              <a:t>    и      - </a:t>
            </a:r>
          </a:p>
          <a:p>
            <a:r>
              <a:rPr lang="ru-RU" sz="1600" dirty="0" smtClean="0"/>
              <a:t>длины труб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82" y="5171453"/>
            <a:ext cx="1333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32" y="5178909"/>
            <a:ext cx="1619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237" y="1448376"/>
            <a:ext cx="631507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63888" y="1916832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Уравнение </a:t>
            </a:r>
            <a:r>
              <a:rPr lang="ru-RU" sz="1600" dirty="0"/>
              <a:t>равновесия поршня </a:t>
            </a:r>
            <a:r>
              <a:rPr lang="ru-RU" sz="1600" dirty="0" smtClean="0"/>
              <a:t>силового цилиндра без учета сил </a:t>
            </a:r>
            <a:r>
              <a:rPr lang="ru-RU" sz="1600" dirty="0"/>
              <a:t>инерции: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52" y="2633830"/>
            <a:ext cx="6750114" cy="4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72868" y="2633829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2.16)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63888" y="3461626"/>
            <a:ext cx="31348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Давление в </a:t>
            </a:r>
            <a:r>
              <a:rPr lang="ru-RU" sz="1600" dirty="0"/>
              <a:t>поршневой </a:t>
            </a:r>
            <a:r>
              <a:rPr lang="ru-RU" sz="1600" dirty="0" smtClean="0"/>
              <a:t>полости:</a:t>
            </a:r>
            <a:endParaRPr lang="ru-RU" sz="16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02" y="3844182"/>
            <a:ext cx="63150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990470" y="3800180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2.17)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4138734"/>
            <a:ext cx="305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а давление   в штоковой полости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84" y="4494844"/>
            <a:ext cx="631507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968476" y="4494844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2.18)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58511" y="3023232"/>
            <a:ext cx="3591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где </a:t>
            </a:r>
            <a:r>
              <a:rPr lang="ru-RU" sz="1400" i="1" dirty="0"/>
              <a:t>T</a:t>
            </a:r>
            <a:r>
              <a:rPr lang="ru-RU" sz="1400" dirty="0"/>
              <a:t> - сила трения, приложенная к поршню.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4925057"/>
            <a:ext cx="54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где   </a:t>
            </a:r>
            <a:r>
              <a:rPr lang="ru-RU" sz="1500" dirty="0" smtClean="0"/>
              <a:t>       - </a:t>
            </a:r>
            <a:r>
              <a:rPr lang="ru-RU" sz="1500" dirty="0"/>
              <a:t>давление, развиваемое насосом, МПа;</a:t>
            </a:r>
          </a:p>
          <a:p>
            <a:r>
              <a:rPr lang="ru-RU" sz="1500" dirty="0"/>
              <a:t>  </a:t>
            </a:r>
            <a:r>
              <a:rPr lang="ru-RU" sz="1500" dirty="0" smtClean="0"/>
              <a:t>                  и             - </a:t>
            </a:r>
            <a:r>
              <a:rPr lang="ru-RU" sz="1500" dirty="0"/>
              <a:t>перепады давлений на </a:t>
            </a:r>
            <a:r>
              <a:rPr lang="ru-RU" sz="1500" dirty="0" err="1" smtClean="0"/>
              <a:t>гидрораспредели</a:t>
            </a:r>
            <a:r>
              <a:rPr lang="en-US" sz="1500" dirty="0" smtClean="0"/>
              <a:t>-</a:t>
            </a:r>
            <a:r>
              <a:rPr lang="ru-RU" sz="1500" dirty="0" smtClean="0"/>
              <a:t>   теле</a:t>
            </a:r>
            <a:r>
              <a:rPr lang="ru-RU" sz="1500" dirty="0"/>
              <a:t>, МПа;</a:t>
            </a:r>
          </a:p>
          <a:p>
            <a:r>
              <a:rPr lang="ru-RU" sz="1500" dirty="0"/>
              <a:t>  </a:t>
            </a:r>
            <a:r>
              <a:rPr lang="ru-RU" sz="1500" dirty="0" smtClean="0"/>
              <a:t>              и        </a:t>
            </a:r>
            <a:r>
              <a:rPr lang="en-US" sz="1500" dirty="0" smtClean="0"/>
              <a:t> </a:t>
            </a:r>
            <a:r>
              <a:rPr lang="ru-RU" sz="1500" dirty="0" smtClean="0"/>
              <a:t>- </a:t>
            </a:r>
            <a:r>
              <a:rPr lang="ru-RU" sz="1500" dirty="0"/>
              <a:t>перепады давлений в трубах </a:t>
            </a:r>
            <a:r>
              <a:rPr lang="en-US" sz="1500" dirty="0" smtClean="0"/>
              <a:t>   </a:t>
            </a:r>
            <a:r>
              <a:rPr lang="ru-RU" sz="1500" dirty="0" smtClean="0"/>
              <a:t> </a:t>
            </a:r>
            <a:r>
              <a:rPr lang="en-US" sz="1500" dirty="0" smtClean="0"/>
              <a:t> </a:t>
            </a:r>
            <a:r>
              <a:rPr lang="ru-RU" sz="1500" dirty="0" smtClean="0"/>
              <a:t>и </a:t>
            </a:r>
            <a:r>
              <a:rPr lang="en-US" sz="1500" dirty="0" smtClean="0"/>
              <a:t>     </a:t>
            </a:r>
            <a:r>
              <a:rPr lang="ru-RU" sz="1500" dirty="0" smtClean="0"/>
              <a:t>, </a:t>
            </a:r>
            <a:r>
              <a:rPr lang="ru-RU" sz="1500" dirty="0"/>
              <a:t>МПа;</a:t>
            </a:r>
          </a:p>
          <a:p>
            <a:r>
              <a:rPr lang="ru-RU" sz="1500" dirty="0"/>
              <a:t>  </a:t>
            </a:r>
            <a:r>
              <a:rPr lang="ru-RU" sz="1500" dirty="0" smtClean="0"/>
              <a:t>               - </a:t>
            </a:r>
            <a:r>
              <a:rPr lang="ru-RU" sz="1500" dirty="0"/>
              <a:t>перепад давления на дросселе, МПа;</a:t>
            </a:r>
          </a:p>
          <a:p>
            <a:r>
              <a:rPr lang="ru-RU" sz="1500" dirty="0"/>
              <a:t>  </a:t>
            </a:r>
            <a:r>
              <a:rPr lang="ru-RU" sz="1500" dirty="0" smtClean="0"/>
              <a:t>               - </a:t>
            </a:r>
            <a:r>
              <a:rPr lang="ru-RU" sz="1500" dirty="0"/>
              <a:t>перепад давления на фильтре, МПа.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64" y="4963383"/>
            <a:ext cx="2762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64" y="5220558"/>
            <a:ext cx="4857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63" y="5213771"/>
            <a:ext cx="476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64" y="5664080"/>
            <a:ext cx="2952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97" y="5661093"/>
            <a:ext cx="3143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75" y="5893753"/>
            <a:ext cx="3619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25" y="6119413"/>
            <a:ext cx="3429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33" y="5661093"/>
            <a:ext cx="1333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92" y="5670618"/>
            <a:ext cx="1619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01" y="861133"/>
            <a:ext cx="6721841" cy="66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011954" y="880668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Calibri"/>
                <a:cs typeface="Times New Roman"/>
              </a:rPr>
              <a:t>(</a:t>
            </a:r>
            <a:r>
              <a:rPr lang="ru-RU" dirty="0" smtClean="0">
                <a:solidFill>
                  <a:srgbClr val="000000"/>
                </a:solidFill>
                <a:ea typeface="Calibri"/>
                <a:cs typeface="Times New Roman"/>
              </a:rPr>
              <a:t>2.15)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" y="320664"/>
            <a:ext cx="3384646" cy="3728305"/>
          </a:xfr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63383"/>
            <a:ext cx="247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114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6525344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0814" y="294882"/>
            <a:ext cx="8229600" cy="6230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И</a:t>
            </a:r>
            <a:r>
              <a:rPr lang="ru-RU" sz="1800" dirty="0" smtClean="0"/>
              <a:t>спользуем соотношения: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24328" y="669183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2.19)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0814" y="1425190"/>
            <a:ext cx="2909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Преобразуем (</a:t>
            </a:r>
            <a:r>
              <a:rPr lang="ru-RU" dirty="0" smtClean="0"/>
              <a:t>2.</a:t>
            </a:r>
            <a:r>
              <a:rPr lang="en-US" dirty="0" smtClean="0"/>
              <a:t>20</a:t>
            </a:r>
            <a:r>
              <a:rPr lang="ru-RU" dirty="0" smtClean="0"/>
              <a:t>) </a:t>
            </a:r>
            <a:r>
              <a:rPr lang="ru-RU" dirty="0"/>
              <a:t>к виду: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24328" y="1783786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2.20)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34888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Расход жидкости, поступающий в силовой цилиндр: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37954" y="2589022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2.21)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1103" y="3045354"/>
            <a:ext cx="63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Если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37954" y="3139199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2.22)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4540" y="3419952"/>
            <a:ext cx="39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то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48" y="3442384"/>
            <a:ext cx="63150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524328" y="3523669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2.23)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2114" y="4248013"/>
            <a:ext cx="173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Следовательно: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61985"/>
            <a:ext cx="6315075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15343" y="4248013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2.24)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62906" y="4787131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Используем (2.11):</a:t>
            </a:r>
            <a:endParaRPr lang="ru-RU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87132"/>
            <a:ext cx="16002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524328" y="4933998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2.25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40239" y="5733256"/>
            <a:ext cx="1723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 окончательно</a:t>
            </a:r>
            <a:endParaRPr lang="ru-RU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733256"/>
            <a:ext cx="63150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537954" y="5840992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2.26)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3" y="519958"/>
            <a:ext cx="63373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18" y="1172421"/>
            <a:ext cx="63373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61" y="1671340"/>
            <a:ext cx="6337300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61" y="2708013"/>
            <a:ext cx="63373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61" y="3084000"/>
            <a:ext cx="63373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383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525344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496944" cy="4680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Сила трения </a:t>
            </a:r>
            <a:r>
              <a:rPr lang="ru-RU" sz="1800" i="1" dirty="0" smtClean="0"/>
              <a:t>T</a:t>
            </a:r>
            <a:r>
              <a:rPr lang="ru-RU" sz="1800" dirty="0" smtClean="0"/>
              <a:t> </a:t>
            </a:r>
            <a:r>
              <a:rPr lang="ru-RU" sz="1800" dirty="0"/>
              <a:t>= (0,01-0,02)</a:t>
            </a:r>
            <a:r>
              <a:rPr lang="ru-RU" sz="1800" i="1" dirty="0"/>
              <a:t>R</a:t>
            </a:r>
            <a:r>
              <a:rPr lang="ru-RU" sz="18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96944" cy="461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Примем перепады давлений</a:t>
            </a:r>
          </a:p>
          <a:p>
            <a:r>
              <a:rPr lang="ru-RU" dirty="0" smtClean="0"/>
              <a:t>в гидроаппаратуре: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70779"/>
            <a:ext cx="595503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2"/>
            <a:ext cx="63150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59459"/>
            <a:ext cx="631507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6165304"/>
            <a:ext cx="131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 в трубах: 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99" y="6212461"/>
            <a:ext cx="631507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57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Стандартные </a:t>
            </a:r>
            <a:r>
              <a:rPr lang="ru-RU" sz="1800" dirty="0"/>
              <a:t>диаметры </a:t>
            </a:r>
            <a:r>
              <a:rPr lang="en-US" sz="1800" dirty="0" smtClean="0"/>
              <a:t>D </a:t>
            </a:r>
            <a:r>
              <a:rPr lang="ru-RU" sz="1800" dirty="0" smtClean="0"/>
              <a:t>цилиндров, </a:t>
            </a:r>
            <a:r>
              <a:rPr lang="ru-RU" sz="1800" dirty="0"/>
              <a:t>мм: </a:t>
            </a:r>
            <a:endParaRPr lang="ru-RU" sz="1800" dirty="0" smtClean="0"/>
          </a:p>
          <a:p>
            <a:pPr marL="0" indent="0">
              <a:buNone/>
            </a:pPr>
            <a:r>
              <a:rPr lang="ru-RU" sz="1600" dirty="0" smtClean="0"/>
              <a:t>5</a:t>
            </a:r>
            <a:r>
              <a:rPr lang="ru-RU" sz="1600" dirty="0"/>
              <a:t>; 8; 10; 14; 16; 18; 20; 25; 28; 32; 36; 40; 45; 50; 56; 63; 70; 80; 90; 100; 110; 125; 140; 160; 180; 200; 220; 250; </a:t>
            </a:r>
            <a:r>
              <a:rPr lang="ru-RU" sz="1600" dirty="0" smtClean="0"/>
              <a:t>280</a:t>
            </a:r>
            <a:r>
              <a:rPr lang="ru-RU" sz="1600" dirty="0"/>
              <a:t>; 320; 360; 400; </a:t>
            </a:r>
            <a:r>
              <a:rPr lang="ru-RU" sz="1600" dirty="0" smtClean="0"/>
              <a:t>500</a:t>
            </a:r>
            <a:r>
              <a:rPr lang="ru-RU" sz="1600" dirty="0"/>
              <a:t>; 630; </a:t>
            </a:r>
            <a:r>
              <a:rPr lang="ru-RU" sz="1600" dirty="0" smtClean="0"/>
              <a:t>800</a:t>
            </a:r>
            <a:r>
              <a:rPr lang="en-US" sz="1600" dirty="0" smtClean="0"/>
              <a:t> 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3669" y="1351088"/>
            <a:ext cx="4644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 R = 10-20 кН давление  </a:t>
            </a:r>
            <a:r>
              <a:rPr lang="ru-RU" sz="1600" dirty="0" smtClean="0"/>
              <a:t>                     ;</a:t>
            </a:r>
            <a:endParaRPr lang="ru-RU" sz="1600" dirty="0"/>
          </a:p>
          <a:p>
            <a:r>
              <a:rPr lang="ru-RU" sz="1600" dirty="0"/>
              <a:t>при R = 20-30 кН   -   </a:t>
            </a:r>
            <a:r>
              <a:rPr lang="ru-RU" sz="1600" dirty="0" smtClean="0"/>
              <a:t>                     ;</a:t>
            </a:r>
            <a:endParaRPr lang="ru-RU" sz="1600" dirty="0"/>
          </a:p>
          <a:p>
            <a:r>
              <a:rPr lang="ru-RU" sz="1600" dirty="0"/>
              <a:t>при R = 30-50 кН   -   </a:t>
            </a:r>
            <a:r>
              <a:rPr lang="ru-RU" sz="1600" dirty="0" smtClean="0"/>
              <a:t>                     ; </a:t>
            </a:r>
            <a:endParaRPr lang="ru-RU" sz="1600" dirty="0"/>
          </a:p>
          <a:p>
            <a:r>
              <a:rPr lang="ru-RU" sz="1600" dirty="0"/>
              <a:t>при R = 50-100 кН -  </a:t>
            </a:r>
            <a:r>
              <a:rPr lang="ru-RU" sz="1600" dirty="0" smtClean="0"/>
              <a:t>                     . 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8381"/>
            <a:ext cx="10287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33" y="1638213"/>
            <a:ext cx="10572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83" y="1884276"/>
            <a:ext cx="10382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83" y="2141451"/>
            <a:ext cx="981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0798" y="2472162"/>
            <a:ext cx="3666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Толщин</a:t>
            </a:r>
            <a:r>
              <a:rPr lang="ru-RU" dirty="0"/>
              <a:t>а</a:t>
            </a:r>
            <a:r>
              <a:rPr lang="ru-RU" dirty="0" smtClean="0"/>
              <a:t> </a:t>
            </a:r>
            <a:r>
              <a:rPr lang="el-GR" dirty="0"/>
              <a:t>δ </a:t>
            </a:r>
            <a:r>
              <a:rPr lang="ru-RU" dirty="0"/>
              <a:t>стенки </a:t>
            </a:r>
            <a:r>
              <a:rPr lang="ru-RU" dirty="0" smtClean="0"/>
              <a:t>гидроцилиндра: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75" y="2873718"/>
            <a:ext cx="6315075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68344" y="2883056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2.27)</a:t>
            </a:r>
            <a:endParaRPr lang="ru-RU" sz="1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6" y="3487790"/>
            <a:ext cx="6387083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0798" y="3932876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Для </a:t>
            </a:r>
            <a:r>
              <a:rPr lang="ru-RU" sz="1600" dirty="0"/>
              <a:t>стали [σ] = 50-60 МПа, </a:t>
            </a:r>
            <a:r>
              <a:rPr lang="ru-RU" sz="1600" dirty="0" smtClean="0"/>
              <a:t> для </a:t>
            </a:r>
            <a:r>
              <a:rPr lang="ru-RU" sz="1600" dirty="0"/>
              <a:t>чугуна [σ] = 15 МПа. Коэффициент запаса </a:t>
            </a:r>
            <a:r>
              <a:rPr lang="ru-RU" sz="1600" i="1" dirty="0"/>
              <a:t>k</a:t>
            </a:r>
            <a:r>
              <a:rPr lang="ru-RU" sz="1600" dirty="0"/>
              <a:t> = 1,25-2,5.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5036" y="4391124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Расход </a:t>
            </a:r>
            <a:r>
              <a:rPr lang="ru-RU" sz="1600" dirty="0"/>
              <a:t>жидкости, поступающей в </a:t>
            </a:r>
            <a:r>
              <a:rPr lang="ru-RU" sz="1600" dirty="0" smtClean="0"/>
              <a:t>поршневую </a:t>
            </a:r>
            <a:r>
              <a:rPr lang="ru-RU" sz="1600" dirty="0"/>
              <a:t>полость </a:t>
            </a:r>
            <a:r>
              <a:rPr lang="ru-RU" sz="1600" dirty="0" smtClean="0"/>
              <a:t>цилиндра</a:t>
            </a:r>
            <a:r>
              <a:rPr lang="ru-RU" sz="1600" dirty="0"/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68344" y="4824056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2.28)</a:t>
            </a:r>
            <a:endParaRPr lang="ru-RU" sz="1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13" y="4681389"/>
            <a:ext cx="6315075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0798" y="5162610"/>
            <a:ext cx="8139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Подача насоса с учетом </a:t>
            </a:r>
            <a:r>
              <a:rPr lang="ru-RU" sz="1600" dirty="0" smtClean="0"/>
              <a:t>утечек:</a:t>
            </a:r>
            <a:endParaRPr lang="ru-RU" sz="16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90" y="5561937"/>
            <a:ext cx="63150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68344" y="5501164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2.29)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2315" y="5960328"/>
            <a:ext cx="6423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Утечки через предохранительный </a:t>
            </a:r>
            <a:r>
              <a:rPr lang="ru-RU" sz="1600" dirty="0" smtClean="0"/>
              <a:t>клапан принимаем:</a:t>
            </a:r>
            <a:endParaRPr lang="ru-RU" sz="1600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49" y="6024070"/>
            <a:ext cx="6315075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422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7200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1" y="116632"/>
            <a:ext cx="8364086" cy="482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19378"/>
            <a:ext cx="8383405" cy="222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64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921" y="332656"/>
            <a:ext cx="8229600" cy="922114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Наиболее важные свойства рабочих жидкостей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435280" cy="4680520"/>
          </a:xfrm>
        </p:spPr>
        <p:txBody>
          <a:bodyPr/>
          <a:lstStyle/>
          <a:p>
            <a:r>
              <a:rPr lang="ru-RU" sz="2400" dirty="0" smtClean="0">
                <a:latin typeface="+mj-lt"/>
              </a:rPr>
              <a:t>Плотность:        </a:t>
            </a:r>
          </a:p>
          <a:p>
            <a:pPr marL="0" indent="0">
              <a:buNone/>
            </a:pPr>
            <a:endParaRPr lang="ru-RU" sz="2400" dirty="0" smtClean="0">
              <a:latin typeface="+mj-lt"/>
            </a:endParaRPr>
          </a:p>
          <a:p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647" y="2304950"/>
            <a:ext cx="478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Температурный коэффициент объемного расширения: </a:t>
            </a:r>
            <a:endParaRPr lang="ru-RU" sz="24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385" y="3501008"/>
            <a:ext cx="4863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Вязкость (внутреннее трение</a:t>
            </a:r>
            <a:r>
              <a:rPr lang="ru-RU" dirty="0" smtClean="0"/>
              <a:t>).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6385" y="4260118"/>
            <a:ext cx="3420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Напряжение трения:</a:t>
            </a:r>
            <a:endParaRPr lang="ru-RU" sz="24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04" y="4891546"/>
            <a:ext cx="966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где  µ –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51063" y="4891546"/>
            <a:ext cx="451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динамический коэффициент вязкости, </a:t>
            </a:r>
            <a:r>
              <a:rPr lang="ru-RU" dirty="0" err="1" smtClean="0"/>
              <a:t>Па·с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87014" y="4891546"/>
            <a:ext cx="229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– градиент скорости.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6385" y="5120005"/>
            <a:ext cx="63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Кинематический коэффициент вязкости: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6315075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08" y="2700586"/>
            <a:ext cx="6315075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12" y="4282879"/>
            <a:ext cx="63150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39" y="4877117"/>
            <a:ext cx="2952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35503"/>
            <a:ext cx="6315075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032973" y="4306284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(1.1)</a:t>
            </a:r>
          </a:p>
        </p:txBody>
      </p:sp>
    </p:spTree>
    <p:extLst>
      <p:ext uri="{BB962C8B-B14F-4D97-AF65-F5344CB8AC3E}">
        <p14:creationId xmlns:p14="http://schemas.microsoft.com/office/powerpoint/2010/main" val="25917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Если   </a:t>
            </a:r>
            <a:r>
              <a:rPr lang="ru-RU" sz="1800" dirty="0" smtClean="0"/>
              <a:t>   отличается </a:t>
            </a:r>
            <a:r>
              <a:rPr lang="ru-RU" sz="1800" dirty="0"/>
              <a:t>от </a:t>
            </a:r>
            <a:r>
              <a:rPr lang="ru-RU" sz="1800" dirty="0" smtClean="0"/>
              <a:t>    </a:t>
            </a:r>
            <a:r>
              <a:rPr lang="ru-RU" sz="1800" dirty="0"/>
              <a:t>, </a:t>
            </a:r>
            <a:r>
              <a:rPr lang="ru-RU" sz="1800" dirty="0" smtClean="0"/>
              <a:t>то: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9537"/>
            <a:ext cx="2095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56" y="540735"/>
            <a:ext cx="228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27893"/>
            <a:ext cx="63150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96336" y="1059825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2.30)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468053"/>
            <a:ext cx="4662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Так как  </a:t>
            </a:r>
            <a:r>
              <a:rPr lang="ru-RU" dirty="0" smtClean="0"/>
              <a:t>                   , </a:t>
            </a:r>
            <a:r>
              <a:rPr lang="ru-RU" dirty="0"/>
              <a:t>то рабочий объем насоса: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8" y="1652719"/>
            <a:ext cx="10096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91988"/>
            <a:ext cx="7462928" cy="77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96336" y="1911057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2.31)</a:t>
            </a:r>
            <a:endParaRPr lang="ru-RU" sz="16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6" y="2530039"/>
            <a:ext cx="6540924" cy="24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45" y="2504542"/>
            <a:ext cx="6363139" cy="4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95710"/>
            <a:ext cx="7857058" cy="50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20" y="3195136"/>
            <a:ext cx="7039444" cy="73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96336" y="3195614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2.32)</a:t>
            </a:r>
            <a:endParaRPr lang="ru-RU" sz="1600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6" y="3933056"/>
            <a:ext cx="8064896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32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   Имея </a:t>
            </a:r>
            <a:r>
              <a:rPr lang="ru-RU" sz="1800" dirty="0"/>
              <a:t>в виду, что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80312" y="996903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2.33)</a:t>
            </a:r>
            <a:endParaRPr lang="ru-RU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88"/>
            <a:ext cx="7395196" cy="47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80312" y="2081896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2.34)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9043" y="2852936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Стандартные значения внутреннего диаметра труб: 1; 1,6; 2; 2,5; 3; 4; 5; 6; 8; 10; 12; 16; 20; 25; 32; 40; 50; 63; 80; 100; 125; 160; 200; 250 мм.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8368" y="371990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Стальные </a:t>
            </a:r>
            <a:r>
              <a:rPr lang="ru-RU" sz="1600" dirty="0"/>
              <a:t>бесшовные </a:t>
            </a:r>
            <a:r>
              <a:rPr lang="ru-RU" sz="1600" dirty="0" smtClean="0"/>
              <a:t>холоднодеформированные </a:t>
            </a:r>
            <a:r>
              <a:rPr lang="ru-RU" sz="1600" dirty="0"/>
              <a:t>трубы по ГОСТ 8734-75, медные трубы по ГОСТ 617-72, алюминиевые трубы по ГОСТ 18475-82, латунные трубы по ГОСТ 494-76 и рукава высокого давления по ГОСТ 6286-73.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67804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Находим </a:t>
            </a:r>
            <a:r>
              <a:rPr lang="ru-RU" dirty="0"/>
              <a:t>среднюю скорость движения жидкости в трубах: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5236876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</a:t>
            </a:r>
            <a:r>
              <a:rPr lang="ru-RU" sz="1600" dirty="0" smtClean="0"/>
              <a:t>2.35)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72" y="834381"/>
            <a:ext cx="6445446" cy="66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72" y="1916832"/>
            <a:ext cx="7339774" cy="86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43" y="5076383"/>
            <a:ext cx="7552590" cy="8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660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256584" cy="267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688632" cy="418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055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927774"/>
            <a:ext cx="8784976" cy="19302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/>
              <a:t>Рис. 2.17. Гидравлическое нажимное устройство для регулирования   толщины прокатываемого листа: </a:t>
            </a:r>
            <a:br>
              <a:rPr lang="ru-RU" sz="2400" dirty="0"/>
            </a:br>
            <a:r>
              <a:rPr lang="ru-RU" sz="2400" dirty="0" smtClean="0"/>
              <a:t>1 </a:t>
            </a:r>
            <a:r>
              <a:rPr lang="ru-RU" sz="2400" dirty="0"/>
              <a:t>– цилиндры гидрораспора; 2 – винтовой мультипликатор; 3 –  </a:t>
            </a:r>
            <a:r>
              <a:rPr lang="ru-RU" sz="2400" dirty="0" err="1" smtClean="0"/>
              <a:t>цилин-дрическая</a:t>
            </a:r>
            <a:r>
              <a:rPr lang="ru-RU" sz="2400" dirty="0" smtClean="0"/>
              <a:t> </a:t>
            </a:r>
            <a:r>
              <a:rPr lang="ru-RU" sz="2400" dirty="0"/>
              <a:t>передача; 4 – обратные клапаны; 5 – предохранительные клапаны; 6 – электропривод 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2" y="116632"/>
            <a:ext cx="7450944" cy="4824536"/>
          </a:xfrm>
        </p:spPr>
      </p:pic>
    </p:spTree>
    <p:extLst>
      <p:ext uri="{BB962C8B-B14F-4D97-AF65-F5344CB8AC3E}">
        <p14:creationId xmlns:p14="http://schemas.microsoft.com/office/powerpoint/2010/main" val="23539427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650426"/>
            <a:ext cx="8761734" cy="2016224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Рис. 2.18. Расчетная схема гидравлической системы: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     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массы подвижных элементов, приведенные к поршням цилиндров гидрораспора и мультипликатора;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,      ,       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силы прокатки, уравновешивания валков и мультипликатора;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толщина полосы;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,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силы трения в цилиндрах гидрораспора и мультипликатора;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приведенная сила двигателя;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,     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давление жидкости в цилиндрах гидрораспора и мультипликатора;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,     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расход жидкости, вытесняемой цилиндром гидрораспора и поступающей в цилиндр мультипликатора;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,      ,      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жесткость полосы, валков и станины;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длина трубопровода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488832" cy="4341748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4" y="5009675"/>
            <a:ext cx="3048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9" y="4994954"/>
            <a:ext cx="3238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604" y="5232380"/>
            <a:ext cx="2381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48" y="5214049"/>
            <a:ext cx="2762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64" y="5232380"/>
            <a:ext cx="3048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64" y="5454627"/>
            <a:ext cx="2095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4" y="5421113"/>
            <a:ext cx="2381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40" y="5708292"/>
            <a:ext cx="238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00" y="5668763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7" y="5666542"/>
            <a:ext cx="2381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085" y="5925938"/>
            <a:ext cx="2190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75" y="5941846"/>
            <a:ext cx="2381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6173588"/>
            <a:ext cx="1905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4" y="6421238"/>
            <a:ext cx="1905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9" y="6415899"/>
            <a:ext cx="1714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087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Механические модели узлов гидрораспора и мультипликатора описываются дифференциально-разностными уравнениями: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88" y="1308865"/>
            <a:ext cx="904801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4" y="2852936"/>
            <a:ext cx="837728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662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4149080"/>
            <a:ext cx="8784976" cy="252028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/>
              <a:t>Рис. </a:t>
            </a:r>
            <a:r>
              <a:rPr lang="ru-RU" sz="1600" b="1" dirty="0" smtClean="0"/>
              <a:t>2.19. </a:t>
            </a:r>
            <a:r>
              <a:rPr lang="ru-RU" sz="1600" b="1" dirty="0"/>
              <a:t>Схема гидравлическая принципиальная </a:t>
            </a:r>
            <a:r>
              <a:rPr lang="ru-RU" sz="1600" b="1" dirty="0" smtClean="0"/>
              <a:t>ГНУ стана </a:t>
            </a:r>
            <a:r>
              <a:rPr lang="ru-RU" sz="1600" b="1" dirty="0"/>
              <a:t>2500 горячей прокатки ММК:</a:t>
            </a:r>
            <a:br>
              <a:rPr lang="ru-RU" sz="1600" b="1" dirty="0"/>
            </a:br>
            <a:r>
              <a:rPr lang="ru-RU" sz="1600" dirty="0"/>
              <a:t>А1-А3 – гидроблоки управления; АК1-АК4 – </a:t>
            </a:r>
            <a:r>
              <a:rPr lang="ru-RU" sz="1600" dirty="0" err="1"/>
              <a:t>гидропневмоаккумуляторы</a:t>
            </a:r>
            <a:r>
              <a:rPr lang="ru-RU" sz="1600" dirty="0"/>
              <a:t>; ВН1-ВН10 – вентили; ДД1, ДД2 – датчики давления; МН1-МН4 – манометры; МН6 – манометр </a:t>
            </a:r>
            <a:r>
              <a:rPr lang="ru-RU" sz="1600" dirty="0" err="1"/>
              <a:t>электроконтактный</a:t>
            </a:r>
            <a:r>
              <a:rPr lang="ru-RU" sz="1600" dirty="0"/>
              <a:t>; КО1-КО4 – клапаны обратные; Р1 – </a:t>
            </a:r>
            <a:r>
              <a:rPr lang="ru-RU" sz="1600" dirty="0" err="1"/>
              <a:t>гидрораспределитель</a:t>
            </a:r>
            <a:r>
              <a:rPr lang="ru-RU" sz="1600" dirty="0"/>
              <a:t>; Ф1 – фильтр; Б1, Б2 – гидроблоки запорно-предохранительные; ВН11 – вентиль; КО5 – клапан обратный; КП1 – клапан предохранительный; КУ1 – клапан обратный управляемый; МН7 – манометр; Р2 – распределитель отсечной; Р3 – распределитель; В1, В2 – гидроблоки </a:t>
            </a:r>
            <a:r>
              <a:rPr lang="ru-RU" sz="1600" dirty="0" err="1"/>
              <a:t>сервоклапанов</a:t>
            </a:r>
            <a:r>
              <a:rPr lang="ru-RU" sz="1600" dirty="0"/>
              <a:t>; ВН12-ВН14 – вентили; ДД3, ДД4 – датчики давления;  КО6 – клапан обратный; КО7 – клапан обратный встроенный; МН8 – манометр; Р4-Р7 – распределители; СК1, СК2 – усилители электрогидравлические; Ф2, Ф3 – фильтры сдвоенные; Г1, Г2 – гидроблоки фильтров; ВН15 – вентиль; КО8, КО9 – клапаны обратные; МН9 – манометр </a:t>
            </a:r>
            <a:r>
              <a:rPr lang="ru-RU" sz="1600" dirty="0" err="1"/>
              <a:t>электроконтактный</a:t>
            </a:r>
            <a:r>
              <a:rPr lang="ru-RU" sz="1600" dirty="0"/>
              <a:t>; Р8 – распределитель; Ф4, Ф5 – фильтры сдвоенные; АК5 – </a:t>
            </a:r>
            <a:r>
              <a:rPr lang="ru-RU" sz="1600" dirty="0" err="1"/>
              <a:t>гидропневмоаккумулятор</a:t>
            </a:r>
            <a:r>
              <a:rPr lang="ru-RU" sz="1600" dirty="0"/>
              <a:t>; ВН7 – вентиль; МН5 – </a:t>
            </a:r>
            <a:r>
              <a:rPr lang="ru-RU" sz="1600" dirty="0" smtClean="0"/>
              <a:t>манометр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8" y="188640"/>
            <a:ext cx="8938288" cy="3900646"/>
          </a:xfrm>
        </p:spPr>
      </p:pic>
    </p:spTree>
    <p:extLst>
      <p:ext uri="{BB962C8B-B14F-4D97-AF65-F5344CB8AC3E}">
        <p14:creationId xmlns:p14="http://schemas.microsoft.com/office/powerpoint/2010/main" val="4181798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997078"/>
            <a:ext cx="4536504" cy="1728192"/>
          </a:xfrm>
        </p:spPr>
        <p:txBody>
          <a:bodyPr>
            <a:noAutofit/>
          </a:bodyPr>
          <a:lstStyle/>
          <a:p>
            <a:pPr algn="l"/>
            <a:r>
              <a:rPr lang="ru-RU" sz="1400" dirty="0"/>
              <a:t>Рис. </a:t>
            </a:r>
            <a:r>
              <a:rPr lang="ru-RU" sz="1400" dirty="0" smtClean="0"/>
              <a:t>2.20. </a:t>
            </a:r>
            <a:r>
              <a:rPr lang="ru-RU" sz="1400" dirty="0"/>
              <a:t>Гидравлическое уравновешивающее устройство стана 1700: </a:t>
            </a:r>
            <a:br>
              <a:rPr lang="ru-RU" sz="1400" dirty="0"/>
            </a:br>
            <a:r>
              <a:rPr lang="ru-RU" sz="1400" dirty="0"/>
              <a:t>1 – подушка опорного валка; 2 – гидравлический плунжер уравновешивания верхнего рабочего валка; 3 – гидравлический плунжер уравновешивания верхнего опорного валка; 4 – подушка рабочего валка; 5 – защелка для осевой фиксации подушки рабочего </a:t>
            </a:r>
            <a:r>
              <a:rPr lang="ru-RU" sz="1400" dirty="0" smtClean="0"/>
              <a:t>валка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3" y="260648"/>
            <a:ext cx="4358806" cy="25922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1" y="4898038"/>
            <a:ext cx="631507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22979" y="498237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2.38)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09" y="5377535"/>
            <a:ext cx="59547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2" y="5601070"/>
            <a:ext cx="59547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44008" y="260648"/>
            <a:ext cx="4248472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2" y="5882146"/>
            <a:ext cx="631507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63888" y="5963020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2.39)</a:t>
            </a:r>
            <a:endParaRPr lang="ru-RU" sz="14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3" y="6336215"/>
            <a:ext cx="63150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31307" y="24738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2.21. </a:t>
            </a:r>
            <a:r>
              <a:rPr lang="ru-RU" sz="1400" dirty="0"/>
              <a:t>Схема уравновешивающей гидравлической системы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70418" y="299707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2.40)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71999" y="3255274"/>
            <a:ext cx="467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где 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46894"/>
            <a:ext cx="63150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99" y="6195677"/>
            <a:ext cx="63150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420561" y="6447087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2.41)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54801" y="5837236"/>
            <a:ext cx="3263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При равноускоренном движении винта: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96" y="61440"/>
            <a:ext cx="2629646" cy="24292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01" y="3023031"/>
            <a:ext cx="633730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135" y="3771900"/>
            <a:ext cx="6337300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26" y="4335372"/>
            <a:ext cx="597535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2115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7" y="2563388"/>
            <a:ext cx="7992888" cy="721596"/>
          </a:xfrm>
        </p:spPr>
        <p:txBody>
          <a:bodyPr>
            <a:normAutofit/>
          </a:bodyPr>
          <a:lstStyle/>
          <a:p>
            <a:pPr algn="l"/>
            <a:r>
              <a:rPr lang="ru-RU" sz="1400" dirty="0"/>
              <a:t>Рис. </a:t>
            </a:r>
            <a:r>
              <a:rPr lang="ru-RU" sz="1400" dirty="0" smtClean="0"/>
              <a:t>2.22. </a:t>
            </a:r>
            <a:r>
              <a:rPr lang="ru-RU" sz="1400" dirty="0"/>
              <a:t>Схемы гидравлического противоизгиба и дополнительного изгиба валков в клети </a:t>
            </a:r>
            <a:r>
              <a:rPr lang="ru-RU" sz="1400" dirty="0" err="1"/>
              <a:t>кварто</a:t>
            </a:r>
            <a:r>
              <a:rPr lang="ru-RU" sz="1400" dirty="0"/>
              <a:t>: </a:t>
            </a:r>
            <a:br>
              <a:rPr lang="ru-RU" sz="1400" dirty="0"/>
            </a:br>
            <a:r>
              <a:rPr lang="ru-RU" sz="1400" dirty="0"/>
              <a:t>а, б – рабочих валков; в – опорных </a:t>
            </a:r>
            <a:r>
              <a:rPr lang="ru-RU" sz="1400" dirty="0" smtClean="0"/>
              <a:t>валков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14" y="3200666"/>
            <a:ext cx="3953783" cy="1806887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1" y="116632"/>
            <a:ext cx="6768752" cy="257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07" y="3333847"/>
            <a:ext cx="631507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4347" y="3509364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2.42)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6151"/>
            <a:ext cx="59547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4205436"/>
            <a:ext cx="5954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4347" y="4325600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2.43)</a:t>
            </a:r>
            <a:endParaRPr lang="ru-RU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0" y="4790067"/>
            <a:ext cx="595471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9" y="5076244"/>
            <a:ext cx="59547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8" y="5276032"/>
            <a:ext cx="59547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7" y="5485819"/>
            <a:ext cx="5954713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839" y="5715804"/>
            <a:ext cx="5954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90474" y="5746958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2.44)</a:t>
            </a:r>
            <a:endParaRPr lang="ru-RU" sz="1400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90" y="6278922"/>
            <a:ext cx="5954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89163" y="6310076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smtClean="0"/>
              <a:t>2.45)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5281031"/>
            <a:ext cx="35299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2.23. </a:t>
            </a:r>
            <a:r>
              <a:rPr lang="ru-RU" sz="1400" dirty="0"/>
              <a:t>Схема механизма противоизгиба рабочих валков: </a:t>
            </a:r>
          </a:p>
          <a:p>
            <a:r>
              <a:rPr lang="ru-RU" sz="1400" dirty="0"/>
              <a:t>1 – нижний рабочий валок; 2 – подушка </a:t>
            </a:r>
            <a:endParaRPr lang="ru-RU" sz="1400" dirty="0" smtClean="0"/>
          </a:p>
          <a:p>
            <a:r>
              <a:rPr lang="ru-RU" sz="1400" dirty="0" smtClean="0"/>
              <a:t>нижнего </a:t>
            </a:r>
            <a:r>
              <a:rPr lang="ru-RU" sz="1400" dirty="0"/>
              <a:t>рабочего валка; 3 – плунжеры; </a:t>
            </a:r>
            <a:endParaRPr lang="ru-RU" sz="1400" dirty="0" smtClean="0"/>
          </a:p>
          <a:p>
            <a:r>
              <a:rPr lang="ru-RU" sz="1400" dirty="0" smtClean="0"/>
              <a:t>4 </a:t>
            </a:r>
            <a:r>
              <a:rPr lang="ru-RU" sz="1400" dirty="0"/>
              <a:t>– подушка верхнего рабочего валка; </a:t>
            </a:r>
            <a:endParaRPr lang="ru-RU" sz="1400" dirty="0" smtClean="0"/>
          </a:p>
          <a:p>
            <a:r>
              <a:rPr lang="ru-RU" sz="1400" dirty="0" smtClean="0"/>
              <a:t>5 </a:t>
            </a:r>
            <a:r>
              <a:rPr lang="ru-RU" sz="1400" dirty="0"/>
              <a:t>– верхний рабочий валок</a:t>
            </a:r>
          </a:p>
        </p:txBody>
      </p:sp>
    </p:spTree>
    <p:extLst>
      <p:ext uri="{BB962C8B-B14F-4D97-AF65-F5344CB8AC3E}">
        <p14:creationId xmlns:p14="http://schemas.microsoft.com/office/powerpoint/2010/main" val="5987020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301208"/>
            <a:ext cx="8712968" cy="1440160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/>
              <a:t>Рис. </a:t>
            </a:r>
            <a:r>
              <a:rPr lang="ru-RU" sz="1400" b="1" dirty="0" smtClean="0"/>
              <a:t>2.24. </a:t>
            </a:r>
            <a:r>
              <a:rPr lang="ru-RU" sz="1400" b="1" dirty="0"/>
              <a:t>Схема гидропривода петледержателя непрерывного полосового стана: </a:t>
            </a:r>
            <a:br>
              <a:rPr lang="ru-RU" sz="1400" b="1" dirty="0"/>
            </a:br>
            <a:r>
              <a:rPr lang="ru-RU" sz="1400" dirty="0"/>
              <a:t>1 –  пневмогидравлический аккумулятор; 2 – гидроцилиндр; 3 – </a:t>
            </a:r>
            <a:r>
              <a:rPr lang="ru-RU" sz="1400" dirty="0" err="1"/>
              <a:t>петледержатель</a:t>
            </a:r>
            <a:r>
              <a:rPr lang="ru-RU" sz="1400" dirty="0"/>
              <a:t>; 4 – </a:t>
            </a:r>
            <a:r>
              <a:rPr lang="ru-RU" sz="1400" dirty="0" err="1"/>
              <a:t>гидрораспределитель</a:t>
            </a:r>
            <a:r>
              <a:rPr lang="ru-RU" sz="1400" dirty="0"/>
              <a:t>; 5 – шестеренный насос; 6, 7 – обратные клапаны; 8,9 – предохранительные клапаны; 10 – переливной клапан; 11 – выключающий клапан; 12 – манометр; 13 – сливной золотник; 14 – батарея баллонов с азотом; 15 – редукционный клапан; 16 – соленоид для опускания петледержателя; 17 – соленоид для подъема петледержателя; 18 – ручной регулирующий кран; 19 – регулируемый дроссель; 20 – клапан сброса давления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7458876" cy="5139799"/>
          </a:xfrm>
        </p:spPr>
      </p:pic>
    </p:spTree>
    <p:extLst>
      <p:ext uri="{BB962C8B-B14F-4D97-AF65-F5344CB8AC3E}">
        <p14:creationId xmlns:p14="http://schemas.microsoft.com/office/powerpoint/2010/main" val="149377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3200" dirty="0"/>
              <a:t>Основные параметры и характеристики гидравлических машин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j-lt"/>
              </a:rPr>
              <a:t>Подача (</a:t>
            </a:r>
            <a:r>
              <a:rPr lang="ru-RU" sz="2400" dirty="0" smtClean="0">
                <a:latin typeface="+mj-lt"/>
              </a:rPr>
              <a:t>расход), </a:t>
            </a:r>
            <a:r>
              <a:rPr lang="en-US" sz="2400" dirty="0" smtClean="0">
                <a:latin typeface="+mj-lt"/>
              </a:rPr>
              <a:t>Q</a:t>
            </a:r>
            <a:r>
              <a:rPr lang="ru-RU" sz="2400" dirty="0" smtClean="0">
                <a:latin typeface="+mj-lt"/>
              </a:rPr>
              <a:t>,</a:t>
            </a:r>
            <a:r>
              <a:rPr lang="ru-RU" sz="2400" dirty="0" smtClean="0"/>
              <a:t>   </a:t>
            </a:r>
            <a:endParaRPr lang="ru-RU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86" y="1516344"/>
            <a:ext cx="7864872" cy="48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3901" y="2001428"/>
            <a:ext cx="2824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Рабочий </a:t>
            </a:r>
            <a:r>
              <a:rPr lang="ru-RU" sz="2400" dirty="0" smtClean="0">
                <a:latin typeface="+mj-lt"/>
              </a:rPr>
              <a:t>объем:</a:t>
            </a:r>
            <a:endParaRPr lang="ru-RU" sz="2400" dirty="0">
              <a:latin typeface="+mj-lt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77042"/>
            <a:ext cx="7698341" cy="49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404" y="2455559"/>
            <a:ext cx="7989574" cy="4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00" y="2877341"/>
            <a:ext cx="7957902" cy="45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98" y="2866396"/>
            <a:ext cx="8040687" cy="46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3140968"/>
            <a:ext cx="2047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  <a:cs typeface="Arial" panose="020B0604020202020204" pitchFamily="34" charset="0"/>
              </a:rPr>
              <a:t>Напор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H</a:t>
            </a:r>
            <a:r>
              <a:rPr lang="ru-RU" sz="2400" dirty="0">
                <a:latin typeface="+mj-lt"/>
                <a:cs typeface="Arial" panose="020B0604020202020204" pitchFamily="34" charset="0"/>
              </a:rPr>
              <a:t>, </a:t>
            </a:r>
            <a:r>
              <a:rPr lang="ru-RU" sz="2400" dirty="0" smtClean="0">
                <a:latin typeface="+mj-lt"/>
                <a:cs typeface="Arial" panose="020B0604020202020204" pitchFamily="34" charset="0"/>
              </a:rPr>
              <a:t>м.</a:t>
            </a:r>
            <a:endParaRPr lang="ru-RU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756740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Потребляемая </a:t>
            </a:r>
            <a:r>
              <a:rPr lang="ru-RU" sz="2400" dirty="0" smtClean="0">
                <a:latin typeface="+mj-lt"/>
              </a:rPr>
              <a:t>мощность,</a:t>
            </a:r>
            <a:endParaRPr lang="ru-RU" sz="2400" dirty="0">
              <a:latin typeface="+mj-lt"/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5578"/>
            <a:ext cx="8098680" cy="51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9817" y="4373957"/>
            <a:ext cx="5518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Частота вращения  ротора </a:t>
            </a:r>
            <a:r>
              <a:rPr lang="ru-RU" sz="2400" dirty="0" smtClean="0">
                <a:latin typeface="+mj-lt"/>
              </a:rPr>
              <a:t>насоса,</a:t>
            </a:r>
            <a:endParaRPr lang="ru-RU" sz="2400" dirty="0">
              <a:latin typeface="+mj-lt"/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2801"/>
            <a:ext cx="7994656" cy="48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8962" y="4997482"/>
            <a:ext cx="5641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Коэффициент полезного </a:t>
            </a:r>
            <a:r>
              <a:rPr lang="ru-RU" sz="2400" dirty="0" smtClean="0">
                <a:latin typeface="+mj-lt"/>
              </a:rPr>
              <a:t>действия, </a:t>
            </a:r>
            <a:endParaRPr lang="ru-RU" sz="2400" dirty="0">
              <a:latin typeface="+mj-lt"/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12" y="5081377"/>
            <a:ext cx="9269558" cy="56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5539" y="5589240"/>
            <a:ext cx="3598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Полезная </a:t>
            </a:r>
            <a:r>
              <a:rPr lang="ru-RU" sz="2400" dirty="0" smtClean="0">
                <a:latin typeface="+mj-lt"/>
              </a:rPr>
              <a:t>мощность: </a:t>
            </a:r>
            <a:endParaRPr lang="ru-RU" sz="2400" dirty="0">
              <a:latin typeface="+mj-lt"/>
            </a:endParaRP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17" y="6221376"/>
            <a:ext cx="7860251" cy="48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41" y="2106970"/>
            <a:ext cx="7539574" cy="49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83971" y="2016778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(1.2)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01" y="5568466"/>
            <a:ext cx="7125508" cy="6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35881" y="5635406"/>
            <a:ext cx="569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(1.3)</a:t>
            </a:r>
          </a:p>
        </p:txBody>
      </p:sp>
    </p:spTree>
    <p:extLst>
      <p:ext uri="{BB962C8B-B14F-4D97-AF65-F5344CB8AC3E}">
        <p14:creationId xmlns:p14="http://schemas.microsoft.com/office/powerpoint/2010/main" val="4740499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765" y="117144"/>
            <a:ext cx="8229600" cy="491790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/>
              <a:t>Основные параметры </a:t>
            </a:r>
            <a:r>
              <a:rPr lang="ru-RU" sz="2200" dirty="0"/>
              <a:t>рабочего </a:t>
            </a:r>
            <a:r>
              <a:rPr lang="ru-RU" sz="2200" dirty="0" smtClean="0"/>
              <a:t>газа</a:t>
            </a:r>
            <a:r>
              <a:rPr lang="en-US" sz="2200" dirty="0" smtClean="0"/>
              <a:t> </a:t>
            </a:r>
            <a:endParaRPr lang="ru-RU" sz="1800" dirty="0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35" y="3284984"/>
            <a:ext cx="3645942" cy="169472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67" y="1021683"/>
            <a:ext cx="6315075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92355" y="954743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92354" y="1302167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(3.2)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55906" y="1529378"/>
            <a:ext cx="368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- термодинамическая температура: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55906" y="624965"/>
            <a:ext cx="3187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- давление </a:t>
            </a:r>
            <a:r>
              <a:rPr lang="ru-RU" dirty="0"/>
              <a:t>сжатого воздуха </a:t>
            </a:r>
            <a:r>
              <a:rPr lang="en-US" i="1" dirty="0" smtClean="0"/>
              <a:t>p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55906" y="954743"/>
            <a:ext cx="25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- удельный </a:t>
            </a:r>
            <a:r>
              <a:rPr lang="ru-RU" dirty="0"/>
              <a:t>объем </a:t>
            </a:r>
            <a:r>
              <a:rPr lang="ru-RU" dirty="0" smtClean="0"/>
              <a:t>газа: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18385" y="624965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ea typeface="+mj-ea"/>
                <a:cs typeface="+mj-cs"/>
              </a:rPr>
              <a:t>1 - 10 МПа и более; </a:t>
            </a:r>
            <a:r>
              <a:rPr lang="en-US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en-US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92355" y="1599822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(3.3)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71624" y="1898710"/>
            <a:ext cx="2210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c</a:t>
            </a:r>
            <a:r>
              <a:rPr lang="ru-RU" dirty="0" err="1" smtClean="0"/>
              <a:t>жимаемость</a:t>
            </a:r>
            <a:r>
              <a:rPr lang="ru-RU" dirty="0" smtClean="0"/>
              <a:t> газа</a:t>
            </a:r>
            <a:r>
              <a:rPr lang="ru-RU" dirty="0"/>
              <a:t>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092353" y="1950328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(3.4)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41" y="1950328"/>
            <a:ext cx="6315075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23559" y="5445224"/>
            <a:ext cx="599298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Рис. 3.1. Типовая схема пневмопривода: </a:t>
            </a:r>
          </a:p>
          <a:p>
            <a:r>
              <a:rPr lang="ru-RU" sz="1300" dirty="0"/>
              <a:t>1 - воздухозаборник; 2 - фильтр; 3 - компрессор; 4 - теплообменник (холодильник); 5 - </a:t>
            </a:r>
            <a:r>
              <a:rPr lang="ru-RU" sz="1300" dirty="0" err="1"/>
              <a:t>влагоотделитель</a:t>
            </a:r>
            <a:r>
              <a:rPr lang="ru-RU" sz="1300" dirty="0"/>
              <a:t>; 6 - воздухосборник (ресивер); 7 - предохранительный клапан; 8 - дроссель; 9 – </a:t>
            </a:r>
            <a:r>
              <a:rPr lang="ru-RU" sz="1300" dirty="0" err="1"/>
              <a:t>маслораспы-литель</a:t>
            </a:r>
            <a:r>
              <a:rPr lang="ru-RU" sz="1300" dirty="0"/>
              <a:t>; </a:t>
            </a:r>
            <a:endParaRPr lang="ru-RU" sz="1300" dirty="0" smtClean="0"/>
          </a:p>
          <a:p>
            <a:r>
              <a:rPr lang="ru-RU" sz="1300" dirty="0" smtClean="0"/>
              <a:t>10 </a:t>
            </a:r>
            <a:r>
              <a:rPr lang="ru-RU" sz="1300" dirty="0"/>
              <a:t>- редукционный клапан; 11 - дроссель; 12 – распре-делитель; 13 - </a:t>
            </a:r>
            <a:r>
              <a:rPr lang="ru-RU" sz="1300" dirty="0" err="1"/>
              <a:t>пневмомотор</a:t>
            </a:r>
            <a:r>
              <a:rPr lang="ru-RU" sz="1300" dirty="0"/>
              <a:t>; М - манометр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37313" y="5445224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/>
              <a:t>Рис. 3.2. Пневмоцилиндр одностороннего </a:t>
            </a:r>
            <a:endParaRPr lang="ru-RU" sz="1300" dirty="0" smtClean="0"/>
          </a:p>
          <a:p>
            <a:r>
              <a:rPr lang="ru-RU" sz="1300" dirty="0" smtClean="0"/>
              <a:t>действия </a:t>
            </a:r>
            <a:r>
              <a:rPr lang="ru-RU" sz="1300" dirty="0"/>
              <a:t>с пружинным возвратом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47" y="1335703"/>
            <a:ext cx="595471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25" y="1599822"/>
            <a:ext cx="595471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74191"/>
            <a:ext cx="4176464" cy="2938545"/>
          </a:xfrm>
        </p:spPr>
      </p:pic>
    </p:spTree>
    <p:extLst>
      <p:ext uri="{BB962C8B-B14F-4D97-AF65-F5344CB8AC3E}">
        <p14:creationId xmlns:p14="http://schemas.microsoft.com/office/powerpoint/2010/main" val="4543986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695" y="2464081"/>
            <a:ext cx="41336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Рис. 3.3. Вращающийся пневмоцилиндр со сплошным штоком: </a:t>
            </a:r>
          </a:p>
          <a:p>
            <a:r>
              <a:rPr lang="ru-RU" sz="1200" dirty="0"/>
              <a:t>1 – муфта подвода воздуха; 2 – предохранительное устройство; 3 – цилиндр; 4 – шариковый клапан; 5 – </a:t>
            </a:r>
            <a:r>
              <a:rPr lang="ru-RU" sz="1200" dirty="0" smtClean="0"/>
              <a:t>шток </a:t>
            </a:r>
            <a:r>
              <a:rPr lang="ru-RU" sz="1200" dirty="0"/>
              <a:t>поршня; А – входной (от магистрали) канал;  </a:t>
            </a:r>
            <a:r>
              <a:rPr lang="ru-RU" sz="1200" dirty="0" smtClean="0"/>
              <a:t>Б </a:t>
            </a:r>
            <a:r>
              <a:rPr lang="ru-RU" sz="1200" dirty="0"/>
              <a:t>– входной (от атмосферы) канал; Г – канал сжатого воздуха; Д </a:t>
            </a:r>
            <a:r>
              <a:rPr lang="ru-RU" sz="1200" dirty="0" smtClean="0"/>
              <a:t>- входной </a:t>
            </a:r>
            <a:r>
              <a:rPr lang="ru-RU" sz="1200" dirty="0"/>
              <a:t>канал штоковой полости </a:t>
            </a:r>
            <a:r>
              <a:rPr lang="ru-RU" sz="1200" dirty="0" smtClean="0"/>
              <a:t>цилиндра</a:t>
            </a:r>
            <a:r>
              <a:rPr lang="ru-RU" sz="1200" dirty="0"/>
              <a:t>; Е – канал отвода отработанного воздуха </a:t>
            </a:r>
            <a:r>
              <a:rPr lang="ru-RU" sz="1200" dirty="0" smtClean="0"/>
              <a:t>из </a:t>
            </a:r>
            <a:r>
              <a:rPr lang="ru-RU" sz="1200" dirty="0"/>
              <a:t>штоковой полости; Ж – канал отвода воздуха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85634" y="2748813"/>
            <a:ext cx="3633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Рис. 3.4. Трехпозиционный пневмоцилиндр: </a:t>
            </a:r>
          </a:p>
          <a:p>
            <a:r>
              <a:rPr lang="ru-RU" sz="1400" dirty="0" smtClean="0"/>
              <a:t>                1</a:t>
            </a:r>
            <a:r>
              <a:rPr lang="ru-RU" sz="1400" dirty="0"/>
              <a:t>, 2 - полости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06616" y="5949280"/>
            <a:ext cx="60461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3.5. </a:t>
            </a:r>
            <a:r>
              <a:rPr lang="ru-RU" sz="1400" dirty="0"/>
              <a:t>Конструкция ударного пневмоцилиндра со встроенным ресивером: </a:t>
            </a:r>
          </a:p>
          <a:p>
            <a:r>
              <a:rPr lang="ru-RU" sz="1400" dirty="0"/>
              <a:t>1 – ресивер; 2 – </a:t>
            </a:r>
            <a:r>
              <a:rPr lang="ru-RU" sz="1400" dirty="0" err="1"/>
              <a:t>бесштоковая</a:t>
            </a:r>
            <a:r>
              <a:rPr lang="ru-RU" sz="1400" dirty="0"/>
              <a:t> полость; 3 – поршень; </a:t>
            </a:r>
            <a:endParaRPr lang="ru-RU" sz="1400" dirty="0" smtClean="0"/>
          </a:p>
          <a:p>
            <a:r>
              <a:rPr lang="ru-RU" sz="1400" dirty="0" smtClean="0"/>
              <a:t>4 </a:t>
            </a:r>
            <a:r>
              <a:rPr lang="ru-RU" sz="1400" dirty="0"/>
              <a:t>– </a:t>
            </a:r>
            <a:r>
              <a:rPr lang="ru-RU" sz="1400" dirty="0" err="1"/>
              <a:t>штоковая</a:t>
            </a:r>
            <a:r>
              <a:rPr lang="ru-RU" sz="1400" dirty="0"/>
              <a:t> полость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" y="115888"/>
            <a:ext cx="3803228" cy="234819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07" y="519865"/>
            <a:ext cx="4717285" cy="194421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17601"/>
            <a:ext cx="562919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375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291506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3.6. </a:t>
            </a:r>
            <a:r>
              <a:rPr lang="ru-RU" sz="1400" dirty="0"/>
              <a:t>Механизм захвата заготовки: </a:t>
            </a:r>
          </a:p>
          <a:p>
            <a:r>
              <a:rPr lang="ru-RU" sz="1400" dirty="0"/>
              <a:t>1 – подвижная губка; 2 – неподвижная губка; </a:t>
            </a:r>
            <a:endParaRPr lang="ru-RU" sz="1400" dirty="0" smtClean="0"/>
          </a:p>
          <a:p>
            <a:r>
              <a:rPr lang="ru-RU" sz="1400" dirty="0" smtClean="0"/>
              <a:t>3 </a:t>
            </a:r>
            <a:r>
              <a:rPr lang="ru-RU" sz="1400" dirty="0"/>
              <a:t>– качающийся цилиндр; 4 – коромысло; 5 – упорный </a:t>
            </a:r>
            <a:r>
              <a:rPr lang="ru-RU" sz="1400" dirty="0" smtClean="0"/>
              <a:t>винт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486061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3.7. </a:t>
            </a:r>
            <a:r>
              <a:rPr lang="ru-RU" sz="1400" dirty="0"/>
              <a:t>Пневматический привод подъема и опускания упора ножниц: </a:t>
            </a:r>
          </a:p>
          <a:p>
            <a:r>
              <a:rPr lang="ru-RU" sz="1400" dirty="0"/>
              <a:t>а – рабочее положение; б – мертвое положение; 1 – пневматический качающийся цилиндр; 2 – шток; 3 – неподвижная ось; 4 – коромысло; 5 – упор; 6, 8 – шарниры; 7 – шатун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" y="980728"/>
            <a:ext cx="3740276" cy="366386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80728"/>
            <a:ext cx="4968875" cy="3195668"/>
          </a:xfrm>
        </p:spPr>
      </p:pic>
    </p:spTree>
    <p:extLst>
      <p:ext uri="{BB962C8B-B14F-4D97-AF65-F5344CB8AC3E}">
        <p14:creationId xmlns:p14="http://schemas.microsoft.com/office/powerpoint/2010/main" val="20844237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3645024"/>
            <a:ext cx="4536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</a:t>
            </a:r>
            <a:r>
              <a:rPr lang="ru-RU" dirty="0" smtClean="0"/>
              <a:t>3.8. </a:t>
            </a:r>
            <a:r>
              <a:rPr lang="ru-RU" dirty="0"/>
              <a:t>Схема механизма </a:t>
            </a:r>
            <a:r>
              <a:rPr lang="ru-RU" dirty="0" err="1"/>
              <a:t>проводкового</a:t>
            </a:r>
            <a:r>
              <a:rPr lang="ru-RU" dirty="0"/>
              <a:t> стола: </a:t>
            </a:r>
          </a:p>
          <a:p>
            <a:r>
              <a:rPr lang="ru-RU" dirty="0"/>
              <a:t>1 – верхняя часть стола; 2 – качающийся </a:t>
            </a:r>
            <a:r>
              <a:rPr lang="ru-RU" dirty="0" smtClean="0"/>
              <a:t>пневмоцилиндр</a:t>
            </a:r>
            <a:r>
              <a:rPr lang="ru-RU" dirty="0"/>
              <a:t>; 3 – нижняя часть стола; 4 – червячный редуктор; 5 – гидроцилиндр; 6, 8 – рейки; 7 – </a:t>
            </a:r>
            <a:r>
              <a:rPr lang="ru-RU" dirty="0" smtClean="0"/>
              <a:t>зубчатое </a:t>
            </a:r>
            <a:r>
              <a:rPr lang="ru-RU" dirty="0"/>
              <a:t>колесо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888"/>
            <a:ext cx="3168352" cy="6497058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27984" y="188641"/>
            <a:ext cx="4038600" cy="3600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3336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  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8" y="1340768"/>
            <a:ext cx="4512503" cy="2088232"/>
          </a:xfrm>
        </p:spPr>
      </p:pic>
      <p:sp>
        <p:nvSpPr>
          <p:cNvPr id="6" name="Прямоугольник 5"/>
          <p:cNvSpPr/>
          <p:nvPr/>
        </p:nvSpPr>
        <p:spPr>
          <a:xfrm>
            <a:off x="179512" y="3789040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</a:t>
            </a:r>
            <a:r>
              <a:rPr lang="ru-RU" dirty="0" smtClean="0"/>
              <a:t>3.9. </a:t>
            </a:r>
            <a:r>
              <a:rPr lang="ru-RU" dirty="0"/>
              <a:t>Схема ударного механизма машины для зацентровки заготовок: </a:t>
            </a:r>
          </a:p>
          <a:p>
            <a:r>
              <a:rPr lang="ru-RU" dirty="0"/>
              <a:t>1 – цилиндр; 2 – пружины; 3, 6 – обратные клапаны; </a:t>
            </a:r>
            <a:r>
              <a:rPr lang="ru-RU" dirty="0" smtClean="0"/>
              <a:t>4 </a:t>
            </a:r>
            <a:r>
              <a:rPr lang="ru-RU" dirty="0"/>
              <a:t>– двухходовой кран; 5 </a:t>
            </a:r>
            <a:r>
              <a:rPr lang="ru-RU" dirty="0" smtClean="0"/>
              <a:t>– пластин-</a:t>
            </a:r>
            <a:r>
              <a:rPr lang="ru-RU" dirty="0" err="1" smtClean="0"/>
              <a:t>чатый</a:t>
            </a:r>
            <a:r>
              <a:rPr lang="ru-RU" dirty="0" smtClean="0"/>
              <a:t> </a:t>
            </a:r>
            <a:r>
              <a:rPr lang="ru-RU" dirty="0"/>
              <a:t>клапан; </a:t>
            </a:r>
            <a:r>
              <a:rPr lang="ru-RU" dirty="0" smtClean="0"/>
              <a:t>а </a:t>
            </a:r>
            <a:r>
              <a:rPr lang="ru-RU" dirty="0"/>
              <a:t>– проходное отверстие; b, c - каналы соединения </a:t>
            </a:r>
            <a:r>
              <a:rPr lang="ru-RU" dirty="0" smtClean="0"/>
              <a:t>полостей </a:t>
            </a:r>
            <a:r>
              <a:rPr lang="ru-RU" dirty="0"/>
              <a:t>цилиндра с воздушной магистралью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76672"/>
            <a:ext cx="2971429" cy="3857143"/>
          </a:xfrm>
        </p:spPr>
      </p:pic>
      <p:sp>
        <p:nvSpPr>
          <p:cNvPr id="9" name="Прямоугольник 8"/>
          <p:cNvSpPr/>
          <p:nvPr/>
        </p:nvSpPr>
        <p:spPr>
          <a:xfrm>
            <a:off x="4788024" y="466408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3.10. Конструкция шестеренного пневмодвигателя: </a:t>
            </a:r>
          </a:p>
          <a:p>
            <a:r>
              <a:rPr lang="ru-RU" dirty="0"/>
              <a:t>1, 2 – цилиндрические роторы; А, Б, В – рабочие зоны </a:t>
            </a:r>
          </a:p>
        </p:txBody>
      </p:sp>
    </p:spTree>
    <p:extLst>
      <p:ext uri="{BB962C8B-B14F-4D97-AF65-F5344CB8AC3E}">
        <p14:creationId xmlns:p14="http://schemas.microsoft.com/office/powerpoint/2010/main" val="27842268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085184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3.11. </a:t>
            </a:r>
            <a:r>
              <a:rPr lang="ru-RU" sz="1400" dirty="0"/>
              <a:t>Лопастной пневматический двигатель: </a:t>
            </a:r>
          </a:p>
          <a:p>
            <a:r>
              <a:rPr lang="ru-RU" sz="1400" dirty="0"/>
              <a:t>1 – ротор; 2 – лопасти; 3 – статор; а – входное </a:t>
            </a:r>
            <a:endParaRPr lang="ru-RU" sz="1400" dirty="0" smtClean="0"/>
          </a:p>
          <a:p>
            <a:r>
              <a:rPr lang="ru-RU" sz="1400" dirty="0" smtClean="0"/>
              <a:t>отверстие</a:t>
            </a:r>
            <a:r>
              <a:rPr lang="ru-RU" sz="1400" dirty="0"/>
              <a:t>; b – рабочее отверстие; с – сверление; </a:t>
            </a:r>
            <a:endParaRPr lang="ru-RU" sz="1400" dirty="0" smtClean="0"/>
          </a:p>
          <a:p>
            <a:r>
              <a:rPr lang="ru-RU" sz="1400" dirty="0" smtClean="0"/>
              <a:t>d </a:t>
            </a:r>
            <a:r>
              <a:rPr lang="ru-RU" sz="1400" dirty="0"/>
              <a:t>– паз; е – выпускное отверстие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50833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Рис. </a:t>
            </a:r>
            <a:r>
              <a:rPr lang="ru-RU" sz="1400" dirty="0" smtClean="0"/>
              <a:t>3.12. </a:t>
            </a:r>
            <a:r>
              <a:rPr lang="ru-RU" sz="1400" dirty="0"/>
              <a:t>Схема гидропневматического механизма направленного движения:</a:t>
            </a:r>
          </a:p>
          <a:p>
            <a:r>
              <a:rPr lang="ru-RU" sz="1400" dirty="0"/>
              <a:t>1 – поршень; 2,5 – трубы; 3 – дроссель; 4 – обратный клапан; 6 – ведомое звено; 7 – кран-пилот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" y="764704"/>
            <a:ext cx="4248150" cy="353276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09" y="692696"/>
            <a:ext cx="4498975" cy="3624864"/>
          </a:xfrm>
        </p:spPr>
      </p:pic>
    </p:spTree>
    <p:extLst>
      <p:ext uri="{BB962C8B-B14F-4D97-AF65-F5344CB8AC3E}">
        <p14:creationId xmlns:p14="http://schemas.microsoft.com/office/powerpoint/2010/main" val="14523019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Рис. </a:t>
            </a:r>
            <a:r>
              <a:rPr lang="ru-RU" sz="1800" dirty="0" smtClean="0"/>
              <a:t>3.13. </a:t>
            </a:r>
            <a:r>
              <a:rPr lang="ru-RU" sz="1800" dirty="0"/>
              <a:t>Схема гидропневматического механизма поступательного движения: </a:t>
            </a:r>
            <a:br>
              <a:rPr lang="ru-RU" sz="1800" dirty="0"/>
            </a:br>
            <a:r>
              <a:rPr lang="ru-RU" sz="1800" dirty="0"/>
              <a:t>1, 4 – поршни; 2 – шток; 3 – пружина; 5 – втулка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427818" cy="4032448"/>
          </a:xfrm>
        </p:spPr>
      </p:pic>
    </p:spTree>
    <p:extLst>
      <p:ext uri="{BB962C8B-B14F-4D97-AF65-F5344CB8AC3E}">
        <p14:creationId xmlns:p14="http://schemas.microsoft.com/office/powerpoint/2010/main" val="16483817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568952" cy="936104"/>
          </a:xfrm>
        </p:spPr>
        <p:txBody>
          <a:bodyPr>
            <a:normAutofit/>
          </a:bodyPr>
          <a:lstStyle/>
          <a:p>
            <a:r>
              <a:rPr lang="ru-RU" sz="2000" dirty="0"/>
              <a:t>Рис. </a:t>
            </a:r>
            <a:r>
              <a:rPr lang="ru-RU" sz="2000" dirty="0" smtClean="0"/>
              <a:t>3.14. </a:t>
            </a:r>
            <a:r>
              <a:rPr lang="ru-RU" sz="2000" dirty="0"/>
              <a:t>Вакуумные траверсы-подъемники: </a:t>
            </a:r>
            <a:br>
              <a:rPr lang="ru-RU" sz="2000" dirty="0"/>
            </a:br>
            <a:r>
              <a:rPr lang="ru-RU" sz="2000" dirty="0"/>
              <a:t>а) </a:t>
            </a:r>
            <a:r>
              <a:rPr lang="ru-RU" sz="2000" dirty="0" err="1"/>
              <a:t>самоприсасывающаяся</a:t>
            </a:r>
            <a:r>
              <a:rPr lang="ru-RU" sz="2000" dirty="0"/>
              <a:t> </a:t>
            </a:r>
            <a:r>
              <a:rPr lang="ru-RU" sz="2000" dirty="0" err="1"/>
              <a:t>Vacu-Lift</a:t>
            </a:r>
            <a:r>
              <a:rPr lang="ru-RU" sz="2000" dirty="0"/>
              <a:t> U075; б) электрифицированная </a:t>
            </a:r>
            <a:r>
              <a:rPr lang="ru-RU" sz="2000" dirty="0" smtClean="0"/>
              <a:t>VK-300В</a:t>
            </a:r>
            <a:endParaRPr lang="ru-RU" sz="20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980728"/>
            <a:ext cx="3546060" cy="3253802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5276240" cy="3220090"/>
          </a:xfrm>
        </p:spPr>
      </p:pic>
      <p:sp>
        <p:nvSpPr>
          <p:cNvPr id="15" name="Прямоугольник 14"/>
          <p:cNvSpPr/>
          <p:nvPr/>
        </p:nvSpPr>
        <p:spPr>
          <a:xfrm>
            <a:off x="2195736" y="4365104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                         </a:t>
            </a:r>
            <a:r>
              <a:rPr lang="ru-RU" dirty="0" smtClean="0"/>
              <a:t>                                                           </a:t>
            </a:r>
            <a:r>
              <a:rPr lang="ru-RU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40065058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4797152"/>
            <a:ext cx="8568952" cy="1584176"/>
          </a:xfrm>
        </p:spPr>
        <p:txBody>
          <a:bodyPr>
            <a:normAutofit/>
          </a:bodyPr>
          <a:lstStyle/>
          <a:p>
            <a:r>
              <a:rPr lang="ru-RU" sz="2000" dirty="0"/>
              <a:t>Рис. </a:t>
            </a:r>
            <a:r>
              <a:rPr lang="ru-RU" sz="2000" dirty="0" smtClean="0"/>
              <a:t>3.15. </a:t>
            </a:r>
            <a:r>
              <a:rPr lang="ru-RU" sz="2000" dirty="0"/>
              <a:t>Вакуумный перекладчик листов: </a:t>
            </a:r>
            <a:br>
              <a:rPr lang="ru-RU" sz="2000" dirty="0"/>
            </a:br>
            <a:r>
              <a:rPr lang="ru-RU" sz="2000" dirty="0"/>
              <a:t>1 – вал; 2 – клапан; 3 – присоска; 4 – стопа листов; 5 – упругое основание; 6 – качающееся коромысло; 7 – неподвижный упор; 8 – рычаг; 9 – приемные плиты; 10 – пальцы; 11 – подающий ротор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785225" cy="3256198"/>
          </a:xfrm>
        </p:spPr>
      </p:pic>
      <p:sp>
        <p:nvSpPr>
          <p:cNvPr id="8" name="Прямоугольник 7"/>
          <p:cNvSpPr/>
          <p:nvPr/>
        </p:nvSpPr>
        <p:spPr>
          <a:xfrm>
            <a:off x="1724681" y="4090144"/>
            <a:ext cx="5151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                                                   </a:t>
            </a:r>
            <a:r>
              <a:rPr lang="ru-RU" dirty="0" smtClean="0"/>
              <a:t>                                      </a:t>
            </a:r>
            <a:r>
              <a:rPr lang="ru-RU" dirty="0"/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3196124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763" y="0"/>
            <a:ext cx="8229600" cy="504056"/>
          </a:xfrm>
        </p:spPr>
        <p:txBody>
          <a:bodyPr>
            <a:noAutofit/>
          </a:bodyPr>
          <a:lstStyle/>
          <a:p>
            <a:r>
              <a:rPr lang="ru-RU" sz="2400" dirty="0"/>
              <a:t>Расчет грузоподъемности вакуумных присосок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488469"/>
            <a:ext cx="4326632" cy="6252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Нормальная </a:t>
            </a:r>
            <a:r>
              <a:rPr lang="ru-RU" sz="1400" dirty="0"/>
              <a:t>сила</a:t>
            </a:r>
            <a:r>
              <a:rPr lang="ru-RU" sz="1400" dirty="0" smtClean="0"/>
              <a:t>: 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434" y="441517"/>
            <a:ext cx="4392488" cy="60222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698157"/>
            <a:ext cx="631507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12" y="759467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(3.5)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3" y="1144245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559" y="1367379"/>
            <a:ext cx="2601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Тангенциальная составляющая: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25" y="1597794"/>
            <a:ext cx="631507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1919" y="1655936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(3.6)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0" y="2020954"/>
            <a:ext cx="595471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89810" y="2246621"/>
            <a:ext cx="4806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Составляющие силы инерции листа </a:t>
            </a:r>
            <a:r>
              <a:rPr lang="ru-RU" sz="1400" dirty="0" smtClean="0"/>
              <a:t>массой     :</a:t>
            </a:r>
            <a:endParaRPr lang="ru-RU" sz="1400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79" y="2334797"/>
            <a:ext cx="1809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10" y="2559563"/>
            <a:ext cx="59547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29525" y="2534587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(3.7)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9810" y="2858702"/>
            <a:ext cx="2023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Равнодействующая сил:</a:t>
            </a: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05" y="3135140"/>
            <a:ext cx="5954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62032" y="3236739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(3.8)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9810" y="3654039"/>
            <a:ext cx="2967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Прикладываем к листу еще момент: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29525" y="4065243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(3.9)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36386" y="6371283"/>
            <a:ext cx="3705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Рис. </a:t>
            </a:r>
            <a:r>
              <a:rPr lang="ru-RU" sz="1600" dirty="0" smtClean="0"/>
              <a:t>3.16. </a:t>
            </a:r>
            <a:r>
              <a:rPr lang="ru-RU" sz="1600" dirty="0"/>
              <a:t>К расчету вакуумных присосок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27983" y="488469"/>
            <a:ext cx="4700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Среднее давление, </a:t>
            </a:r>
            <a:r>
              <a:rPr lang="ru-RU" sz="1400" dirty="0"/>
              <a:t>отнесенного к единице длины периметра:</a:t>
            </a: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22" y="968719"/>
            <a:ext cx="5954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515963" y="107348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(3.10)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47601" y="15212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Давление в любой точке периметра присоски: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21" y="1789179"/>
            <a:ext cx="5954712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531332" y="1757436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(3.11)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457293" y="1963713"/>
            <a:ext cx="765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причем</a:t>
            </a: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2195655"/>
            <a:ext cx="5954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8531332" y="2271490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(3.12)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38259" y="2666070"/>
            <a:ext cx="1979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Действующий момент: </a:t>
            </a:r>
            <a:endParaRPr lang="ru-RU" sz="1400" dirty="0"/>
          </a:p>
        </p:txBody>
      </p:sp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58" y="2873995"/>
            <a:ext cx="5954713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8523719" y="3105602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(3.13)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457293" y="3474071"/>
            <a:ext cx="1983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После интегрирования:</a:t>
            </a: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82" y="3781128"/>
            <a:ext cx="5954713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8519473" y="3841695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(3.14)</a:t>
            </a:r>
          </a:p>
        </p:txBody>
      </p:sp>
      <p:sp>
        <p:nvSpPr>
          <p:cNvPr id="2048" name="Прямоугольник 2047"/>
          <p:cNvSpPr/>
          <p:nvPr/>
        </p:nvSpPr>
        <p:spPr>
          <a:xfrm>
            <a:off x="4465574" y="4122638"/>
            <a:ext cx="758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Отсюда</a:t>
            </a:r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94" y="4306691"/>
            <a:ext cx="5954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" name="Прямоугольник 2048"/>
          <p:cNvSpPr/>
          <p:nvPr/>
        </p:nvSpPr>
        <p:spPr>
          <a:xfrm>
            <a:off x="8493043" y="4412662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(3.15)</a:t>
            </a:r>
          </a:p>
        </p:txBody>
      </p:sp>
      <p:sp>
        <p:nvSpPr>
          <p:cNvPr id="2057" name="Прямоугольник 2056"/>
          <p:cNvSpPr/>
          <p:nvPr/>
        </p:nvSpPr>
        <p:spPr>
          <a:xfrm>
            <a:off x="4465574" y="4867223"/>
            <a:ext cx="2975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Всегда должно быть                        .</a:t>
            </a:r>
            <a:endParaRPr lang="ru-RU" sz="1400" dirty="0"/>
          </a:p>
        </p:txBody>
      </p:sp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4" y="4898775"/>
            <a:ext cx="8286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" name="Прямоугольник 2057"/>
          <p:cNvSpPr/>
          <p:nvPr/>
        </p:nvSpPr>
        <p:spPr>
          <a:xfrm>
            <a:off x="4438259" y="5146246"/>
            <a:ext cx="3254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Заменяем  </a:t>
            </a:r>
            <a:r>
              <a:rPr lang="ru-RU" sz="1400" dirty="0" smtClean="0"/>
              <a:t>            и          их </a:t>
            </a:r>
            <a:r>
              <a:rPr lang="ru-RU" sz="1400" dirty="0"/>
              <a:t>значениями: </a:t>
            </a:r>
          </a:p>
        </p:txBody>
      </p:sp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83" y="5175000"/>
            <a:ext cx="4381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01" y="5219933"/>
            <a:ext cx="257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87" y="5477233"/>
            <a:ext cx="595471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93" y="3937594"/>
            <a:ext cx="63150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Прямоугольник 2058"/>
          <p:cNvSpPr/>
          <p:nvPr/>
        </p:nvSpPr>
        <p:spPr>
          <a:xfrm>
            <a:off x="8493043" y="5589240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(3.16)</a:t>
            </a:r>
          </a:p>
        </p:txBody>
      </p:sp>
      <p:sp>
        <p:nvSpPr>
          <p:cNvPr id="2061" name="Прямоугольник 2060"/>
          <p:cNvSpPr/>
          <p:nvPr/>
        </p:nvSpPr>
        <p:spPr>
          <a:xfrm>
            <a:off x="4421471" y="5864754"/>
            <a:ext cx="471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или</a:t>
            </a:r>
          </a:p>
        </p:txBody>
      </p:sp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94" y="6018642"/>
            <a:ext cx="63150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2" name="Прямоугольник 2061"/>
          <p:cNvSpPr/>
          <p:nvPr/>
        </p:nvSpPr>
        <p:spPr>
          <a:xfrm>
            <a:off x="8484048" y="6073551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(3.17)</a:t>
            </a:r>
          </a:p>
        </p:txBody>
      </p:sp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96" y="6550605"/>
            <a:ext cx="6315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" y="4720439"/>
            <a:ext cx="4314328" cy="14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4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Рис. 1.3. Классификация гидравлических насосов</a:t>
            </a:r>
            <a:endParaRPr lang="ru-RU" sz="2800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2493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435" y="4581128"/>
            <a:ext cx="8229600" cy="504056"/>
          </a:xfrm>
        </p:spPr>
        <p:txBody>
          <a:bodyPr>
            <a:normAutofit/>
          </a:bodyPr>
          <a:lstStyle/>
          <a:p>
            <a:r>
              <a:rPr lang="ru-RU" sz="1800" dirty="0"/>
              <a:t>Рис. </a:t>
            </a:r>
            <a:r>
              <a:rPr lang="ru-RU" sz="1800" dirty="0" smtClean="0"/>
              <a:t>3.17. </a:t>
            </a:r>
            <a:r>
              <a:rPr lang="ru-RU" sz="1800" dirty="0"/>
              <a:t>К учету реакции при перемещении листа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7" y="1700808"/>
            <a:ext cx="6560217" cy="2808312"/>
          </a:xfrm>
        </p:spPr>
      </p:pic>
      <p:sp>
        <p:nvSpPr>
          <p:cNvPr id="7" name="Прямоугольник 6"/>
          <p:cNvSpPr/>
          <p:nvPr/>
        </p:nvSpPr>
        <p:spPr>
          <a:xfrm>
            <a:off x="539552" y="18864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случае использования в перекладчике </a:t>
            </a:r>
            <a:r>
              <a:rPr lang="ru-RU" i="1" dirty="0"/>
              <a:t>k</a:t>
            </a:r>
            <a:r>
              <a:rPr lang="ru-RU" dirty="0"/>
              <a:t> присосок: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92696"/>
            <a:ext cx="804073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84368" y="756925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(3.18)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1824" y="5166484"/>
            <a:ext cx="689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Результирующее </a:t>
            </a:r>
            <a:r>
              <a:rPr lang="ru-RU" dirty="0"/>
              <a:t>сопротивление перемещению </a:t>
            </a:r>
            <a:r>
              <a:rPr lang="ru-RU" dirty="0" smtClean="0"/>
              <a:t>листа: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783" y="5661248"/>
            <a:ext cx="815477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98384" y="5778095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(3.19)</a:t>
            </a:r>
          </a:p>
        </p:txBody>
      </p:sp>
    </p:spTree>
    <p:extLst>
      <p:ext uri="{BB962C8B-B14F-4D97-AF65-F5344CB8AC3E}">
        <p14:creationId xmlns:p14="http://schemas.microsoft.com/office/powerpoint/2010/main" val="32052763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Autofit/>
          </a:bodyPr>
          <a:lstStyle/>
          <a:p>
            <a:r>
              <a:rPr lang="ru-RU" sz="2400" b="1" dirty="0"/>
              <a:t>Гидравлические масла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20689"/>
            <a:ext cx="881654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869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77686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35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469615" cy="671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8764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98477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0822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375980" cy="674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258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28" y="116633"/>
            <a:ext cx="4877507" cy="655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2451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4894495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6537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43" y="44624"/>
            <a:ext cx="5015153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0370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511"/>
            <a:ext cx="4989187" cy="669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79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508104" y="5805264"/>
            <a:ext cx="3008313" cy="72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23528" y="4581128"/>
            <a:ext cx="5040560" cy="162210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Рис. 1.4. Схема шестеренного насоса: </a:t>
            </a:r>
            <a:endParaRPr lang="ru-RU" sz="2400" dirty="0">
              <a:latin typeface="+mj-lt"/>
              <a:ea typeface="Calibri"/>
              <a:cs typeface="Times New Roman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  <a:ea typeface="Calibri"/>
              </a:rPr>
              <a:t>1, 2 – шестерни; 3 – корпус; 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alibri"/>
              </a:rPr>
              <a:t>А</a:t>
            </a:r>
            <a:r>
              <a:rPr lang="ru-RU" sz="2400" dirty="0">
                <a:solidFill>
                  <a:srgbClr val="000000"/>
                </a:solidFill>
                <a:latin typeface="+mj-lt"/>
                <a:ea typeface="Calibri"/>
              </a:rPr>
              <a:t> – полость всасывания; </a:t>
            </a:r>
            <a:r>
              <a:rPr lang="ru-RU" sz="2400" i="1" dirty="0">
                <a:solidFill>
                  <a:srgbClr val="000000"/>
                </a:solidFill>
                <a:latin typeface="+mj-lt"/>
                <a:ea typeface="Calibri"/>
              </a:rPr>
              <a:t>Б</a:t>
            </a:r>
            <a:r>
              <a:rPr lang="ru-RU" sz="2400" dirty="0">
                <a:solidFill>
                  <a:srgbClr val="000000"/>
                </a:solidFill>
                <a:latin typeface="+mj-lt"/>
                <a:ea typeface="Calibri"/>
              </a:rPr>
              <a:t> – полость нагнетания</a:t>
            </a:r>
            <a:endParaRPr lang="ru-RU" sz="2400" dirty="0" smtClean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5755" y="1205727"/>
            <a:ext cx="3315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j-lt"/>
              </a:rPr>
              <a:t>Рабочий объем </a:t>
            </a:r>
            <a:r>
              <a:rPr lang="ru-RU" sz="2400" dirty="0" smtClean="0">
                <a:latin typeface="+mj-lt"/>
              </a:rPr>
              <a:t>насоса: </a:t>
            </a:r>
            <a:endParaRPr lang="ru-RU" sz="2400" dirty="0"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45" y="1974709"/>
            <a:ext cx="9627496" cy="61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80204" y="1974709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</a:t>
            </a:r>
            <a:r>
              <a:rPr lang="ru-RU" dirty="0" smtClean="0"/>
              <a:t>1.4)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57753"/>
            <a:ext cx="7834116" cy="44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58" y="2924944"/>
            <a:ext cx="8217832" cy="4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1569"/>
            <a:ext cx="439248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"/>
            <a:ext cx="5184575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267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282" y="188912"/>
            <a:ext cx="5064022" cy="66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4114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34" y="188912"/>
            <a:ext cx="5216069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711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913"/>
            <a:ext cx="5040560" cy="655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007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913"/>
            <a:ext cx="5040560" cy="655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9522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912"/>
            <a:ext cx="547260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1027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1" y="44624"/>
            <a:ext cx="490060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7066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91276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0467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40" y="188913"/>
            <a:ext cx="638676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458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/>
          </a:bodyPr>
          <a:lstStyle/>
          <a:p>
            <a:r>
              <a:rPr lang="ru-RU" sz="800" dirty="0" smtClean="0"/>
              <a:t> </a:t>
            </a:r>
            <a:endParaRPr lang="ru-RU" sz="800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20891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987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</TotalTime>
  <Words>3155</Words>
  <Application>Microsoft Office PowerPoint</Application>
  <PresentationFormat>Экран (4:3)</PresentationFormat>
  <Paragraphs>410</Paragraphs>
  <Slides>100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2" baseType="lpstr">
      <vt:lpstr>Тема Office</vt:lpstr>
      <vt:lpstr>Equation</vt:lpstr>
      <vt:lpstr>Гидро- и пневмопривод металлургических машин</vt:lpstr>
      <vt:lpstr>Литература </vt:lpstr>
      <vt:lpstr>Рис. 1.1. Структурная схема объемного гидропривода</vt:lpstr>
      <vt:lpstr> Рис. 1.1-а. Структурные схемы гидроприводов:  а – с разомкнутым потоком; б – с замкнутым потоком  </vt:lpstr>
      <vt:lpstr>Рис. 1.2. Классификация объемных приводов по основным признакам</vt:lpstr>
      <vt:lpstr>Наиболее важные свойства рабочих жидкостей</vt:lpstr>
      <vt:lpstr>Основные параметры и характеристики гидравлических машин </vt:lpstr>
      <vt:lpstr>Рис. 1.3. Классификация гидравлических насосов</vt:lpstr>
      <vt:lpstr> </vt:lpstr>
      <vt:lpstr>Рис. 1.5. Конструктивная схема простейшего поршневого   насоса одностороннего действия:  1 – кривошип; 2 – шатун; 3 – поршень; 4 - клапан</vt:lpstr>
      <vt:lpstr>Рис. 1.6. Схема лопастного насоса однократного действия:  1 – ротор; 2 – пластина (шибер); 3 - статор </vt:lpstr>
      <vt:lpstr>Рис. 1.7. Схема радиально-поршневого насоса с эксцентричным ротором:  1 – ротор; 2 – ось вращения ротора; 3 – статор; 4 - поршень </vt:lpstr>
      <vt:lpstr>Рис. 1.8. Схема радиально-поршневого насоса с эксцентричным валом:  1 – статор; 2 – ось вращения вала; 3 – эксцентричный кулачок; 4 – поршень; 5 – клапан всасывания; 6 – клапан нагнетания</vt:lpstr>
      <vt:lpstr> Рис. 1.9. Радиально-поршневой насос с эксцентричным валом в разрезе: 1 – статор; 2 – вал; 3 – эксцентричный кулачок; 4 – поршень; 5 – нажимная пружина; 6 – клапан всасывания; 7 – клапан нагнетания </vt:lpstr>
      <vt:lpstr>Рис. 1.11. Схема аксиально-поршневого насоса с наклонным блоком:  1 – вал; 2 – корпус; 3 – блок цилиндров; 4 – поршень; 5 - распределитель</vt:lpstr>
      <vt:lpstr>Рис. 1.12. Схема аксиально-поршневого насоса с наклонным диском:  1 – вал; 2 – корпус; 3 – блок цилиндров; 4 – поршень; 5 – распределитель </vt:lpstr>
      <vt:lpstr>Рис. 1.13. Аксиально-поршневой насоса с наклонным диском в разрезе:  1 – вал; 2 – корпус; 3 – блок цилиндров; 4 – поршень; 5 – пружина; 6 – распределитель </vt:lpstr>
      <vt:lpstr>Условно-графические обозначения по ГОСТ 2.782-96</vt:lpstr>
      <vt:lpstr>Рис. 1.15. Гидроцилиндр двухстороннего действия в разрезе:  1 – грязесъемник; 2 – шток; 3 – поршень; 4 – уплотнение поршня; 5 – кольцо уплотнительное; 6 – уплотнение штока</vt:lpstr>
      <vt:lpstr>Рис. 1.16. Двухплунжерный поворотный механизм с реечным преобразователем:  1 – плунжеры; 2 – зубчатая рейка; 3 – зубчатое колесо</vt:lpstr>
      <vt:lpstr>Рис. 1.17. Лопастный поворотный механизм:  1 – перегородка; 2 – лопасть; 3 – пружина</vt:lpstr>
      <vt:lpstr> </vt:lpstr>
      <vt:lpstr>Рис. 1.18. Классификация гидравлических клапанов </vt:lpstr>
      <vt:lpstr>Рис. 1.19. Предохранительный клапан прямого действия:   а) устройство клапана; б) коническое седло и диаграмма давления жидкости</vt:lpstr>
      <vt:lpstr>Рис. 1.20. Клапан непрямого действия:  а) устройство; б) характеристика клапана  </vt:lpstr>
      <vt:lpstr>Рис. 1.21. Обратный клапан типа Г51: 1 – входное отверстие; 2 – седло; 3 – выходное отверстие; 4 – пружина; 5 – запорно-регулирующий элемент </vt:lpstr>
      <vt:lpstr>Рис. 1.22. Гидрозамок двухстороннего действия типа ГЗМ 10/3:  1 – корпус; 2 – втулка; 3 – основной клапан; 4 – вспомогательный клапан; 5 – пружина; 6 – управляющий поршень</vt:lpstr>
      <vt:lpstr>Рис. 1.23. Гидравлические дроссели:  игольчатые (а – с диафрагмой; б – с треугольным вырезом; в – с вентилем); щелевые (г, д – с эксцентричной проточкой; е, ж – со щелью)</vt:lpstr>
      <vt:lpstr>Рис. 1.24. Дроссель щелевой Г77-11:  1 – гайка; 2 – лимб; 3 – крышка; 4 – корпус; 5, 8 – уплотнения; 6 – дроссель;  7 – пробка; 9 – дренажное отверстие; 10, 11 – отверстия; 12 – щель </vt:lpstr>
      <vt:lpstr>Рис. 1.25. Реле давления Г62-2:  1 – корпус; 2 – диафрагма; 3 – пружина; 4 – рычаг; 5 – ось рычага;  6, 8 – винты; 7 – микропереключатель; 9 – отверстие  </vt:lpstr>
      <vt:lpstr>Рис. 1.26. Принципиальная схема реле времени:  1 – гидроемкость; 2 – дроссель; 3 – поршень; 4 – пружина; 5 – рычаг;  6 – микропереключатель; 7 – обратный клапан</vt:lpstr>
      <vt:lpstr>Рис. 1.27. Конструкция реле времени дроссельного типа: 1, 11 – пружины; 2 – золотник; 3, 4 – подводящее и отводящее отверстия; 5, 8 – полости; 6 – канал; 7 – дроссель; 9 – сливное отверстие; 10 – шарик; 12 – колпачок; 13 – контргайка </vt:lpstr>
      <vt:lpstr>Рис. 1.28. Принципиальные схемы дроссельных регуляторов расхода: а) на основе редукционного клапана и дросселя;  б) на основе переливного клапана и дросселя</vt:lpstr>
      <vt:lpstr>Рис. 1.29.  Схемы работы (а, б, в) и условное графическое обозначение (г) четырехлинейного трехпозиционного гидравлического распределителя с ручным управлением: Ц – цилиндр; Р – вход в аппарат основного потока жидкости с избыточным давлением, напорная линия (подвод); А, В – отверстия присоединения аппарата к потребителю (например, гидравлическому двигателю); Т – выход из аппарата основного потока возвращаемого в бак, сливная линия (слив) </vt:lpstr>
      <vt:lpstr> </vt:lpstr>
      <vt:lpstr>Рис. 1.32. Гидроаккумуляторы: а – грузовой; б – пружинный; в – пневмогидравлический с упругим   разделителем </vt:lpstr>
      <vt:lpstr>Рис. 1.34. Гидробак: 1 - указатель масла; 2- всасывающая труба; 3 - крышка; 4 - сапун; 5 - глазок;  6 - сливная труба; 7 - фильтр; 8 - сетчатый фильтр (ячейки 0,1 мм); 9 - заливное отверстие; 10 - магнитная пробка; 11 - крышка для слива рабочей жидкости;  12 - перегородки </vt:lpstr>
      <vt:lpstr>Рис. 1.35. Сетчатый фильтр: 1 - корпус; 2 - сетка; 3 - диски; 4 - перфорированная трубка; 5 - гайка;  6 – прокладки </vt:lpstr>
      <vt:lpstr>Рис. 1.37. Схемы включения фильтров: а - на всасывающей гидролинии; б - в напорной гидролинии; в - в сливной гидролинии </vt:lpstr>
      <vt:lpstr> </vt:lpstr>
      <vt:lpstr>Рис. 1.39. Схема работы гидравлического демпфера:  1 – шток; 2 – поршень; 3 – гидроцилиндр; 4 – опора;  5, 7 – полости; 6 – калиброванное отверстие </vt:lpstr>
      <vt:lpstr>Рис. 2.1. Зависимость проходного сечения дросселя от перемещения управляющего элемента </vt:lpstr>
      <vt:lpstr> </vt:lpstr>
      <vt:lpstr>Рис. 2.3. Гидропривод с дроссельным регулированием скорости при параллельном включении дросселя:  а - принципиальная схема гидропривода; б - зависимость скорости перемещения штока гидроцилиндра        от площади проходного сечения дросселя </vt:lpstr>
      <vt:lpstr>Рис. 2.4. Гидропривод с дроссельным регулированием скорости при последовательном включении дросселя:   а - принципиальная схема гидропривода; б - зависимость скорости перемещения штока гидроцилиндра             от площади проходного сечения дросселя </vt:lpstr>
      <vt:lpstr>Рис. 2.6. Схемы дроссельных регуляторов расхода (а, б) и нагрузочная характеристика гидропривода (в) с дроссельным регулятором расхода </vt:lpstr>
      <vt:lpstr>Рис. 2.7. Сравнение способов регулирования гидропривода  по КПД:  1 – при объемное регулирование;  2 – при последовательном дроссе-лировании;  3 – при параллельном дроссели-ровании</vt:lpstr>
      <vt:lpstr>Рис. 2.9.  Структурная схема следящего гидропривода:  ЗУ – задающее устройство; СУ – сравнивающее устройство; ГУ – гидравлический усилитель; ИМ – исполнительный механизм; ОС – обратная связь; ИП – источник питания</vt:lpstr>
      <vt:lpstr>Рис. 2.10. Следящий гидропривод приборного типа:  1 – корпус; 2 – цилиндр; 3 – дифференциальный поршень; 4 – золотник;  5 – распределительная втулка; 6 – фиксатор; 7 – тяга; 8 – вилка </vt:lpstr>
      <vt:lpstr>Рис. 2.11. Структурные схемы следящих приводов с дроссельным управлением:  а – приборного типа; б – со сравнивающим механизмом; в – со сравнивающим механизмом и усилителем мощности; г – с электрическим блоком и электромеханическим преобразователем; ИП – источник питания; ДР – дросселирующий распределитель;   ОД – объемный двигатель; СП – силовая механическая передача; ОС – обратная связь;  СМ – сравнивающий механизм; УМ – усилитель мощности; ЭБ – электрический блок;  ЭП – электромеханический преобразователь</vt:lpstr>
      <vt:lpstr>Рис. 2.12. Принципиальные схемы:  а – двухкамерного объемного двигателя с четырехщелевым распределителем;  б – дифференциального двигателя с двухщелевым распределителем; 1 – золотник; 2 – распределительная втулка; 3 – двухкамерный объемный двигатель</vt:lpstr>
      <vt:lpstr>Рис. 2.13. Схемы и кривые проводимости рабочих щелей дросселирующих распределителей  с перекрытием:  а – положительным; б – нулевым;  в, г – отрицательным </vt:lpstr>
      <vt:lpstr>Рис. 2.14. Схема механизма качающихся ножниц:   1 – силовая рама; 2 – шарнирная опора; 3 – гидроцилиндр качания; 4 – гидроцилиндр; 5 – прижим; 6 – рабочий гидроцилиндр; 7 – суппорт; 8 – нижний нож; 9 – верхний нож</vt:lpstr>
      <vt:lpstr>Рис. 2.15. Внешний вид механизма подачи слябов в нагревательную печь                    НШСГП 2000 НЛМК </vt:lpstr>
      <vt:lpstr> </vt:lpstr>
      <vt:lpstr> </vt:lpstr>
      <vt:lpstr> </vt:lpstr>
      <vt:lpstr> </vt:lpstr>
      <vt:lpstr> </vt:lpstr>
      <vt:lpstr> </vt:lpstr>
      <vt:lpstr> </vt:lpstr>
      <vt:lpstr> </vt:lpstr>
      <vt:lpstr>Рис. 2.17. Гидравлическое нажимное устройство для регулирования   толщины прокатываемого листа:  1 – цилиндры гидрораспора; 2 – винтовой мультипликатор; 3 –  цилин-дрическая передача; 4 – обратные клапаны; 5 – предохранительные клапаны; 6 – электропривод  </vt:lpstr>
      <vt:lpstr>Рис. 2.18. Расчетная схема гидравлической системы:       ,       – массы подвижных элементов, приведенные к поршням цилиндров гидрораспора и мультипликатора;      ,      ,        – силы прокатки, уравновешивания валков и мультипликатора; h – толщина полосы;      ,      – силы трения в цилиндрах гидрораспора и мультипликатора;      – приведенная сила двигателя;     ,      – давление жидкости в цилиндрах гидрораспора и мультипликатора;      ,      – расход жидкости, вытесняемой цилиндром гидрораспора и поступающей в цилиндр мультипликатора;          ,      ,      – жесткость полосы, валков и станины; l – длина трубопровода </vt:lpstr>
      <vt:lpstr>Механические модели узлов гидрораспора и мультипликатора описываются дифференциально-разностными уравнениями: </vt:lpstr>
      <vt:lpstr>Рис. 2.19. Схема гидравлическая принципиальная ГНУ стана 2500 горячей прокатки ММК: А1-А3 – гидроблоки управления; АК1-АК4 – гидропневмоаккумуляторы; ВН1-ВН10 – вентили; ДД1, ДД2 – датчики давления; МН1-МН4 – манометры; МН6 – манометр электроконтактный; КО1-КО4 – клапаны обратные; Р1 – гидрораспределитель; Ф1 – фильтр; Б1, Б2 – гидроблоки запорно-предохранительные; ВН11 – вентиль; КО5 – клапан обратный; КП1 – клапан предохранительный; КУ1 – клапан обратный управляемый; МН7 – манометр; Р2 – распределитель отсечной; Р3 – распределитель; В1, В2 – гидроблоки сервоклапанов; ВН12-ВН14 – вентили; ДД3, ДД4 – датчики давления;  КО6 – клапан обратный; КО7 – клапан обратный встроенный; МН8 – манометр; Р4-Р7 – распределители; СК1, СК2 – усилители электрогидравлические; Ф2, Ф3 – фильтры сдвоенные; Г1, Г2 – гидроблоки фильтров; ВН15 – вентиль; КО8, КО9 – клапаны обратные; МН9 – манометр электроконтактный; Р8 – распределитель; Ф4, Ф5 – фильтры сдвоенные; АК5 – гидропневмоаккумулятор; ВН7 – вентиль; МН5 – манометр</vt:lpstr>
      <vt:lpstr>Рис. 2.20. Гидравлическое уравновешивающее устройство стана 1700:  1 – подушка опорного валка; 2 – гидравлический плунжер уравновешивания верхнего рабочего валка; 3 – гидравлический плунжер уравновешивания верхнего опорного валка; 4 – подушка рабочего валка; 5 – защелка для осевой фиксации подушки рабочего валка</vt:lpstr>
      <vt:lpstr>Рис. 2.22. Схемы гидравлического противоизгиба и дополнительного изгиба валков в клети кварто:  а, б – рабочих валков; в – опорных валков</vt:lpstr>
      <vt:lpstr>Рис. 2.24. Схема гидропривода петледержателя непрерывного полосового стана:  1 –  пневмогидравлический аккумулятор; 2 – гидроцилиндр; 3 – петледержатель; 4 – гидрораспределитель; 5 – шестеренный насос; 6, 7 – обратные клапаны; 8,9 – предохранительные клапаны; 10 – переливной клапан; 11 – выключающий клапан; 12 – манометр; 13 – сливной золотник; 14 – батарея баллонов с азотом; 15 – редукционный клапан; 16 – соленоид для опускания петледержателя; 17 – соленоид для подъема петледержателя; 18 – ручной регулирующий кран; 19 – регулируемый дроссель; 20 – клапан сброса давления</vt:lpstr>
      <vt:lpstr>Основные параметры рабочего газа </vt:lpstr>
      <vt:lpstr> </vt:lpstr>
      <vt:lpstr> </vt:lpstr>
      <vt:lpstr> </vt:lpstr>
      <vt:lpstr>  </vt:lpstr>
      <vt:lpstr> </vt:lpstr>
      <vt:lpstr>Рис. 3.13. Схема гидропневматического механизма поступательного движения:  1, 4 – поршни; 2 – шток; 3 – пружина; 5 – втулка </vt:lpstr>
      <vt:lpstr>Рис. 3.14. Вакуумные траверсы-подъемники:  а) самоприсасывающаяся Vacu-Lift U075; б) электрифицированная VK-300В</vt:lpstr>
      <vt:lpstr>Рис. 3.15. Вакуумный перекладчик листов:  1 – вал; 2 – клапан; 3 – присоска; 4 – стопа листов; 5 – упругое основание; 6 – качающееся коромысло; 7 – неподвижный упор; 8 – рычаг; 9 – приемные плиты; 10 – пальцы; 11 – подающий ротор</vt:lpstr>
      <vt:lpstr>Расчет грузоподъемности вакуумных присосок</vt:lpstr>
      <vt:lpstr>Рис. 3.17. К учету реакции при перемещении листа</vt:lpstr>
      <vt:lpstr>Гидравлические масла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ГИДРО- И ПНЕВМОПРИВОД ПРОКАТНЫХ СТАНОВ</dc:title>
  <dc:creator>User</dc:creator>
  <cp:lastModifiedBy>user</cp:lastModifiedBy>
  <cp:revision>345</cp:revision>
  <cp:lastPrinted>2018-09-04T19:42:35Z</cp:lastPrinted>
  <dcterms:created xsi:type="dcterms:W3CDTF">2016-07-07T14:02:29Z</dcterms:created>
  <dcterms:modified xsi:type="dcterms:W3CDTF">2024-02-19T12:50:22Z</dcterms:modified>
</cp:coreProperties>
</file>