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6B805-7D80-4F8D-B26A-15388825FF0F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41EFC-0599-43DE-8551-3B87E72B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0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A3B1AE90-3A1A-C3AE-28B5-3421C390B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846FE39-E8AD-3DD5-23D4-7AFAC5E05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5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1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4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44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3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0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7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1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CB60-E9C8-4000-B7DC-47C9517DCB0E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733D165-9714-4C05-A0EB-4D94ADAB768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69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D82D9B-C1E3-A430-1D4C-1221EB5A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538"/>
            <a:ext cx="10515600" cy="60188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УСНИЙ ПОСЛІДОВНИЙ ПЕРЕКЛАД. ЗАГАЛЬНІ ХАРАКТЕРИСТИКИ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3FCDC9-B8D9-DB2D-9A2E-541E257E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0421"/>
            <a:ext cx="10515600" cy="46789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 переклад − це один з різновидів усного перекладу, при якому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 починає перекладати після того, як оратор перестав говорити,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закінчивши свою промову або якусь її частину. Мовець час від часу робить у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мовленні паузи, необхідні перекладачеві для перекладу сказаного. Ці паузи, як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невеликі, тому що професійний перекладач звичайно вже під час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 мовлення формулює переклад і під час паузи виголошує його.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 переклад вимагає утримання в пам'яті перекладача змісту </a:t>
            </a:r>
            <a:r>
              <a:rPr lang="uk-UA" sz="9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сегментів </a:t>
            </a: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оригіналу протягом тривалого часу до моменту початку перекладу.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Усний послідовний переклад звичайно використовується при проведенні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 з відносно невеликою кількістю учасників. Даний вид перекладу дуже</a:t>
            </a:r>
            <a:b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96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 при "мобільному" характері комунікації з більшою кількістю</a:t>
            </a:r>
            <a:br>
              <a:rPr lang="ru-RU" sz="9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D0CE-27F0-C68B-6D64-5BA00BA3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517639"/>
            <a:ext cx="8643154" cy="709277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УСНИЙ ПОСЛІДОВНИЙ ПЕРЕКЛАД. ЗАГАЛЬНІ ХАРАКТЕРИСТИКИ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CD94E-004B-B8E0-A977-A76711D87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1400537"/>
            <a:ext cx="8630446" cy="34185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i="0" dirty="0" err="1">
                <a:solidFill>
                  <a:srgbClr val="000000"/>
                </a:solidFill>
                <a:effectLst/>
                <a:latin typeface="TimesNewRomanPSMT"/>
              </a:rPr>
              <a:t>Усний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 переклад є одним з </a:t>
            </a:r>
            <a:r>
              <a:rPr lang="ru-RU" sz="2300" i="0" dirty="0" err="1">
                <a:solidFill>
                  <a:srgbClr val="000000"/>
                </a:solidFill>
                <a:effectLst/>
                <a:latin typeface="TimesNewRomanPSMT"/>
              </a:rPr>
              <a:t>найстарших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300" i="0" dirty="0" err="1">
                <a:solidFill>
                  <a:srgbClr val="000000"/>
                </a:solidFill>
                <a:effectLst/>
                <a:latin typeface="TimesNewRomanPSMT"/>
              </a:rPr>
              <a:t>різновидів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300" i="0" dirty="0" err="1">
                <a:solidFill>
                  <a:srgbClr val="000000"/>
                </a:solidFill>
                <a:effectLst/>
                <a:latin typeface="TimesNewRomanPSMT"/>
              </a:rPr>
              <a:t>людської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2300" i="0" dirty="0" err="1">
                <a:solidFill>
                  <a:srgbClr val="000000"/>
                </a:solidFill>
                <a:effectLst/>
                <a:latin typeface="TimesNewRomanPSMT"/>
              </a:rPr>
              <a:t>діяльності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. З</a:t>
            </a:r>
            <a:b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того часу, як різні племена стали розмовляти різними мовами, серед людей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з'явилися ті, хто володів мовленням не одного, а декількох племен: мандрівники,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бранці, переселенці. Саме вони забезпечували взаєморозуміння при зустрічі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людей, розділених мовним бар'єром, інтуїтивно здійснюючи елементарне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міжмовне посередництво. Така діяльність тривалий час не усвідомлювалася як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щось окреме від простої двомовності, тим більше не сприймалася вона як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професія. Пережитки таких поглядів зустрічаються і до сьогодні: чимала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кількість наших сучасників дотепер вважають, що єдиною перешкодою на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шляху виконання перекладацької функції є незнання або недостатнє володіння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іноземною мовою. Певним чином непрофесійне міжмовне посередництво</a:t>
            </a:r>
            <a:b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2300" i="0" dirty="0">
                <a:solidFill>
                  <a:srgbClr val="000000"/>
                </a:solidFill>
                <a:effectLst/>
                <a:latin typeface="TimesNewRomanPSMT"/>
              </a:rPr>
              <a:t>триває й сьогодні так само, як і в найдавніші часи: у багатонаціональних </a:t>
            </a:r>
            <a:r>
              <a:rPr lang="ru-RU" sz="2300" i="0" dirty="0">
                <a:solidFill>
                  <a:srgbClr val="000000"/>
                </a:solidFill>
                <a:effectLst/>
                <a:latin typeface="TimesNewRomanPSMT"/>
              </a:rPr>
              <a:t>родинах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4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61281-8108-AE01-E5DC-A31D043F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531" y="590308"/>
            <a:ext cx="8643154" cy="60188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УПП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2320CB-128B-E0D1-575A-3EC65E98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182" y="1412111"/>
            <a:ext cx="9436503" cy="35534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b="1" dirty="0"/>
              <a:t>За застосуванням</a:t>
            </a:r>
            <a:r>
              <a:rPr lang="uk-UA" dirty="0"/>
              <a:t>: навчальний та реальний</a:t>
            </a:r>
          </a:p>
          <a:p>
            <a:pPr>
              <a:spcBef>
                <a:spcPts val="0"/>
              </a:spcBef>
            </a:pPr>
            <a:r>
              <a:rPr lang="uk-UA" b="1" dirty="0"/>
              <a:t>За функцією</a:t>
            </a:r>
            <a:r>
              <a:rPr lang="uk-UA" dirty="0"/>
              <a:t>: професійний та побутовий </a:t>
            </a:r>
          </a:p>
          <a:p>
            <a:r>
              <a:rPr lang="ru-RU" b="1" dirty="0" err="1"/>
              <a:t>Базові</a:t>
            </a:r>
            <a:r>
              <a:rPr lang="ru-RU" b="1" dirty="0"/>
              <a:t> </a:t>
            </a:r>
            <a:r>
              <a:rPr lang="ru-RU" b="1" dirty="0" err="1"/>
              <a:t>різновиди</a:t>
            </a:r>
            <a:r>
              <a:rPr lang="ru-RU" b="1" dirty="0"/>
              <a:t> УПП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Двобічний</a:t>
            </a:r>
            <a:r>
              <a:rPr lang="ru-RU" dirty="0"/>
              <a:t> без </a:t>
            </a:r>
            <a:r>
              <a:rPr lang="ru-RU" dirty="0" err="1"/>
              <a:t>запису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Двобічний</a:t>
            </a:r>
            <a:r>
              <a:rPr lang="ru-RU" dirty="0"/>
              <a:t> (</a:t>
            </a:r>
            <a:r>
              <a:rPr lang="ru-RU" dirty="0" err="1"/>
              <a:t>із</a:t>
            </a:r>
            <a:r>
              <a:rPr lang="ru-RU" dirty="0"/>
              <a:t> коротким </a:t>
            </a:r>
            <a:r>
              <a:rPr lang="ru-RU" dirty="0" err="1"/>
              <a:t>записом</a:t>
            </a:r>
            <a:r>
              <a:rPr lang="ru-RU" dirty="0"/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Двобічний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uk-UA" dirty="0"/>
              <a:t>запис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dirty="0"/>
              <a:t>Переклад монологу під запис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74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39743-DBE0-388A-AA26-603FA233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270" y="390317"/>
            <a:ext cx="7388917" cy="82502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ПЕРЕКЛАДАЦЬКИЙ ЗАПИС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F04E75-05EC-565F-B884-4A8E9250B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8" y="1551009"/>
            <a:ext cx="9240769" cy="326811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uk-UA" sz="5500" i="1" dirty="0">
                <a:solidFill>
                  <a:srgbClr val="000000"/>
                </a:solidFill>
                <a:latin typeface="TimesNewRomanPS-BoldItalicMT"/>
              </a:rPr>
              <a:t>П</a:t>
            </a:r>
            <a:r>
              <a:rPr lang="uk-UA" sz="5500" i="1" dirty="0">
                <a:solidFill>
                  <a:srgbClr val="000000"/>
                </a:solidFill>
                <a:effectLst/>
                <a:latin typeface="TimesNewRomanPS-BoldItalicMT"/>
              </a:rPr>
              <a:t>ерекладацький запис </a:t>
            </a: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− </a:t>
            </a:r>
            <a:r>
              <a:rPr lang="uk-UA" sz="5500" i="1" dirty="0">
                <a:solidFill>
                  <a:srgbClr val="000000"/>
                </a:solidFill>
                <a:effectLst/>
                <a:latin typeface="TimesNewRomanPS-BoldItalicMT"/>
              </a:rPr>
              <a:t>це особливий вид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-BoldItalicMT"/>
              </a:rPr>
            </a:br>
            <a:r>
              <a:rPr lang="uk-UA" sz="5500" i="1" dirty="0">
                <a:solidFill>
                  <a:srgbClr val="000000"/>
                </a:solidFill>
                <a:effectLst/>
                <a:latin typeface="TimesNewRomanPS-BoldItalicMT"/>
              </a:rPr>
              <a:t>фіксації інформації, який слугує специфічним цілям УПП. </a:t>
            </a: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Уміння робити в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ході усного перекладу запис, який не заважав би, а допомагав би успішно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працювати, приходить не відразу: тут потрібні попередня підготовка й постійна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практика. Нерідко доводиться чути від перекладачів-практиків, що вони не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користуються записом, тому що це відволікає їх від роботи й надає додаткове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навантаження, і що вони записують тільки цифри й, наприклад, власні імена.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Найчастіше з'ясовується, що такий перекладач просто не володіє </a:t>
            </a:r>
            <a:r>
              <a:rPr lang="uk-UA" sz="5500" i="1" dirty="0">
                <a:solidFill>
                  <a:srgbClr val="000000"/>
                </a:solidFill>
                <a:effectLst/>
                <a:latin typeface="TimesNewRomanPS-BoldItalicMT"/>
              </a:rPr>
              <a:t>професійним</a:t>
            </a:r>
            <a:br>
              <a:rPr lang="uk-UA" sz="5500" i="0" dirty="0">
                <a:solidFill>
                  <a:srgbClr val="000000"/>
                </a:solidFill>
                <a:effectLst/>
                <a:latin typeface="TimesNewRomanPS-BoldItalicMT"/>
              </a:rPr>
            </a:br>
            <a:r>
              <a:rPr lang="uk-UA" sz="5500" i="1" dirty="0">
                <a:solidFill>
                  <a:srgbClr val="000000"/>
                </a:solidFill>
                <a:effectLst/>
                <a:latin typeface="TimesNewRomanPS-BoldItalicMT"/>
              </a:rPr>
              <a:t>скорописом</a:t>
            </a:r>
            <a:r>
              <a:rPr lang="uk-UA" sz="5500" i="0" dirty="0">
                <a:solidFill>
                  <a:srgbClr val="000000"/>
                </a:solidFill>
                <a:effectLst/>
                <a:latin typeface="TimesNewRomanPSMT"/>
              </a:rPr>
              <a:t>, не давши собі час належним ознайомитися з </a:t>
            </a:r>
            <a:r>
              <a:rPr lang="ru-RU" sz="5500" dirty="0" err="1">
                <a:solidFill>
                  <a:srgbClr val="000000"/>
                </a:solidFill>
                <a:latin typeface="TimesNewRomanPSMT"/>
              </a:rPr>
              <a:t>однієї</a:t>
            </a:r>
            <a:r>
              <a:rPr lang="ru-RU" sz="5500" dirty="0">
                <a:solidFill>
                  <a:srgbClr val="000000"/>
                </a:solidFill>
                <a:latin typeface="TimesNewRomanPSMT"/>
              </a:rPr>
              <a:t> з </a:t>
            </a:r>
            <a:r>
              <a:rPr lang="ru-RU" sz="5500" dirty="0" err="1">
                <a:solidFill>
                  <a:srgbClr val="000000"/>
                </a:solidFill>
                <a:latin typeface="TimesNewRomanPSMT"/>
              </a:rPr>
              <a:t>існуючих</a:t>
            </a:r>
            <a:br>
              <a:rPr lang="ru-RU" sz="5500" dirty="0">
                <a:solidFill>
                  <a:srgbClr val="000000"/>
                </a:solidFill>
                <a:latin typeface="TimesNewRomanPSMT"/>
              </a:rPr>
            </a:br>
            <a:r>
              <a:rPr lang="ru-RU" sz="5500" dirty="0">
                <a:solidFill>
                  <a:srgbClr val="000000"/>
                </a:solidFill>
                <a:latin typeface="TimesNewRomanPSMT"/>
              </a:rPr>
              <a:t>систем </a:t>
            </a:r>
            <a:r>
              <a:rPr lang="ru-RU" sz="5500" dirty="0" err="1">
                <a:solidFill>
                  <a:srgbClr val="000000"/>
                </a:solidFill>
                <a:latin typeface="TimesNewRomanPSMT"/>
              </a:rPr>
              <a:t>або</a:t>
            </a:r>
            <a:r>
              <a:rPr lang="ru-RU" sz="55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5500" dirty="0" err="1">
                <a:solidFill>
                  <a:srgbClr val="000000"/>
                </a:solidFill>
                <a:latin typeface="TimesNewRomanPSMT"/>
              </a:rPr>
              <a:t>розробити</a:t>
            </a:r>
            <a:r>
              <a:rPr lang="ru-RU" sz="55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sz="5500" dirty="0" err="1">
                <a:solidFill>
                  <a:srgbClr val="000000"/>
                </a:solidFill>
                <a:latin typeface="TimesNewRomanPSMT"/>
              </a:rPr>
              <a:t>власну</a:t>
            </a:r>
            <a:endParaRPr lang="ru-RU" sz="5500" dirty="0">
              <a:solidFill>
                <a:srgbClr val="000000"/>
              </a:solidFill>
              <a:latin typeface="TimesNewRomanPSMT"/>
            </a:endParaRPr>
          </a:p>
          <a:p>
            <a:pPr algn="just"/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741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89BB7-24B5-049B-D154-466AA6B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423" y="344019"/>
            <a:ext cx="8643154" cy="52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ПЕРЕКЛАД: ПРОЦЕС АБО РЕЗУЛЬТАТ?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BCCF23-6BFA-81A0-BA04-F144D3FBF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5894" y="1203767"/>
            <a:ext cx="8055979" cy="40627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i="1" dirty="0" err="1">
                <a:solidFill>
                  <a:srgbClr val="000000"/>
                </a:solidFill>
                <a:effectLst/>
                <a:latin typeface="TimesNewRomanPS-BoldItalicMT"/>
              </a:rPr>
              <a:t>Що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NewRomanPS-BoldItalicMT"/>
              </a:rPr>
              <a:t> є переклад: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NewRomanPS-BoldItalicMT"/>
              </a:rPr>
              <a:t>процес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NewRomanPS-BoldItalicMT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NewRomanPS-BoldItalicMT"/>
              </a:rPr>
              <a:t>або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NewRomanPS-BoldItalicMT"/>
              </a:rPr>
              <a:t> результат?</a:t>
            </a:r>
            <a:br>
              <a:rPr lang="ru-RU" sz="1800" b="1" i="0" dirty="0">
                <a:solidFill>
                  <a:srgbClr val="000000"/>
                </a:solidFill>
                <a:effectLst/>
                <a:latin typeface="TimesNewRomanPS-BoldItalic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Насправді, обидві точки зору мають право на існування й за своєю сутністю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не суперечать одна одній. При цьому до </a:t>
            </a:r>
            <a:r>
              <a:rPr lang="uk-UA" sz="1800" i="0" dirty="0" err="1">
                <a:solidFill>
                  <a:srgbClr val="000000"/>
                </a:solidFill>
                <a:effectLst/>
                <a:latin typeface="TimesNewRomanPSMT"/>
              </a:rPr>
              <a:t>нещодавна</a:t>
            </a: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 учасники дискусії у більшості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випадків мали на увазі саме письмовий переклад, уважаючи, що він адекватніше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представляє "переклад взагалі". Під 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NewRomanPS-BoldItalicMT"/>
              </a:rPr>
              <a:t>результатом </a:t>
            </a: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у такому випадку мається на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увазі кінцевий текст, який перекладач при можливому посередництві редактора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й коректора передає замовникові, а під 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NewRomanPS-BoldItalicMT"/>
              </a:rPr>
              <a:t>процесом </a:t>
            </a: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− робота перекладача над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створенням цього тексту. Величезною перевагою даного конкретного типу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перекладу можна назвати його більш надійне фізичне втілення − текст на</a:t>
            </a:r>
            <a:b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uk-UA" sz="1800" i="0" dirty="0">
                <a:solidFill>
                  <a:srgbClr val="000000"/>
                </a:solidFill>
                <a:effectLst/>
                <a:latin typeface="TimesNewRomanPSMT"/>
              </a:rPr>
              <a:t>друкованому або електронному носії. Таким чином, вплинути на якість кінцевого  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продукту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NewRomanPSMT"/>
              </a:rPr>
              <a:t>можна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 практично на будь-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NewRomanPSMT"/>
              </a:rPr>
              <a:t>якому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NewRomanPSMT"/>
              </a:rPr>
              <a:t>етапі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NewRomanPSMT"/>
              </a:rPr>
              <a:t>його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ru-RU" sz="1800" i="0" dirty="0" err="1">
                <a:solidFill>
                  <a:srgbClr val="000000"/>
                </a:solidFill>
                <a:effectLst/>
                <a:latin typeface="TimesNewRomanPSMT"/>
              </a:rPr>
              <a:t>створення</a:t>
            </a:r>
            <a: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  <a:t>.</a:t>
            </a:r>
            <a:br>
              <a:rPr lang="ru-RU" sz="1800" i="0" dirty="0">
                <a:solidFill>
                  <a:srgbClr val="000000"/>
                </a:solidFill>
                <a:effectLst/>
                <a:latin typeface="TimesNewRomanPSMT"/>
              </a:rPr>
            </a:br>
            <a:br>
              <a:rPr lang="uk-UA" sz="1800" b="1" i="0" dirty="0">
                <a:solidFill>
                  <a:srgbClr val="000000"/>
                </a:solidFill>
                <a:effectLst/>
                <a:latin typeface="TimesNewRomanPSMT"/>
              </a:rPr>
            </a:br>
            <a:br>
              <a:rPr lang="ru-RU" sz="1800" b="1" i="0" dirty="0">
                <a:solidFill>
                  <a:srgbClr val="000000"/>
                </a:solidFill>
                <a:effectLst/>
                <a:latin typeface="TimesNewRomanPS-BoldItalicMT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0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6B1F100-9932-A162-98E9-09899810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57200"/>
            <a:ext cx="1014468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31731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149</TotalTime>
  <Words>583</Words>
  <Application>Microsoft Office PowerPoint</Application>
  <PresentationFormat>Широкоэкранный</PresentationFormat>
  <Paragraphs>17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TimesNewRomanPS-BoldItalicMT</vt:lpstr>
      <vt:lpstr>TimesNewRomanPSMT</vt:lpstr>
      <vt:lpstr>Галерея</vt:lpstr>
      <vt:lpstr>УСНИЙ ПОСЛІДОВНИЙ ПЕРЕКЛАД. ЗАГАЛЬНІ ХАРАКТЕРИСТИКИ</vt:lpstr>
      <vt:lpstr>УСНИЙ ПОСЛІДОВНИЙ ПЕРЕКЛАД. ЗАГАЛЬНІ ХАРАКТЕРИСТИКИ</vt:lpstr>
      <vt:lpstr>Види УПП</vt:lpstr>
      <vt:lpstr>ПЕРЕКЛАДАЦЬКИЙ ЗАПИС</vt:lpstr>
      <vt:lpstr>ПЕРЕКЛАД: ПРОЦЕС АБО РЕЗУЛЬТАТ?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Мацегора</dc:creator>
  <cp:lastModifiedBy>Иван Мацегора</cp:lastModifiedBy>
  <cp:revision>4</cp:revision>
  <dcterms:created xsi:type="dcterms:W3CDTF">2024-02-16T13:12:00Z</dcterms:created>
  <dcterms:modified xsi:type="dcterms:W3CDTF">2024-02-19T14:45:27Z</dcterms:modified>
</cp:coreProperties>
</file>