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88" r:id="rId4"/>
    <p:sldId id="287" r:id="rId5"/>
    <p:sldId id="289" r:id="rId6"/>
    <p:sldId id="290" r:id="rId7"/>
    <p:sldId id="291" r:id="rId8"/>
    <p:sldId id="292" r:id="rId9"/>
    <p:sldId id="294" r:id="rId10"/>
    <p:sldId id="293" r:id="rId11"/>
    <p:sldId id="283" r:id="rId12"/>
    <p:sldId id="295" r:id="rId13"/>
    <p:sldId id="296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1142984"/>
            <a:ext cx="82868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Презентація курсу Соціологія</a:t>
            </a:r>
          </a:p>
          <a:p>
            <a:pPr algn="ctr"/>
            <a:endParaRPr lang="uk-UA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5400" b="1" dirty="0" smtClean="0">
                <a:solidFill>
                  <a:schemeClr val="bg1"/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Соціальні статуси та ролі</a:t>
            </a:r>
          </a:p>
          <a:p>
            <a:pPr algn="ctr"/>
            <a:endParaRPr lang="uk-UA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студентів несоціологічних спеціальностей</a:t>
            </a:r>
            <a:endParaRPr lang="en-US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4357694"/>
            <a:ext cx="6572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 КУРСУ: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кандидат соціологічних наук, 			доцент кафедри соціології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Запорізького національного університету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Кулик Марія Анатоліївна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5786454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Запоріжжя, 2020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42976" y="1357298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5984" y="1714488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err="1" smtClean="0">
                <a:latin typeface="Times New Roman" pitchFamily="18" charset="0"/>
                <a:cs typeface="Times New Roman" pitchFamily="18" charset="0"/>
              </a:rPr>
              <a:t>Рольовий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i="1" dirty="0" err="1" smtClean="0">
                <a:latin typeface="Times New Roman" pitchFamily="18" charset="0"/>
                <a:cs typeface="Times New Roman" pitchFamily="18" charset="0"/>
              </a:rPr>
              <a:t>конфлікт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конфлікт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ролями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відповідають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двом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декільком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статусам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Role Strain and Role Conflic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357430"/>
            <a:ext cx="4214842" cy="3161132"/>
          </a:xfrm>
          <a:prstGeom prst="rect">
            <a:avLst/>
          </a:prstGeom>
          <a:noFill/>
        </p:spPr>
      </p:pic>
      <p:pic>
        <p:nvPicPr>
          <p:cNvPr id="30724" name="Picture 4" descr="Role Conflict You could study for that big exam tomorrow, or you could do  something with your life, and go to your friend's party - Buzz and Woody  (Toy Story) Meme |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60231" y="2786058"/>
            <a:ext cx="2883735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5786" y="1285860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57356" y="1500174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Теорія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соціальної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стратифікації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соціальної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мобільності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П.Сорокіна</a:t>
            </a:r>
            <a:endParaRPr lang="uk-UA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2357430"/>
            <a:ext cx="59293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dirty="0" smtClean="0"/>
              <a:t>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П.Сорокін виділяє чотири групи факторів, що виступають критерієм соціальної нерівності: 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права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привілеї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обов’язки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соціальне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багатство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злидні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влада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Соціальна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мобільність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будь-який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перехід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індивіда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соціальної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соціальної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позиції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іншу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3857628"/>
            <a:ext cx="1500198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Пітірм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Сорокін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(1889-1968)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Сорокін Питирим Олександрович — Вікіпеді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785926"/>
            <a:ext cx="1504508" cy="1985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5786" y="1285860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85852" y="1500174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Теорія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соціальної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мобільності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Сорокіна</a:t>
            </a:r>
            <a:endParaRPr lang="uk-UA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2357430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Соціальна змі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4001">
            <a:off x="1500166" y="2143116"/>
            <a:ext cx="5801651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71670" y="2357430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Social Mobility Infograph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-857280"/>
            <a:ext cx="5299062" cy="978560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2844" y="2285992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Дата оприлюднення результатів 07.02.2020</a:t>
            </a:r>
            <a:endParaRPr lang="en-GB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4546" y="2786058"/>
            <a:ext cx="46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Дякую за увагу! </a:t>
            </a:r>
            <a:endParaRPr lang="en-U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0100" y="1214422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3042" y="1500174"/>
            <a:ext cx="54292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Соціальна стратифікація –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це система, через посередництво якої суспільство розподіляє категорії людей за ієрархією.</a:t>
            </a:r>
          </a:p>
          <a:p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Принципи соціальної стратифікації:</a:t>
            </a:r>
          </a:p>
          <a:p>
            <a:pPr marL="342900" indent="-342900">
              <a:buAutoNum type="arabicPeriod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СС – це особливість суспільства, а не відображення індивідуальних відмінностей</a:t>
            </a:r>
          </a:p>
          <a:p>
            <a:pPr marL="342900" indent="-342900">
              <a:buAutoNum type="arabicPeriod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Зберігається з покоління в покоління</a:t>
            </a:r>
          </a:p>
          <a:p>
            <a:pPr marL="342900" indent="-342900">
              <a:buAutoNum type="arabicPeriod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Універсальна, але змінна.</a:t>
            </a:r>
          </a:p>
          <a:p>
            <a:pPr marL="342900" indent="-342900">
              <a:buAutoNum type="arabicPeriod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Передбачає не лише нерівність, але і певні переконання</a:t>
            </a:r>
          </a:p>
          <a:p>
            <a:pPr marL="342900" indent="-342900">
              <a:buAutoNum type="arabicPeriod"/>
            </a:pP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onference Report: Biologic Consequences of Social Stratification - IAPHS -  Interdisciplinary Association for Population Health Scie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286256"/>
            <a:ext cx="3000396" cy="1714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0100" y="1214422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8794" y="1357298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Типи соціальної стратифікації</a:t>
            </a: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Social Stratific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857364"/>
            <a:ext cx="3012846" cy="30908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00166" y="5214950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Родоплеменна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стратифікація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Pyramid of Capitalist System : LateStageCapitalis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2000240"/>
            <a:ext cx="2075274" cy="262692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857620" y="5286388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Класова стратифікація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6" descr="What was the objective of the Varna system? - Quor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1785926"/>
            <a:ext cx="2324394" cy="150969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357950" y="5214950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Кастові стратифікаційні системи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8" name="Picture 8" descr="The Caste System | Ancient egypt history, Egypt history, Ancient egyp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3286124"/>
            <a:ext cx="2440797" cy="1885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0100" y="1214422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5984" y="1714488"/>
            <a:ext cx="54292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err="1" smtClean="0">
                <a:latin typeface="Times New Roman" pitchFamily="18" charset="0"/>
                <a:cs typeface="Times New Roman" pitchFamily="18" charset="0"/>
              </a:rPr>
              <a:t>Статус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положення індивіда в соціальній ієрархії суспільства.</a:t>
            </a:r>
          </a:p>
          <a:p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Статус є результатом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оцінок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отримує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статус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кожного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таких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шкал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приналежність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спорідненої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особистісні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(стать,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особиста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привабливість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розум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сила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 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володіння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авторитет; 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Увесь комплекс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соціальних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статусів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статусним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набором»</a:t>
            </a:r>
            <a:endParaRPr lang="en-GB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Парсонс, Толкотт — Википед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1607355" cy="21431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7158" y="4000504"/>
            <a:ext cx="1500198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Толкотт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Парсонс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(1902-1979)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1538" y="1357298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5984" y="1714488"/>
            <a:ext cx="54292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соціальних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статусів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Соціальні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статуси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за характером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поділяються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на: </a:t>
            </a:r>
          </a:p>
          <a:p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Привласнені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одержані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незалежно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суб’єкта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отримані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народження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Досягнуті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надбані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власними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зусиллями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сімейне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становище,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професійно-кваліфікаційний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4143380"/>
            <a:ext cx="1500198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Роберт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Мертон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(1910-2003)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Мертон, Роберт Кинг — Википед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1618024" cy="2271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1538" y="1285860"/>
            <a:ext cx="7643866" cy="49292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5984" y="1714488"/>
            <a:ext cx="54292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соціальних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статусів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 характером </a:t>
            </a: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функціонування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соціальні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статуси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поділяються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на:</a:t>
            </a:r>
          </a:p>
          <a:p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AutoNum type="arabicPeriod"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Домінуючий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статус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той,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особливе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соціальної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ідентичності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індивіда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AutoNum type="arabicPeriod"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2. Д</a:t>
            </a:r>
            <a:r>
              <a:rPr lang="en-GB" b="1" i="1" dirty="0" err="1" smtClean="0">
                <a:latin typeface="Times New Roman" pitchFamily="18" charset="0"/>
                <a:cs typeface="Times New Roman" pitchFamily="18" charset="0"/>
              </a:rPr>
              <a:t>опоміжні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i="1" dirty="0" err="1" smtClean="0">
                <a:latin typeface="Times New Roman" pitchFamily="18" charset="0"/>
                <a:cs typeface="Times New Roman" pitchFamily="18" charset="0"/>
              </a:rPr>
              <a:t>статуси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статуси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особистісного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статусного набору.</a:t>
            </a: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Справжня любов&quot;. Мати залишила 2-річного сина на дитячому майданчик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857628"/>
            <a:ext cx="1857388" cy="1156255"/>
          </a:xfrm>
          <a:prstGeom prst="rect">
            <a:avLst/>
          </a:prstGeom>
          <a:noFill/>
        </p:spPr>
      </p:pic>
      <p:pic>
        <p:nvPicPr>
          <p:cNvPr id="27652" name="Picture 4" descr="Руководитель отдела продаж резюме образец — Міський Майдан - газета  безкоштовних оголошень м. Кузнецовськ (РАЕС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3857628"/>
            <a:ext cx="1785950" cy="1178727"/>
          </a:xfrm>
          <a:prstGeom prst="rect">
            <a:avLst/>
          </a:prstGeom>
          <a:noFill/>
        </p:spPr>
      </p:pic>
      <p:pic>
        <p:nvPicPr>
          <p:cNvPr id="27654" name="Picture 6" descr="Військовий експерт США: українська армія стала потужнішою, визнайте це -  Тексти.org.u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857628"/>
            <a:ext cx="1791174" cy="1125081"/>
          </a:xfrm>
          <a:prstGeom prst="rect">
            <a:avLst/>
          </a:prstGeom>
          <a:noFill/>
        </p:spPr>
      </p:pic>
      <p:pic>
        <p:nvPicPr>
          <p:cNvPr id="27656" name="Picture 8" descr="МОН РК решило проблему студентов программы «Болашак», обучающихся в Китае -  elorda.inf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3929066"/>
            <a:ext cx="1866214" cy="1009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1538" y="1357298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5984" y="1714488"/>
            <a:ext cx="54292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Соціальна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роль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очікувана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типова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поведінка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пов’язана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соціальним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статусом, яка не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викликає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негативної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реакції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ролі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пов’язано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намірами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відповідати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прийнятим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соціальним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нормам та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очікуванням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оточуючих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Мамо, обійми: поради психолога Владислави Швець як налагодити відносини з  дитиною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714620"/>
            <a:ext cx="1778012" cy="1000132"/>
          </a:xfrm>
          <a:prstGeom prst="rect">
            <a:avLst/>
          </a:prstGeom>
          <a:noFill/>
        </p:spPr>
      </p:pic>
      <p:pic>
        <p:nvPicPr>
          <p:cNvPr id="28676" name="Picture 4" descr="У Києві готуються до військового параду на День Незалежності. Фоторепортаж  - новини Еспресо TV | Украї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2714620"/>
            <a:ext cx="1618737" cy="1091541"/>
          </a:xfrm>
          <a:prstGeom prst="rect">
            <a:avLst/>
          </a:prstGeom>
          <a:noFill/>
        </p:spPr>
      </p:pic>
      <p:pic>
        <p:nvPicPr>
          <p:cNvPr id="28680" name="Picture 8" descr="Цікаві факти про зйомки серіалу «Жіночий лікар» - Телеканал Україн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2714620"/>
            <a:ext cx="1857388" cy="1148899"/>
          </a:xfrm>
          <a:prstGeom prst="rect">
            <a:avLst/>
          </a:prstGeom>
          <a:noFill/>
        </p:spPr>
      </p:pic>
      <p:pic>
        <p:nvPicPr>
          <p:cNvPr id="28682" name="Picture 10" descr="НА КІРОВОГРАДЩИНІ РОБОТОДАВЦІ ПОТРЕБУЮТЬ БЛИЗЬКО 200 ВОДІЇВ | НС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3929066"/>
            <a:ext cx="1857388" cy="1139101"/>
          </a:xfrm>
          <a:prstGeom prst="rect">
            <a:avLst/>
          </a:prstGeom>
          <a:noFill/>
        </p:spPr>
      </p:pic>
      <p:pic>
        <p:nvPicPr>
          <p:cNvPr id="28684" name="Picture 12" descr="Чернігівцям заважає дискотека у центрі міста – ЧЕline |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32" y="3929066"/>
            <a:ext cx="1857388" cy="1236298"/>
          </a:xfrm>
          <a:prstGeom prst="rect">
            <a:avLst/>
          </a:prstGeom>
          <a:noFill/>
        </p:spPr>
      </p:pic>
      <p:pic>
        <p:nvPicPr>
          <p:cNvPr id="28686" name="Picture 14" descr="КАДРОВИК.UA. Головний кадровий журнал України.. Як працювати з керівником,  який молодший за вас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86182" y="4000504"/>
            <a:ext cx="1555372" cy="1122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1538" y="1357298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5984" y="1714488"/>
            <a:ext cx="54292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err="1" smtClean="0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 err="1" smtClean="0">
                <a:latin typeface="Times New Roman" pitchFamily="18" charset="0"/>
                <a:cs typeface="Times New Roman" pitchFamily="18" charset="0"/>
              </a:rPr>
              <a:t>соціальних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 ролей</a:t>
            </a:r>
            <a:endParaRPr lang="en-GB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Формальні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закріплюються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посередництво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закону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правового акта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Неформальні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моральні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 тому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іншому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суспільстві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krasivie-fony-dlya-prezentacii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0100" y="1214422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af1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5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7422" y="1857364"/>
            <a:ext cx="54292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думку 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Парсонса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кожну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описати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п’ятьма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характеристиками: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емоційність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способом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просторово-часові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ролей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чітко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обмежена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просторі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розмиті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третя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пролонгована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ступенем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формалізації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жорстко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встановленими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правилами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довільна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характером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скеруванням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мотивів</a:t>
            </a: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Парсонс, Толкотт — Википед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1607355" cy="21431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7158" y="4000504"/>
            <a:ext cx="1500198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Толкотт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Парсонс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(1902-1979)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416</Words>
  <PresentationFormat>Экран (4:3)</PresentationFormat>
  <Paragraphs>94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Marie</dc:creator>
  <cp:lastModifiedBy>kulik</cp:lastModifiedBy>
  <cp:revision>80</cp:revision>
  <dcterms:created xsi:type="dcterms:W3CDTF">2020-01-31T13:06:55Z</dcterms:created>
  <dcterms:modified xsi:type="dcterms:W3CDTF">2020-09-08T19:29:51Z</dcterms:modified>
</cp:coreProperties>
</file>