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95" r:id="rId2"/>
    <p:sldId id="276" r:id="rId3"/>
    <p:sldId id="280" r:id="rId4"/>
    <p:sldId id="284" r:id="rId5"/>
    <p:sldId id="296" r:id="rId6"/>
    <p:sldId id="300" r:id="rId7"/>
    <p:sldId id="283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03" autoAdjust="0"/>
    <p:restoredTop sz="85636" autoAdjust="0"/>
  </p:normalViewPr>
  <p:slideViewPr>
    <p:cSldViewPr>
      <p:cViewPr varScale="1">
        <p:scale>
          <a:sx n="63" d="100"/>
          <a:sy n="63" d="100"/>
        </p:scale>
        <p:origin x="1572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634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10736B-6F77-4C15-BA74-689BFF9C48F5}" type="datetimeFigureOut">
              <a:rPr lang="ru-RU" smtClean="0"/>
              <a:t>07.10.2024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9CFEA1-5748-406D-9E6C-56E8ABB089A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085803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9CFEA1-5748-406D-9E6C-56E8ABB089A1}" type="slidenum">
              <a:rPr lang="ru-RU" smtClean="0"/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225111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9CFEA1-5748-406D-9E6C-56E8ABB089A1}" type="slidenum">
              <a:rPr lang="ru-RU" smtClean="0"/>
              <a:t>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42879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91A5DED0-90F1-4D17-804F-6956429E9FDC}" type="datetimeFigureOut">
              <a:rPr lang="ru-RU" smtClean="0"/>
              <a:pPr/>
              <a:t>07.10.2024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9B726E0C-50F0-4A96-8EA9-B581798A8D85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3" name="Прямоугольник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2" name="Прямоугольник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5DED0-90F1-4D17-804F-6956429E9FDC}" type="datetimeFigureOut">
              <a:rPr lang="ru-RU" smtClean="0"/>
              <a:pPr/>
              <a:t>07.10.2024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26E0C-50F0-4A96-8EA9-B581798A8D8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5DED0-90F1-4D17-804F-6956429E9FDC}" type="datetimeFigureOut">
              <a:rPr lang="ru-RU" smtClean="0"/>
              <a:pPr/>
              <a:t>07.10.2024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26E0C-50F0-4A96-8EA9-B581798A8D85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8" name="Равнобедренный треугольник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5DED0-90F1-4D17-804F-6956429E9FDC}" type="datetimeFigureOut">
              <a:rPr lang="ru-RU" smtClean="0"/>
              <a:pPr/>
              <a:t>07.10.2024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26E0C-50F0-4A96-8EA9-B581798A8D85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91A5DED0-90F1-4D17-804F-6956429E9FDC}" type="datetimeFigureOut">
              <a:rPr lang="ru-RU" smtClean="0"/>
              <a:pPr/>
              <a:t>07.10.2024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9B726E0C-50F0-4A96-8EA9-B581798A8D85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5DED0-90F1-4D17-804F-6956429E9FDC}" type="datetimeFigureOut">
              <a:rPr lang="ru-RU" smtClean="0"/>
              <a:pPr/>
              <a:t>07.10.2024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26E0C-50F0-4A96-8EA9-B581798A8D85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5DED0-90F1-4D17-804F-6956429E9FDC}" type="datetimeFigureOut">
              <a:rPr lang="ru-RU" smtClean="0"/>
              <a:pPr/>
              <a:t>07.10.2024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26E0C-50F0-4A96-8EA9-B581798A8D85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5DED0-90F1-4D17-804F-6956429E9FDC}" type="datetimeFigureOut">
              <a:rPr lang="ru-RU" smtClean="0"/>
              <a:pPr/>
              <a:t>07.10.2024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26E0C-50F0-4A96-8EA9-B581798A8D85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5DED0-90F1-4D17-804F-6956429E9FDC}" type="datetimeFigureOut">
              <a:rPr lang="ru-RU" smtClean="0"/>
              <a:pPr/>
              <a:t>07.10.2024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26E0C-50F0-4A96-8EA9-B581798A8D85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5DED0-90F1-4D17-804F-6956429E9FDC}" type="datetimeFigureOut">
              <a:rPr lang="ru-RU" smtClean="0"/>
              <a:pPr/>
              <a:t>07.10.2024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26E0C-50F0-4A96-8EA9-B581798A8D85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Содержимое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5DED0-90F1-4D17-804F-6956429E9FDC}" type="datetimeFigureOut">
              <a:rPr lang="ru-RU" smtClean="0"/>
              <a:pPr/>
              <a:t>07.10.2024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26E0C-50F0-4A96-8EA9-B581798A8D85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1A5DED0-90F1-4D17-804F-6956429E9FDC}" type="datetimeFigureOut">
              <a:rPr lang="ru-RU" smtClean="0"/>
              <a:pPr/>
              <a:t>07.10.2024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B726E0C-50F0-4A96-8EA9-B581798A8D85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8" name="Прямая соединительная линия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9" name="Прямая соединительная линия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0" name="Равнобедренный треугольник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852936"/>
            <a:ext cx="6858000" cy="1185664"/>
          </a:xfrm>
        </p:spPr>
        <p:txBody>
          <a:bodyPr>
            <a:noAutofit/>
          </a:bodyPr>
          <a:lstStyle/>
          <a:p>
            <a:pPr algn="ctr"/>
            <a:r>
              <a:rPr lang="uk-UA" sz="3600" dirty="0" smtClean="0">
                <a:solidFill>
                  <a:srgbClr val="FFFFFF"/>
                </a:solidFill>
                <a:latin typeface="Bookman Old Style" panose="02050604050505020204" pitchFamily="18" charset="0"/>
              </a:rPr>
              <a:t>Філософія як творча професія</a:t>
            </a:r>
            <a:endParaRPr lang="uk-UA" sz="3600" dirty="0">
              <a:latin typeface="Bookman Old Style" panose="02050604050505020204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2186136"/>
          </a:xfrm>
        </p:spPr>
        <p:txBody>
          <a:bodyPr>
            <a:normAutofit/>
          </a:bodyPr>
          <a:lstStyle/>
          <a:p>
            <a:r>
              <a:rPr lang="uk-UA" sz="3600" dirty="0" smtClean="0">
                <a:solidFill>
                  <a:srgbClr val="FFFFFF"/>
                </a:solidFill>
                <a:latin typeface="Bookman Old Style" panose="02050604050505020204" pitchFamily="18" charset="0"/>
              </a:rPr>
              <a:t>Лекція</a:t>
            </a:r>
          </a:p>
          <a:p>
            <a:r>
              <a:rPr lang="uk-UA" sz="3600" dirty="0" smtClean="0">
                <a:solidFill>
                  <a:srgbClr val="FFFFFF"/>
                </a:solidFill>
                <a:latin typeface="Bookman Old Style" panose="02050604050505020204" pitchFamily="18" charset="0"/>
              </a:rPr>
              <a:t>Бутченко Тарас</a:t>
            </a:r>
          </a:p>
          <a:p>
            <a:r>
              <a:rPr lang="uk-UA" sz="3600" dirty="0" smtClean="0">
                <a:solidFill>
                  <a:srgbClr val="FFFFFF"/>
                </a:solidFill>
                <a:latin typeface="Bookman Old Style" panose="02050604050505020204" pitchFamily="18" charset="0"/>
              </a:rPr>
              <a:t>07</a:t>
            </a:r>
            <a:r>
              <a:rPr lang="uk-UA" sz="3600" dirty="0" smtClean="0">
                <a:solidFill>
                  <a:srgbClr val="FFFFFF"/>
                </a:solidFill>
                <a:latin typeface="Bookman Old Style" panose="02050604050505020204" pitchFamily="18" charset="0"/>
              </a:rPr>
              <a:t> жовтня </a:t>
            </a:r>
            <a:r>
              <a:rPr lang="uk-UA" sz="3600" dirty="0" smtClean="0">
                <a:solidFill>
                  <a:srgbClr val="FFFFFF"/>
                </a:solidFill>
                <a:latin typeface="Bookman Old Style" panose="02050604050505020204" pitchFamily="18" charset="0"/>
              </a:rPr>
              <a:t>2024</a:t>
            </a:r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33225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uk-UA" dirty="0" smtClean="0">
                <a:solidFill>
                  <a:srgbClr val="FFFFFF"/>
                </a:solidFill>
                <a:latin typeface="Bookman Old Style" panose="02050604050505020204" pitchFamily="18" charset="0"/>
              </a:rPr>
              <a:t>План лекції</a:t>
            </a:r>
            <a:endParaRPr lang="ru-RU" dirty="0">
              <a:latin typeface="Bookman Old Style" panose="020506040505050202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uk-UA" dirty="0" smtClean="0">
                <a:solidFill>
                  <a:srgbClr val="FFFFFF"/>
                </a:solidFill>
                <a:latin typeface="Bookman Old Style" panose="02050604050505020204" pitchFamily="18" charset="0"/>
              </a:rPr>
              <a:t>1</a:t>
            </a:r>
            <a:r>
              <a:rPr lang="uk-UA" dirty="0" smtClean="0">
                <a:solidFill>
                  <a:srgbClr val="FFFFFF"/>
                </a:solidFill>
                <a:latin typeface="Bookman Old Style" panose="02050604050505020204" pitchFamily="18" charset="0"/>
              </a:rPr>
              <a:t>. </a:t>
            </a:r>
            <a:r>
              <a:rPr lang="uk-UA" dirty="0" smtClean="0">
                <a:solidFill>
                  <a:srgbClr val="FFFFFF"/>
                </a:solidFill>
                <a:latin typeface="Bookman Old Style" panose="02050604050505020204" pitchFamily="18" charset="0"/>
              </a:rPr>
              <a:t>Культуротворча</a:t>
            </a:r>
            <a:r>
              <a:rPr lang="uk-UA" dirty="0" smtClean="0">
                <a:solidFill>
                  <a:srgbClr val="FFFFFF"/>
                </a:solidFill>
                <a:latin typeface="Bookman Old Style" panose="02050604050505020204" pitchFamily="18" charset="0"/>
              </a:rPr>
              <a:t> функція філософії</a:t>
            </a:r>
            <a:endParaRPr lang="uk-UA" dirty="0" smtClean="0">
              <a:solidFill>
                <a:srgbClr val="FFFFFF"/>
              </a:solidFill>
              <a:latin typeface="Bookman Old Style" panose="02050604050505020204" pitchFamily="18" charset="0"/>
            </a:endParaRPr>
          </a:p>
          <a:p>
            <a:pPr marL="0" indent="0">
              <a:buNone/>
            </a:pPr>
            <a:r>
              <a:rPr lang="uk-UA" dirty="0" smtClean="0">
                <a:solidFill>
                  <a:srgbClr val="FFFFFF"/>
                </a:solidFill>
                <a:latin typeface="Bookman Old Style" panose="02050604050505020204" pitchFamily="18" charset="0"/>
              </a:rPr>
              <a:t>2. </a:t>
            </a:r>
            <a:r>
              <a:rPr lang="uk-UA" dirty="0" smtClean="0">
                <a:solidFill>
                  <a:srgbClr val="FFFFFF"/>
                </a:solidFill>
                <a:latin typeface="Bookman Old Style" panose="02050604050505020204" pitchFamily="18" charset="0"/>
              </a:rPr>
              <a:t>Практико-орієнтований поворот у професії філософа</a:t>
            </a:r>
            <a:endParaRPr lang="uk-UA" dirty="0" smtClean="0">
              <a:solidFill>
                <a:srgbClr val="FFFFFF"/>
              </a:solidFill>
              <a:latin typeface="Bookman Old Style" panose="02050604050505020204" pitchFamily="18" charset="0"/>
            </a:endParaRPr>
          </a:p>
          <a:p>
            <a:pPr marL="0" indent="0">
              <a:buNone/>
            </a:pPr>
            <a:r>
              <a:rPr lang="uk-UA" dirty="0" smtClean="0">
                <a:solidFill>
                  <a:srgbClr val="FFFFFF"/>
                </a:solidFill>
                <a:latin typeface="Bookman Old Style" panose="02050604050505020204" pitchFamily="18" charset="0"/>
              </a:rPr>
              <a:t>3. </a:t>
            </a:r>
            <a:r>
              <a:rPr lang="uk-UA" dirty="0" smtClean="0">
                <a:solidFill>
                  <a:srgbClr val="FFFFFF"/>
                </a:solidFill>
                <a:latin typeface="Bookman Old Style" panose="02050604050505020204" pitchFamily="18" charset="0"/>
              </a:rPr>
              <a:t>Філософія і креативні індустрії</a:t>
            </a:r>
            <a:endParaRPr lang="uk-UA" dirty="0" smtClean="0">
              <a:solidFill>
                <a:srgbClr val="FFFFFF"/>
              </a:solidFill>
              <a:latin typeface="Bookman Old Style" panose="02050604050505020204" pitchFamily="18" charset="0"/>
            </a:endParaRPr>
          </a:p>
          <a:p>
            <a:pPr algn="just"/>
            <a:endParaRPr lang="uk-UA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uk-UA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dirty="0"/>
          </a:p>
          <a:p>
            <a:pPr marL="0" indent="0">
              <a:buNone/>
            </a:pPr>
            <a:r>
              <a:rPr lang="uk-UA" dirty="0">
                <a:solidFill>
                  <a:srgbClr val="FFFFFF"/>
                </a:solidFill>
              </a:rPr>
              <a:t> </a:t>
            </a:r>
            <a:endParaRPr lang="ru-RU" dirty="0"/>
          </a:p>
          <a:p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63195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uk-UA" dirty="0" smtClean="0">
                <a:solidFill>
                  <a:srgbClr val="FFFFFF"/>
                </a:solidFill>
                <a:latin typeface="Bookman Old Style" panose="02050604050505020204" pitchFamily="18" charset="0"/>
              </a:rPr>
              <a:t>Культуротворча</a:t>
            </a:r>
            <a:r>
              <a:rPr lang="uk-UA" dirty="0" smtClean="0">
                <a:solidFill>
                  <a:srgbClr val="FFFFFF"/>
                </a:solidFill>
                <a:latin typeface="Bookman Old Style" panose="02050604050505020204" pitchFamily="18" charset="0"/>
              </a:rPr>
              <a:t> місія філософії</a:t>
            </a:r>
            <a:r>
              <a:rPr lang="uk-UA" dirty="0" smtClean="0">
                <a:solidFill>
                  <a:srgbClr val="FFFFFF"/>
                </a:solidFill>
                <a:latin typeface="Bookman Old Style" panose="02050604050505020204" pitchFamily="18" charset="0"/>
              </a:rPr>
              <a:t> </a:t>
            </a:r>
            <a:endParaRPr lang="ru-RU" dirty="0">
              <a:latin typeface="Bookman Old Style" panose="020506040505050202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162128"/>
          </a:xfrm>
        </p:spPr>
        <p:txBody>
          <a:bodyPr>
            <a:normAutofit fontScale="25000" lnSpcReduction="20000"/>
          </a:bodyPr>
          <a:lstStyle/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uk-UA" sz="8800" i="1" dirty="0" smtClean="0">
                <a:solidFill>
                  <a:srgbClr val="FFFFFF"/>
                </a:solidFill>
                <a:latin typeface="Bookman Old Style" panose="02050604050505020204" pitchFamily="18" charset="0"/>
              </a:rPr>
              <a:t>«У часи великої небезпеки лише філософія може поставити питання, які справді мають значення» 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uk-UA" sz="8800" i="1" dirty="0" smtClean="0">
                <a:solidFill>
                  <a:srgbClr val="FFFFFF"/>
                </a:solidFill>
                <a:latin typeface="Bookman Old Style" panose="02050604050505020204" pitchFamily="18" charset="0"/>
              </a:rPr>
              <a:t>(М. </a:t>
            </a:r>
            <a:r>
              <a:rPr lang="uk-UA" sz="8800" i="1" dirty="0" smtClean="0">
                <a:solidFill>
                  <a:srgbClr val="FFFFFF"/>
                </a:solidFill>
                <a:latin typeface="Bookman Old Style" panose="02050604050505020204" pitchFamily="18" charset="0"/>
              </a:rPr>
              <a:t>Гайдегер</a:t>
            </a:r>
            <a:r>
              <a:rPr lang="uk-UA" sz="8800" i="1" dirty="0" smtClean="0">
                <a:solidFill>
                  <a:srgbClr val="FFFFFF"/>
                </a:solidFill>
                <a:latin typeface="Bookman Old Style" panose="02050604050505020204" pitchFamily="18" charset="0"/>
              </a:rPr>
              <a:t>)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uk-UA" sz="8800" i="1" dirty="0" smtClean="0">
                <a:solidFill>
                  <a:srgbClr val="FFFFFF"/>
                </a:solidFill>
                <a:latin typeface="Bookman Old Style" panose="02050604050505020204" pitchFamily="18" charset="0"/>
              </a:rPr>
              <a:t>«Філософія – мистецтво пошуку сенсу у межах катастрофи» (К. </a:t>
            </a:r>
            <a:r>
              <a:rPr lang="uk-UA" sz="8800" i="1" dirty="0" smtClean="0">
                <a:solidFill>
                  <a:srgbClr val="FFFFFF"/>
                </a:solidFill>
                <a:latin typeface="Bookman Old Style" panose="02050604050505020204" pitchFamily="18" charset="0"/>
              </a:rPr>
              <a:t>Ясперс</a:t>
            </a:r>
            <a:r>
              <a:rPr lang="uk-UA" sz="8800" i="1" dirty="0" smtClean="0">
                <a:solidFill>
                  <a:srgbClr val="FFFFFF"/>
                </a:solidFill>
                <a:latin typeface="Bookman Old Style" panose="02050604050505020204" pitchFamily="18" charset="0"/>
              </a:rPr>
              <a:t>)</a:t>
            </a:r>
            <a:endParaRPr lang="uk-UA" sz="8800" i="1" dirty="0" smtClean="0">
              <a:solidFill>
                <a:srgbClr val="FFFFFF"/>
              </a:solidFill>
              <a:latin typeface="Bookman Old Style" panose="02050604050505020204" pitchFamily="18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ru-RU" sz="8800" dirty="0">
              <a:latin typeface="Bookman Old Style" panose="02050604050505020204" pitchFamily="18" charset="0"/>
            </a:endParaRP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uk-UA" sz="8800" dirty="0" smtClean="0">
                <a:solidFill>
                  <a:srgbClr val="FFFFFF"/>
                </a:solidFill>
                <a:latin typeface="Bookman Old Style" panose="02050604050505020204" pitchFamily="18" charset="0"/>
              </a:rPr>
              <a:t>Актуалізує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uk-UA" sz="8800" dirty="0" smtClean="0">
                <a:solidFill>
                  <a:srgbClr val="FFFFFF"/>
                </a:solidFill>
                <a:latin typeface="Bookman Old Style" panose="02050604050505020204" pitchFamily="18" charset="0"/>
              </a:rPr>
              <a:t>Криза сучасної культури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uk-UA" sz="8800" dirty="0" smtClean="0">
                <a:solidFill>
                  <a:srgbClr val="FFFFFF"/>
                </a:solidFill>
                <a:latin typeface="Bookman Old Style" panose="02050604050505020204" pitchFamily="18" charset="0"/>
              </a:rPr>
              <a:t>Технократична загроза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uk-UA" sz="8800" dirty="0" smtClean="0">
                <a:solidFill>
                  <a:srgbClr val="FFFFFF"/>
                </a:solidFill>
                <a:latin typeface="Bookman Old Style" panose="02050604050505020204" pitchFamily="18" charset="0"/>
              </a:rPr>
              <a:t>Загрози суспільства масового споживання </a:t>
            </a:r>
            <a:endParaRPr lang="uk-UA" sz="8800" dirty="0" smtClean="0">
              <a:solidFill>
                <a:srgbClr val="FFFFFF"/>
              </a:solidFill>
              <a:latin typeface="Bookman Old Style" panose="02050604050505020204" pitchFamily="18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uk-UA" sz="8800" dirty="0" smtClean="0">
                <a:solidFill>
                  <a:srgbClr val="FFFFFF"/>
                </a:solidFill>
                <a:latin typeface="Bookman Old Style" panose="02050604050505020204" pitchFamily="18" charset="0"/>
              </a:rPr>
              <a:t>Потреба зміцнення демократичного діалогу</a:t>
            </a:r>
            <a:endParaRPr lang="uk-UA" sz="8800" dirty="0" smtClean="0">
              <a:solidFill>
                <a:srgbClr val="FFFFFF"/>
              </a:solidFill>
              <a:latin typeface="Bookman Old Style" panose="02050604050505020204" pitchFamily="18" charset="0"/>
            </a:endParaRPr>
          </a:p>
          <a:p>
            <a:pPr algn="just"/>
            <a:endParaRPr lang="uk-UA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uk-UA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uk-UA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uk-UA" i="1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uk-UA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endParaRPr lang="uk-UA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59750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ctr">
            <a:normAutofit fontScale="90000"/>
          </a:bodyPr>
          <a:lstStyle/>
          <a:p>
            <a:pPr algn="ctr"/>
            <a:r>
              <a:rPr lang="uk-UA" dirty="0" smtClean="0">
                <a:solidFill>
                  <a:srgbClr val="FFFFFF"/>
                </a:solidFill>
                <a:latin typeface="Bookman Old Style" panose="02050604050505020204" pitchFamily="18" charset="0"/>
              </a:rPr>
              <a:t>Практико-орієнтований поворот у розвитку професії філософа</a:t>
            </a:r>
            <a:endParaRPr lang="ru-RU" dirty="0">
              <a:latin typeface="Bookman Old Style" panose="020506040505050202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124744"/>
            <a:ext cx="8291264" cy="525658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uk-UA" sz="2000" b="1" dirty="0" smtClean="0">
                <a:solidFill>
                  <a:srgbClr val="FFFFFF"/>
                </a:solidFill>
                <a:latin typeface="Bookman Old Style" panose="02050604050505020204" pitchFamily="18" charset="0"/>
              </a:rPr>
              <a:t>Традиційні ролі філософа</a:t>
            </a:r>
            <a:endParaRPr lang="uk-UA" sz="2000" b="1" dirty="0">
              <a:latin typeface="Bookman Old Style" panose="02050604050505020204" pitchFamily="18" charset="0"/>
            </a:endParaRPr>
          </a:p>
          <a:p>
            <a:r>
              <a:rPr lang="uk-UA" sz="2000" dirty="0" smtClean="0">
                <a:solidFill>
                  <a:srgbClr val="FFFFFF"/>
                </a:solidFill>
                <a:latin typeface="Bookman Old Style" panose="02050604050505020204" pitchFamily="18" charset="0"/>
              </a:rPr>
              <a:t>Дослідник-методолог («Філософія навчає не тому, що думати, а як думати») </a:t>
            </a:r>
          </a:p>
          <a:p>
            <a:r>
              <a:rPr lang="uk-UA" sz="2000" dirty="0" smtClean="0">
                <a:solidFill>
                  <a:srgbClr val="FFFFFF"/>
                </a:solidFill>
                <a:latin typeface="Bookman Old Style" panose="02050604050505020204" pitchFamily="18" charset="0"/>
              </a:rPr>
              <a:t>Ідеолог («Філософи повинні правити державами» Платон)</a:t>
            </a:r>
          </a:p>
          <a:p>
            <a:r>
              <a:rPr lang="uk-UA" sz="2000" dirty="0" smtClean="0">
                <a:solidFill>
                  <a:srgbClr val="FFFFFF"/>
                </a:solidFill>
                <a:latin typeface="Bookman Old Style" panose="02050604050505020204" pitchFamily="18" charset="0"/>
              </a:rPr>
              <a:t>Викладач</a:t>
            </a:r>
            <a:r>
              <a:rPr lang="uk-UA" sz="2000" dirty="0" smtClean="0">
                <a:solidFill>
                  <a:srgbClr val="FFFFFF"/>
                </a:solidFill>
                <a:latin typeface="Bookman Old Style" panose="02050604050505020204" pitchFamily="18" charset="0"/>
              </a:rPr>
              <a:t> (завдання філософії «.. Пробудити в людині» К. </a:t>
            </a:r>
            <a:r>
              <a:rPr lang="uk-UA" sz="2000" dirty="0" smtClean="0">
                <a:solidFill>
                  <a:srgbClr val="FFFFFF"/>
                </a:solidFill>
                <a:latin typeface="Bookman Old Style" panose="02050604050505020204" pitchFamily="18" charset="0"/>
              </a:rPr>
              <a:t>Ясперс</a:t>
            </a:r>
            <a:r>
              <a:rPr lang="uk-UA" sz="2000" dirty="0" smtClean="0">
                <a:solidFill>
                  <a:srgbClr val="FFFFFF"/>
                </a:solidFill>
                <a:latin typeface="Bookman Old Style" panose="02050604050505020204" pitchFamily="18" charset="0"/>
              </a:rPr>
              <a:t>)</a:t>
            </a:r>
            <a:r>
              <a:rPr lang="uk-UA" sz="2000" b="1" dirty="0" smtClean="0">
                <a:solidFill>
                  <a:srgbClr val="FFFFFF"/>
                </a:solidFill>
                <a:latin typeface="Bookman Old Style" panose="02050604050505020204" pitchFamily="18" charset="0"/>
              </a:rPr>
              <a:t> </a:t>
            </a:r>
          </a:p>
          <a:p>
            <a:r>
              <a:rPr lang="uk-UA" sz="2000" b="1" dirty="0" smtClean="0">
                <a:solidFill>
                  <a:srgbClr val="FFFFFF"/>
                </a:solidFill>
                <a:latin typeface="Bookman Old Style" panose="02050604050505020204" pitchFamily="18" charset="0"/>
              </a:rPr>
              <a:t>Сучасні </a:t>
            </a:r>
            <a:r>
              <a:rPr lang="uk-UA" sz="2000" b="1" dirty="0">
                <a:solidFill>
                  <a:srgbClr val="FFFFFF"/>
                </a:solidFill>
                <a:latin typeface="Bookman Old Style" panose="02050604050505020204" pitchFamily="18" charset="0"/>
              </a:rPr>
              <a:t>ролі філософа</a:t>
            </a:r>
            <a:endParaRPr lang="ru-RU" sz="2000" b="1" dirty="0">
              <a:latin typeface="Bookman Old Style" panose="02050604050505020204" pitchFamily="18" charset="0"/>
            </a:endParaRPr>
          </a:p>
          <a:p>
            <a:r>
              <a:rPr lang="uk-UA" sz="2000" dirty="0" smtClean="0">
                <a:solidFill>
                  <a:srgbClr val="FFFFFF"/>
                </a:solidFill>
                <a:latin typeface="Bookman Old Style" panose="02050604050505020204" pitchFamily="18" charset="0"/>
              </a:rPr>
              <a:t>Методолог/аналітик/прогнозист </a:t>
            </a:r>
          </a:p>
          <a:p>
            <a:r>
              <a:rPr lang="uk-UA" sz="2000" dirty="0" smtClean="0">
                <a:solidFill>
                  <a:srgbClr val="FFFFFF"/>
                </a:solidFill>
                <a:latin typeface="Bookman Old Style" panose="02050604050505020204" pitchFamily="18" charset="0"/>
              </a:rPr>
              <a:t>Фахівець з особистісного розвитку (Г. </a:t>
            </a:r>
            <a:r>
              <a:rPr lang="uk-UA" sz="2000" dirty="0" smtClean="0">
                <a:solidFill>
                  <a:srgbClr val="FFFFFF"/>
                </a:solidFill>
                <a:latin typeface="Bookman Old Style" panose="02050604050505020204" pitchFamily="18" charset="0"/>
              </a:rPr>
              <a:t>Ахенбах</a:t>
            </a:r>
            <a:r>
              <a:rPr lang="uk-UA" sz="2000" dirty="0" smtClean="0">
                <a:solidFill>
                  <a:srgbClr val="FFFFFF"/>
                </a:solidFill>
                <a:latin typeface="Bookman Old Style" panose="02050604050505020204" pitchFamily="18" charset="0"/>
              </a:rPr>
              <a:t> «філософ-практик», </a:t>
            </a:r>
            <a:r>
              <a:rPr lang="uk-UA" sz="2000" dirty="0" smtClean="0">
                <a:solidFill>
                  <a:srgbClr val="FFFFFF"/>
                </a:solidFill>
                <a:latin typeface="Bookman Old Style" panose="02050604050505020204" pitchFamily="18" charset="0"/>
              </a:rPr>
              <a:t>коуч</a:t>
            </a:r>
            <a:r>
              <a:rPr lang="uk-UA" sz="2000" dirty="0" smtClean="0">
                <a:solidFill>
                  <a:srgbClr val="FFFFFF"/>
                </a:solidFill>
                <a:latin typeface="Bookman Old Style" panose="02050604050505020204" pitchFamily="18" charset="0"/>
              </a:rPr>
              <a:t>, тренер)</a:t>
            </a:r>
          </a:p>
          <a:p>
            <a:r>
              <a:rPr lang="uk-UA" sz="2000" dirty="0" smtClean="0">
                <a:solidFill>
                  <a:srgbClr val="FFFFFF"/>
                </a:solidFill>
                <a:latin typeface="Bookman Old Style" panose="02050604050505020204" pitchFamily="18" charset="0"/>
              </a:rPr>
              <a:t>Неформальна/громадська просвітницька діяльність («філософське кафе»)</a:t>
            </a:r>
          </a:p>
          <a:p>
            <a:r>
              <a:rPr lang="uk-UA" sz="2000" dirty="0" smtClean="0">
                <a:solidFill>
                  <a:srgbClr val="FFFFFF"/>
                </a:solidFill>
                <a:latin typeface="Bookman Old Style" panose="02050604050505020204" pitchFamily="18" charset="0"/>
              </a:rPr>
              <a:t>Дизайнер смислів (ЗМІ, література, наука та ін. сфери культури)</a:t>
            </a:r>
          </a:p>
          <a:p>
            <a:endParaRPr lang="uk-UA" sz="2000" dirty="0" smtClean="0">
              <a:solidFill>
                <a:srgbClr val="FFFFFF"/>
              </a:solidFill>
              <a:latin typeface="Bookman Old Style" panose="02050604050505020204" pitchFamily="18" charset="0"/>
            </a:endParaRPr>
          </a:p>
          <a:p>
            <a:endParaRPr lang="uk-UA" sz="2400" dirty="0">
              <a:solidFill>
                <a:srgbClr val="FFFFFF"/>
              </a:solidFill>
              <a:latin typeface="Bookman Old Style" panose="02050604050505020204" pitchFamily="18" charset="0"/>
            </a:endParaRPr>
          </a:p>
          <a:p>
            <a:endParaRPr lang="uk-UA" sz="2400" dirty="0" smtClean="0">
              <a:solidFill>
                <a:srgbClr val="FFFFFF"/>
              </a:solidFill>
              <a:latin typeface="Bookman Old Style" panose="02050604050505020204" pitchFamily="18" charset="0"/>
            </a:endParaRPr>
          </a:p>
          <a:p>
            <a:endParaRPr lang="uk-UA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uk-UA" sz="2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3928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uk-UA" dirty="0" smtClean="0">
                <a:solidFill>
                  <a:srgbClr val="FFFFFF"/>
                </a:solidFill>
                <a:latin typeface="Bookman Old Style" panose="02050604050505020204" pitchFamily="18" charset="0"/>
              </a:rPr>
              <a:t>Філософія і креативні індустрії</a:t>
            </a:r>
            <a:endParaRPr lang="uk-UA" dirty="0">
              <a:latin typeface="Bookman Old Style" panose="020506040505050202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74184" y="1108288"/>
            <a:ext cx="8291264" cy="5256584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endParaRPr lang="uk-UA" sz="2400" dirty="0" smtClean="0">
              <a:solidFill>
                <a:srgbClr val="FFFFFF"/>
              </a:solidFill>
              <a:latin typeface="Bookman Old Style" panose="02050604050505020204" pitchFamily="18" charset="0"/>
            </a:endParaRPr>
          </a:p>
          <a:p>
            <a:pPr marL="0" indent="0" algn="ctr">
              <a:buNone/>
            </a:pPr>
            <a:r>
              <a:rPr lang="uk-UA" sz="2400" dirty="0" smtClean="0">
                <a:solidFill>
                  <a:srgbClr val="FFFFFF"/>
                </a:solidFill>
                <a:latin typeface="Bookman Old Style" panose="02050604050505020204" pitchFamily="18" charset="0"/>
              </a:rPr>
              <a:t>Визначення креативних індустрій </a:t>
            </a:r>
          </a:p>
          <a:p>
            <a:pPr marL="0" indent="0" algn="ctr">
              <a:buNone/>
            </a:pPr>
            <a:r>
              <a:rPr lang="uk-UA" sz="2400" dirty="0" smtClean="0">
                <a:solidFill>
                  <a:srgbClr val="FFFFFF"/>
                </a:solidFill>
                <a:latin typeface="Bookman Old Style" panose="02050604050505020204" pitchFamily="18" charset="0"/>
              </a:rPr>
              <a:t>(ЗУ «Про культуру»)</a:t>
            </a:r>
            <a:endParaRPr lang="uk-UA" sz="2400" dirty="0">
              <a:solidFill>
                <a:srgbClr val="FFFFFF"/>
              </a:solidFill>
              <a:latin typeface="Bookman Old Style" panose="02050604050505020204" pitchFamily="18" charset="0"/>
            </a:endParaRPr>
          </a:p>
          <a:p>
            <a:pPr marL="0" indent="0" algn="ctr">
              <a:buNone/>
            </a:pPr>
            <a:endParaRPr lang="uk-UA" sz="2400" dirty="0" smtClean="0">
              <a:solidFill>
                <a:srgbClr val="FFFFFF"/>
              </a:solidFill>
              <a:latin typeface="Bookman Old Style" panose="02050604050505020204" pitchFamily="18" charset="0"/>
            </a:endParaRPr>
          </a:p>
          <a:p>
            <a:pPr marL="0" indent="0" algn="ctr">
              <a:buNone/>
            </a:pPr>
            <a:r>
              <a:rPr lang="uk-UA" sz="2400" dirty="0" smtClean="0">
                <a:solidFill>
                  <a:srgbClr val="FFFFFF"/>
                </a:solidFill>
                <a:latin typeface="Bookman Old Style" panose="02050604050505020204" pitchFamily="18" charset="0"/>
              </a:rPr>
              <a:t>Філософія </a:t>
            </a:r>
          </a:p>
          <a:p>
            <a:r>
              <a:rPr lang="uk-UA" sz="2400" dirty="0" smtClean="0">
                <a:solidFill>
                  <a:srgbClr val="FFFFFF"/>
                </a:solidFill>
                <a:latin typeface="Bookman Old Style" panose="02050604050505020204" pitchFamily="18" charset="0"/>
              </a:rPr>
              <a:t>Вид креативних індустрій</a:t>
            </a:r>
          </a:p>
          <a:p>
            <a:r>
              <a:rPr lang="uk-UA" sz="2400" dirty="0" smtClean="0">
                <a:solidFill>
                  <a:srgbClr val="FFFFFF"/>
                </a:solidFill>
                <a:latin typeface="Bookman Old Style" panose="02050604050505020204" pitchFamily="18" charset="0"/>
              </a:rPr>
              <a:t>Світоглядна передумова креативних індустрій</a:t>
            </a:r>
          </a:p>
          <a:p>
            <a:r>
              <a:rPr lang="uk-UA" sz="2400" dirty="0" err="1" smtClean="0">
                <a:solidFill>
                  <a:srgbClr val="FFFFFF"/>
                </a:solidFill>
                <a:latin typeface="Bookman Old Style" panose="02050604050505020204" pitchFamily="18" charset="0"/>
              </a:rPr>
              <a:t>Освітньо</a:t>
            </a:r>
            <a:r>
              <a:rPr lang="uk-UA" sz="2400" dirty="0" smtClean="0">
                <a:solidFill>
                  <a:srgbClr val="FFFFFF"/>
                </a:solidFill>
                <a:latin typeface="Bookman Old Style" panose="02050604050505020204" pitchFamily="18" charset="0"/>
              </a:rPr>
              <a:t>-етичне підґрунтя</a:t>
            </a:r>
          </a:p>
          <a:p>
            <a:endParaRPr lang="uk-UA" sz="2400" dirty="0" smtClean="0">
              <a:solidFill>
                <a:srgbClr val="FFFFFF"/>
              </a:solidFill>
              <a:latin typeface="Bookman Old Style" panose="02050604050505020204" pitchFamily="18" charset="0"/>
            </a:endParaRPr>
          </a:p>
          <a:p>
            <a:pPr algn="ctr"/>
            <a:endParaRPr lang="uk-UA" sz="2000" dirty="0" smtClean="0">
              <a:latin typeface="Bookman Old Style" panose="02050604050505020204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uk-UA" sz="2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321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uk-UA" dirty="0" smtClean="0">
                <a:solidFill>
                  <a:srgbClr val="FFFFFF"/>
                </a:solidFill>
                <a:latin typeface="Bookman Old Style" panose="02050604050505020204" pitchFamily="18" charset="0"/>
              </a:rPr>
              <a:t>Література</a:t>
            </a:r>
            <a:endParaRPr lang="uk-UA" dirty="0">
              <a:latin typeface="Bookman Old Style" panose="020506040505050202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124744"/>
            <a:ext cx="8291264" cy="5256584"/>
          </a:xfrm>
        </p:spPr>
        <p:txBody>
          <a:bodyPr>
            <a:noAutofit/>
          </a:bodyPr>
          <a:lstStyle/>
          <a:p>
            <a:pPr marL="0" indent="0">
              <a:buNone/>
              <a:defRPr sz="1800"/>
            </a:pPr>
            <a:r>
              <a:rPr lang="ru-RU" sz="2200" dirty="0" smtClean="0">
                <a:solidFill>
                  <a:srgbClr val="FFFFFF"/>
                </a:solidFill>
                <a:latin typeface="Bookman Old Style" panose="02050604050505020204" pitchFamily="18" charset="0"/>
              </a:rPr>
              <a:t>1. Про </a:t>
            </a:r>
            <a:r>
              <a:rPr lang="ru-RU" sz="2200" dirty="0">
                <a:solidFill>
                  <a:srgbClr val="FFFFFF"/>
                </a:solidFill>
                <a:latin typeface="Bookman Old Style" panose="02050604050505020204" pitchFamily="18" charset="0"/>
              </a:rPr>
              <a:t>внесення змін до Закону України «Про культуру» щодо визначення поняття «креативні індустрії» : Закон України від 19.06.2018 р. № 2459-</a:t>
            </a:r>
            <a:r>
              <a:rPr lang="fr-FR" sz="2200" dirty="0">
                <a:solidFill>
                  <a:srgbClr val="FFFFFF"/>
                </a:solidFill>
                <a:latin typeface="Bookman Old Style" panose="02050604050505020204" pitchFamily="18" charset="0"/>
              </a:rPr>
              <a:t>VIII. </a:t>
            </a:r>
            <a:r>
              <a:rPr lang="ru-RU" sz="2200" dirty="0">
                <a:solidFill>
                  <a:srgbClr val="FFFFFF"/>
                </a:solidFill>
                <a:latin typeface="Bookman Old Style" panose="02050604050505020204" pitchFamily="18" charset="0"/>
              </a:rPr>
              <a:t>Відомості Верховної Ради. 2018. </a:t>
            </a:r>
            <a:r>
              <a:rPr lang="ru-RU" sz="2200" dirty="0">
                <a:solidFill>
                  <a:srgbClr val="FFFFFF"/>
                </a:solidFill>
                <a:latin typeface="Bookman Old Style" panose="02050604050505020204" pitchFamily="18" charset="0"/>
              </a:rPr>
              <a:t>№ 34, ст. </a:t>
            </a:r>
            <a:r>
              <a:rPr lang="ru-RU" sz="2200" dirty="0">
                <a:solidFill>
                  <a:srgbClr val="FFFFFF"/>
                </a:solidFill>
                <a:latin typeface="Bookman Old Style" panose="02050604050505020204" pitchFamily="18" charset="0"/>
              </a:rPr>
              <a:t>257.</a:t>
            </a:r>
          </a:p>
          <a:p>
            <a:pPr marL="0" indent="0">
              <a:buNone/>
              <a:defRPr sz="1800"/>
            </a:pPr>
            <a:r>
              <a:rPr lang="ru-RU" sz="2200" dirty="0">
                <a:solidFill>
                  <a:srgbClr val="FFFFFF"/>
                </a:solidFill>
                <a:latin typeface="Bookman Old Style" panose="02050604050505020204" pitchFamily="18" charset="0"/>
              </a:rPr>
              <a:t>2</a:t>
            </a:r>
            <a:r>
              <a:rPr lang="ru-RU" sz="2200" dirty="0" smtClean="0">
                <a:solidFill>
                  <a:srgbClr val="FFFFFF"/>
                </a:solidFill>
                <a:latin typeface="Bookman Old Style" panose="02050604050505020204" pitchFamily="18" charset="0"/>
              </a:rPr>
              <a:t>. </a:t>
            </a:r>
            <a:r>
              <a:rPr lang="ru-RU" sz="2200" dirty="0">
                <a:solidFill>
                  <a:srgbClr val="FFFFFF"/>
                </a:solidFill>
                <a:latin typeface="Bookman Old Style" panose="02050604050505020204" pitchFamily="18" charset="0"/>
              </a:rPr>
              <a:t>Конверський А. «Модель філософа» в освітній традиції Київського університету. Філософська думка. 2013. № 5. С. 14 – 25. </a:t>
            </a:r>
            <a:r>
              <a:rPr lang="ru-RU" sz="2200" dirty="0">
                <a:solidFill>
                  <a:srgbClr val="FFFFFF"/>
                </a:solidFill>
                <a:latin typeface="Bookman Old Style" panose="02050604050505020204" pitchFamily="18" charset="0"/>
              </a:rPr>
              <a:t>4. </a:t>
            </a:r>
            <a:endParaRPr lang="ru-RU" sz="2200" dirty="0" smtClean="0">
              <a:solidFill>
                <a:srgbClr val="FFFFFF"/>
              </a:solidFill>
              <a:latin typeface="Bookman Old Style" panose="02050604050505020204" pitchFamily="18" charset="0"/>
            </a:endParaRPr>
          </a:p>
          <a:p>
            <a:pPr marL="0" indent="0">
              <a:buNone/>
              <a:defRPr sz="1800"/>
            </a:pPr>
            <a:r>
              <a:rPr lang="ru-RU" sz="2200" dirty="0" smtClean="0">
                <a:solidFill>
                  <a:srgbClr val="FFFFFF"/>
                </a:solidFill>
                <a:latin typeface="Bookman Old Style" panose="02050604050505020204" pitchFamily="18" charset="0"/>
              </a:rPr>
              <a:t>3. </a:t>
            </a:r>
            <a:r>
              <a:rPr lang="fr-FR" sz="2200" dirty="0" smtClean="0">
                <a:solidFill>
                  <a:srgbClr val="FFFFFF"/>
                </a:solidFill>
                <a:latin typeface="Bookman Old Style" panose="02050604050505020204" pitchFamily="18" charset="0"/>
              </a:rPr>
              <a:t>Achenbach </a:t>
            </a:r>
            <a:r>
              <a:rPr lang="fr-FR" sz="2200" dirty="0">
                <a:solidFill>
                  <a:srgbClr val="FFFFFF"/>
                </a:solidFill>
                <a:latin typeface="Bookman Old Style" panose="02050604050505020204" pitchFamily="18" charset="0"/>
              </a:rPr>
              <a:t>G. </a:t>
            </a:r>
            <a:r>
              <a:rPr lang="fr-FR" sz="2200" dirty="0">
                <a:solidFill>
                  <a:srgbClr val="FFFFFF"/>
                </a:solidFill>
                <a:latin typeface="Bookman Old Style" panose="02050604050505020204" pitchFamily="18" charset="0"/>
              </a:rPr>
              <a:t>B. A short answer to the question: What is Philosophical Practice? Philosophische Praxis. Gerd B. Achenbach. </a:t>
            </a:r>
            <a:r>
              <a:rPr lang="fr-FR" sz="2200" dirty="0">
                <a:solidFill>
                  <a:srgbClr val="FFFFFF"/>
                </a:solidFill>
                <a:latin typeface="Bookman Old Style" panose="02050604050505020204" pitchFamily="18" charset="0"/>
              </a:rPr>
              <a:t>URL: https://www.achenbachpp.de/de/en_what_is_philosophical_practice.asp</a:t>
            </a:r>
            <a:r>
              <a:rPr lang="fr-FR" sz="2200" dirty="0" smtClean="0">
                <a:solidFill>
                  <a:srgbClr val="FFFFFF"/>
                </a:solidFill>
                <a:latin typeface="Bookman Old Style" panose="02050604050505020204" pitchFamily="18" charset="0"/>
              </a:rPr>
              <a:t>.</a:t>
            </a:r>
            <a:endParaRPr lang="fr-FR" sz="2200" dirty="0" smtClean="0">
              <a:solidFill>
                <a:srgbClr val="FFFFFF"/>
              </a:solidFill>
              <a:latin typeface="Bookman Old Style" panose="02050604050505020204" pitchFamily="18" charset="0"/>
            </a:endParaRPr>
          </a:p>
          <a:p>
            <a:pPr algn="just">
              <a:spcBef>
                <a:spcPts val="0"/>
              </a:spcBef>
            </a:pPr>
            <a:endParaRPr lang="uk-UA" sz="2000" dirty="0">
              <a:latin typeface="Bookman Old Style" panose="02050604050505020204" pitchFamily="18" charset="0"/>
            </a:endParaRPr>
          </a:p>
          <a:p>
            <a:pPr algn="just">
              <a:spcBef>
                <a:spcPts val="0"/>
              </a:spcBef>
            </a:pPr>
            <a:endParaRPr lang="uk-UA" sz="2000" dirty="0">
              <a:latin typeface="Bookman Old Style" panose="02050604050505020204" pitchFamily="18" charset="0"/>
            </a:endParaRPr>
          </a:p>
          <a:p>
            <a:pPr marL="0" indent="0">
              <a:buNone/>
            </a:pPr>
            <a:endParaRPr lang="uk-UA" dirty="0" smtClean="0">
              <a:latin typeface="Bookman Old Style" panose="02050604050505020204" pitchFamily="18" charset="0"/>
            </a:endParaRPr>
          </a:p>
          <a:p>
            <a:pPr marL="0" indent="0">
              <a:buNone/>
            </a:pPr>
            <a:endParaRPr lang="ru-RU" dirty="0">
              <a:latin typeface="Bookman Old Style" panose="02050604050505020204" pitchFamily="18" charset="0"/>
            </a:endParaRPr>
          </a:p>
          <a:p>
            <a:pPr algn="just">
              <a:spcBef>
                <a:spcPts val="0"/>
              </a:spcBef>
            </a:pPr>
            <a:endParaRPr lang="uk-UA" sz="2400" dirty="0" smtClean="0">
              <a:latin typeface="Bookman Old Style" panose="02050604050505020204" pitchFamily="18" charset="0"/>
              <a:cs typeface="Times New Roman" pitchFamily="18" charset="0"/>
            </a:endParaRPr>
          </a:p>
          <a:p>
            <a:pPr algn="just">
              <a:spcBef>
                <a:spcPts val="0"/>
              </a:spcBef>
            </a:pPr>
            <a:endParaRPr lang="uk-UA" sz="2400" dirty="0" smtClean="0">
              <a:latin typeface="Bookman Old Style" panose="02050604050505020204" pitchFamily="18" charset="0"/>
              <a:cs typeface="Times New Roman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uk-UA" sz="2400" dirty="0" smtClean="0">
                <a:solidFill>
                  <a:srgbClr val="FFFFFF"/>
                </a:solidFill>
                <a:latin typeface="Bookman Old Style" panose="02050604050505020204" pitchFamily="18" charset="0"/>
                <a:cs typeface="Times New Roman" pitchFamily="18" charset="0"/>
              </a:rPr>
              <a:t>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uk-UA" sz="2400" dirty="0" smtClean="0">
                <a:solidFill>
                  <a:srgbClr val="FFFFFF"/>
                </a:solidFill>
                <a:latin typeface="Bookman Old Style" panose="02050604050505020204" pitchFamily="18" charset="0"/>
                <a:cs typeface="Times New Roman" pitchFamily="18" charset="0"/>
              </a:rPr>
              <a:t>   </a:t>
            </a:r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uk-UA" sz="2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2074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uk-UA" sz="6000" dirty="0" smtClean="0">
                <a:solidFill>
                  <a:srgbClr val="FFFFFF"/>
                </a:solidFill>
                <a:latin typeface="Bookman Old Style" panose="02050604050505020204" pitchFamily="18" charset="0"/>
              </a:rPr>
              <a:t>Дякую за увагу!</a:t>
            </a:r>
            <a:endParaRPr lang="ru-RU" sz="6000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44619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ач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Начальная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2351</TotalTime>
  <Words>308</Words>
  <Application>Microsoft Office PowerPoint</Application>
  <PresentationFormat>Экран (4:3)</PresentationFormat>
  <Paragraphs>68</Paragraphs>
  <Slides>7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5" baseType="lpstr">
      <vt:lpstr>Bookman Old Style</vt:lpstr>
      <vt:lpstr>Calibri</vt:lpstr>
      <vt:lpstr>Cambria</vt:lpstr>
      <vt:lpstr>Gill Sans MT</vt:lpstr>
      <vt:lpstr>Times New Roman</vt:lpstr>
      <vt:lpstr>Wingdings</vt:lpstr>
      <vt:lpstr>Wingdings 3</vt:lpstr>
      <vt:lpstr>Начальная</vt:lpstr>
      <vt:lpstr>Філософія як творча професія</vt:lpstr>
      <vt:lpstr>План лекції</vt:lpstr>
      <vt:lpstr>Культуротворча місія філософії </vt:lpstr>
      <vt:lpstr>Практико-орієнтований поворот у розвитку професії філософа</vt:lpstr>
      <vt:lpstr>Філософія і креативні індустрії</vt:lpstr>
      <vt:lpstr>Література</vt:lpstr>
      <vt:lpstr>Дякую за увагу!</vt:lpstr>
    </vt:vector>
  </TitlesOfParts>
  <Company>Reanimator Extreme Edition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Соціально-управлінські технології запобігання та протидії корупції</dc:title>
  <dc:creator>userznu</dc:creator>
  <cp:lastModifiedBy>user</cp:lastModifiedBy>
  <cp:revision>243</cp:revision>
  <dcterms:created xsi:type="dcterms:W3CDTF">2017-10-25T11:02:45Z</dcterms:created>
  <dcterms:modified xsi:type="dcterms:W3CDTF">2024-10-07T06:36:10Z</dcterms:modified>
</cp:coreProperties>
</file>