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800"/>
    <a:srgbClr val="DFDA00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43" autoAdjust="0"/>
    <p:restoredTop sz="94660"/>
  </p:normalViewPr>
  <p:slideViewPr>
    <p:cSldViewPr>
      <p:cViewPr varScale="1">
        <p:scale>
          <a:sx n="46" d="100"/>
          <a:sy n="4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E2C-5775-4E35-8554-2E56F211C8D8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BEC7-CAF0-47D4-9015-258D1104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E2C-5775-4E35-8554-2E56F211C8D8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BEC7-CAF0-47D4-9015-258D1104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E2C-5775-4E35-8554-2E56F211C8D8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BEC7-CAF0-47D4-9015-258D1104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E2C-5775-4E35-8554-2E56F211C8D8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BEC7-CAF0-47D4-9015-258D1104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E2C-5775-4E35-8554-2E56F211C8D8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BEC7-CAF0-47D4-9015-258D1104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E2C-5775-4E35-8554-2E56F211C8D8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BEC7-CAF0-47D4-9015-258D1104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E2C-5775-4E35-8554-2E56F211C8D8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BEC7-CAF0-47D4-9015-258D1104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E2C-5775-4E35-8554-2E56F211C8D8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BEC7-CAF0-47D4-9015-258D1104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E2C-5775-4E35-8554-2E56F211C8D8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BEC7-CAF0-47D4-9015-258D1104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E2C-5775-4E35-8554-2E56F211C8D8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BEC7-CAF0-47D4-9015-258D1104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E2C-5775-4E35-8554-2E56F211C8D8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BEC7-CAF0-47D4-9015-258D1104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1BE2C-5775-4E35-8554-2E56F211C8D8}" type="datetimeFigureOut">
              <a:rPr lang="ru-RU" smtClean="0"/>
              <a:pPr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BBEC7-CAF0-47D4-9015-258D1104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av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714356"/>
            <a:ext cx="22156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uk-UA" sz="5400" b="1" dirty="0"/>
              <a:t>Лекція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357430"/>
            <a:ext cx="7715304" cy="1754326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dirty="0" smtClean="0"/>
              <a:t>Механізми</a:t>
            </a:r>
            <a:r>
              <a:rPr lang="en-US" sz="5400" dirty="0" smtClean="0"/>
              <a:t> </a:t>
            </a:r>
            <a:r>
              <a:rPr lang="uk-UA" sz="5400" dirty="0" smtClean="0"/>
              <a:t>саморегуляції</a:t>
            </a:r>
            <a:endParaRPr lang="en-US" sz="5400" dirty="0" smtClean="0"/>
          </a:p>
          <a:p>
            <a:pPr algn="ctr"/>
            <a:r>
              <a:rPr lang="uk-UA" sz="5400" dirty="0" smtClean="0"/>
              <a:t>у </a:t>
            </a:r>
            <a:r>
              <a:rPr lang="uk-UA" sz="5400" dirty="0"/>
              <a:t>морському середовищі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nk_fon_www.profclipart_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69662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Течії в океанах і морях</a:t>
            </a:r>
            <a:endParaRPr lang="ru-RU" sz="5400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great_ocean_conveyor_belt_6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214422"/>
            <a:ext cx="6786610" cy="475597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nk_fon_www.profclipart_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596" y="285728"/>
            <a:ext cx="69662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Течії в океанах і морях</a:t>
            </a:r>
            <a:endParaRPr lang="ru-RU" sz="5400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p4_f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252522"/>
            <a:ext cx="6286504" cy="429577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nk_fon_www.profclipart_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69662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Течії в океанах і морях</a:t>
            </a:r>
            <a:endParaRPr lang="ru-RU" sz="5400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ocean_surface_curr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8829675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nk_fon_www.profclipart_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69662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Течії в океанах і морях</a:t>
            </a:r>
            <a:endParaRPr lang="ru-RU" sz="5400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214422"/>
            <a:ext cx="4071966" cy="514983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0450326_step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7567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14" y="1357298"/>
          <a:ext cx="7429552" cy="514353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98663"/>
                <a:gridCol w="2338933"/>
                <a:gridCol w="3191956"/>
              </a:tblGrid>
              <a:tr h="734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/>
                        <a:t>Висота хвилі, м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/>
                        <a:t>Бал ступеня хвилювання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/>
                        <a:t>Характеристика хвилювання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734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/>
                        <a:t>Хвилювання відсутнє,  штиль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67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/>
                        <a:t>До </a:t>
                      </a:r>
                      <a:r>
                        <a:rPr lang="ru-RU" sz="2400"/>
                        <a:t>0,25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/>
                        <a:t>І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/>
                        <a:t>Слабке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67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/>
                        <a:t>0,25-0,75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/>
                        <a:t>II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/>
                        <a:t>Помірне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67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/>
                        <a:t>0,75-1,25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/>
                        <a:t>III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67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/>
                        <a:t>1,25-2,0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/>
                        <a:t>IV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/>
                        <a:t>Значне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67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/>
                        <a:t>2,0-3,5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/>
                        <a:t>V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67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/>
                        <a:t>3,5-6,0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/>
                        <a:t>VI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/>
                        <a:t>Сильне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67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/>
                        <a:t>6,0-8,5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/>
                        <a:t>VII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67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/>
                        <a:t>8,5-11,0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/>
                        <a:t>VIII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/>
                        <a:t>Дуже сильне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734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/>
                        <a:t>11,0 </a:t>
                      </a:r>
                      <a:r>
                        <a:rPr lang="uk-UA" sz="2400"/>
                        <a:t>і більше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/>
                        <a:t>IX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/>
                        <a:t>Виключне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14480" y="0"/>
            <a:ext cx="64923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Шкала ступеня хвилювання </a:t>
            </a:r>
            <a:endParaRPr lang="en-US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</a:t>
            </a:r>
            <a:r>
              <a:rPr lang="uk-UA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Л.О.Жуковим,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1976)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0450326_step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75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0"/>
            <a:ext cx="74152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Розподіл температур </a:t>
            </a:r>
            <a:endParaRPr lang="en-US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uk-U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</a:t>
            </a:r>
            <a: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океанах і морях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Тепловий баланс мор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857364"/>
            <a:ext cx="7251376" cy="5000636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0450326_step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75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0"/>
            <a:ext cx="74152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Розподіл температур </a:t>
            </a:r>
            <a:endParaRPr lang="en-US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uk-U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</a:t>
            </a:r>
            <a: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океанах і морях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Тепловий баланс моря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838325"/>
            <a:ext cx="7600950" cy="50196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0450326_step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75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0"/>
            <a:ext cx="74152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Розподіл температур </a:t>
            </a:r>
            <a:endParaRPr lang="en-US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uk-U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</a:t>
            </a:r>
            <a: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океанах і морях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857364"/>
            <a:ext cx="726262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Середньорічні значення температури води </a:t>
            </a:r>
            <a:endParaRPr lang="en-U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(°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С) за кліматичними типами </a:t>
            </a:r>
            <a:endParaRPr lang="en-U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 В.М.Степановим, 1983)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214686"/>
          <a:ext cx="8572560" cy="32147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65922"/>
                <a:gridCol w="898390"/>
                <a:gridCol w="897122"/>
                <a:gridCol w="898390"/>
                <a:gridCol w="722260"/>
                <a:gridCol w="898390"/>
                <a:gridCol w="898390"/>
                <a:gridCol w="793696"/>
              </a:tblGrid>
              <a:tr h="7143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/>
                        <a:t>Кліматичний тип температури води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/>
                        <a:t>Глибина,м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100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200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500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1000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3000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5000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714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 err="1"/>
                        <a:t>Екваторіально-</a:t>
                      </a:r>
                      <a:endParaRPr lang="ru-RU" sz="20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/>
                        <a:t>тропічний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26, 65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19, 52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12, 99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8,14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4, 93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2, 00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1, 56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/>
                        <a:t>Тропічний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26, 06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23, 48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18, 06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8,82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4, 62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1,87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1,51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/>
                        <a:t>Субтропічний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20, 32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17,15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14,87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9,99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4,93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1,99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1,55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/>
                        <a:t>Субполярний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8, 22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5,7 6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4,83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3, 56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/>
                        <a:t>2,77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1,40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0,86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/>
                        <a:t>Полярний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1,69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0,55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1,29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1,83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1,55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0,44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0,57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0450326_step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75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0"/>
            <a:ext cx="74152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Розподіл температур </a:t>
            </a:r>
            <a:endParaRPr lang="en-US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uk-U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</a:t>
            </a:r>
            <a: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океанах і морях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Тепловий баланс моря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071678"/>
            <a:ext cx="7146090" cy="47863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0450326_step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75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0"/>
            <a:ext cx="74152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Розподіл температур </a:t>
            </a:r>
            <a:endParaRPr lang="en-US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uk-U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</a:t>
            </a:r>
            <a: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океанах і морях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Тепловий баланс мор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002520"/>
            <a:ext cx="7000924" cy="485548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av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0"/>
            <a:ext cx="7201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Припливи і відпливи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Рисунок 7" descr="ris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928670"/>
            <a:ext cx="4714908" cy="442405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av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0"/>
            <a:ext cx="7201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Припливи і відпливи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i_0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736"/>
            <a:ext cx="7572428" cy="325614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av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0"/>
            <a:ext cx="7201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Припливи і відпливи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pic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071546"/>
            <a:ext cx="6357982" cy="3735895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av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7290" y="0"/>
            <a:ext cx="7201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Припливи і відпливи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kvadr_p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357298"/>
            <a:ext cx="7192730" cy="350046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v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0"/>
            <a:ext cx="7201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Припливи і відпливи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picture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928670"/>
            <a:ext cx="7318178" cy="3828065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av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7290" y="0"/>
            <a:ext cx="7201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Припливи і відпливи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Прилив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214422"/>
            <a:ext cx="8699861" cy="326866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nk_fon_www.profclipart_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285728"/>
            <a:ext cx="69662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Течії в океанах і морях</a:t>
            </a:r>
            <a:endParaRPr lang="ru-RU" sz="5400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Рисунок 8" descr="8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357298"/>
            <a:ext cx="6572296" cy="423547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nk_fon_www.profclipart_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69662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Течії в океанах і морях</a:t>
            </a:r>
            <a:endParaRPr lang="ru-RU" sz="5400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b38_898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357298"/>
            <a:ext cx="6215106" cy="466773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232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2010-05-26T01:17:58Z</dcterms:created>
  <dcterms:modified xsi:type="dcterms:W3CDTF">2010-05-26T10:12:49Z</dcterms:modified>
</cp:coreProperties>
</file>