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2" r:id="rId3"/>
    <p:sldId id="269" r:id="rId4"/>
    <p:sldId id="268" r:id="rId5"/>
    <p:sldId id="263" r:id="rId6"/>
    <p:sldId id="288" r:id="rId7"/>
    <p:sldId id="267" r:id="rId8"/>
    <p:sldId id="266" r:id="rId9"/>
    <p:sldId id="278" r:id="rId10"/>
    <p:sldId id="277" r:id="rId11"/>
    <p:sldId id="279" r:id="rId12"/>
    <p:sldId id="283" r:id="rId13"/>
    <p:sldId id="280" r:id="rId14"/>
    <p:sldId id="287" r:id="rId15"/>
    <p:sldId id="258" r:id="rId16"/>
    <p:sldId id="260" r:id="rId17"/>
    <p:sldId id="281" r:id="rId18"/>
    <p:sldId id="261" r:id="rId19"/>
    <p:sldId id="271" r:id="rId20"/>
    <p:sldId id="270" r:id="rId21"/>
    <p:sldId id="284" r:id="rId22"/>
    <p:sldId id="285" r:id="rId23"/>
    <p:sldId id="286" r:id="rId24"/>
    <p:sldId id="289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FC5A0-26FE-4A93-A067-A11E99C28280}" type="datetimeFigureOut">
              <a:rPr lang="uk-UA" smtClean="0"/>
              <a:t>21.02.2021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F86D1-41C5-4423-9CF0-42EA8EE4798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мария\Desktop\СОЦ.ПЕДАГОГИКА\Вебінари, семінари\croppe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429000"/>
            <a:ext cx="4860032" cy="3429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476672"/>
            <a:ext cx="6984776" cy="2736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tx1"/>
                </a:solidFill>
              </a:rPr>
              <a:t>Медіаграмотність</a:t>
            </a:r>
            <a:r>
              <a:rPr lang="uk-UA" sz="4000" b="1" dirty="0" smtClean="0">
                <a:solidFill>
                  <a:schemeClr val="tx1"/>
                </a:solidFill>
              </a:rPr>
              <a:t> </a:t>
            </a:r>
            <a:r>
              <a:rPr lang="uk-UA" sz="4000" b="1" dirty="0" smtClean="0">
                <a:solidFill>
                  <a:schemeClr val="tx1"/>
                </a:solidFill>
              </a:rPr>
              <a:t/>
            </a:r>
            <a:br>
              <a:rPr lang="uk-UA" sz="4000" b="1" dirty="0" smtClean="0">
                <a:solidFill>
                  <a:schemeClr val="tx1"/>
                </a:solidFill>
              </a:rPr>
            </a:br>
            <a:r>
              <a:rPr lang="uk-UA" sz="4000" b="1" dirty="0" smtClean="0">
                <a:solidFill>
                  <a:schemeClr val="tx1"/>
                </a:solidFill>
              </a:rPr>
              <a:t>у професійному навчанні</a:t>
            </a:r>
            <a:endParaRPr lang="uk-UA" sz="40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1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3081" name="Picture 9" descr="C:\Users\мария\Desktop\СОЦ.ПЕДАГОГИКА\Вебінари, семінари\зображ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2185"/>
            <a:ext cx="4355976" cy="34258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7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uk-UA" dirty="0" smtClean="0">
                <a:latin typeface="Calibri"/>
                <a:ea typeface="Calibri"/>
                <a:cs typeface="Calibri"/>
                <a:sym typeface="Calibri"/>
              </a:rPr>
              <a:t>Хто говорить</a:t>
            </a:r>
            <a:r>
              <a:rPr lang="en-US" sz="3200" b="0" dirty="0" smtClean="0"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uk-UA" sz="3200" b="0" dirty="0" smtClean="0">
                <a:latin typeface="Calibri"/>
                <a:ea typeface="Calibri"/>
                <a:cs typeface="Calibri"/>
                <a:sym typeface="Calibri"/>
              </a:rPr>
              <a:t>А хто –</a:t>
            </a:r>
            <a:r>
              <a:rPr lang="en-US" sz="3200" b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dirty="0" smtClean="0">
                <a:solidFill>
                  <a:srgbClr val="004E6C"/>
                </a:solidFill>
                <a:latin typeface="Calibri"/>
                <a:ea typeface="Calibri"/>
                <a:cs typeface="Calibri"/>
                <a:sym typeface="Calibri"/>
              </a:rPr>
              <a:t>ні</a:t>
            </a:r>
            <a:r>
              <a:rPr lang="en-US" sz="3200" b="0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457200" lvl="0" indent="-457200" algn="l" rtl="0">
              <a:spcBef>
                <a:spcPts val="11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uk-UA" sz="3200" b="0" dirty="0" smtClean="0">
                <a:latin typeface="Calibri"/>
                <a:ea typeface="Calibri"/>
                <a:cs typeface="Calibri"/>
                <a:sym typeface="Calibri"/>
              </a:rPr>
              <a:t>Про кого мова в </a:t>
            </a:r>
            <a:r>
              <a:rPr lang="uk-UA" dirty="0" smtClean="0">
                <a:latin typeface="Calibri"/>
                <a:ea typeface="Calibri"/>
                <a:cs typeface="Calibri"/>
                <a:sym typeface="Calibri"/>
              </a:rPr>
              <a:t>тексті</a:t>
            </a:r>
            <a:r>
              <a:rPr lang="en-US" sz="3200" b="0" dirty="0" smtClean="0">
                <a:latin typeface="Calibri"/>
                <a:ea typeface="Calibri"/>
                <a:cs typeface="Calibri"/>
                <a:sym typeface="Calibri"/>
              </a:rPr>
              <a:t>?  </a:t>
            </a:r>
            <a:r>
              <a:rPr lang="uk-UA" sz="3200" b="0" dirty="0" smtClean="0">
                <a:latin typeface="Calibri"/>
                <a:ea typeface="Calibri"/>
                <a:cs typeface="Calibri"/>
                <a:sym typeface="Calibri"/>
              </a:rPr>
              <a:t>Про кого </a:t>
            </a:r>
            <a:r>
              <a:rPr lang="uk-UA" dirty="0" smtClean="0">
                <a:solidFill>
                  <a:srgbClr val="004E6C"/>
                </a:solidFill>
                <a:latin typeface="Calibri"/>
                <a:ea typeface="Calibri"/>
                <a:cs typeface="Calibri"/>
                <a:sym typeface="Calibri"/>
              </a:rPr>
              <a:t>не сказано</a:t>
            </a:r>
            <a:r>
              <a:rPr lang="en-US" sz="3200" b="0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457200" lvl="0" indent="-457200" algn="l" rtl="0">
              <a:spcBef>
                <a:spcPts val="11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uk-UA" dirty="0" smtClean="0">
                <a:latin typeface="Calibri"/>
                <a:ea typeface="Calibri"/>
                <a:cs typeface="Calibri"/>
                <a:sym typeface="Calibri"/>
              </a:rPr>
              <a:t>Як представлені</a:t>
            </a:r>
            <a:r>
              <a:rPr lang="en-US" sz="3200" b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dirty="0" smtClean="0">
                <a:solidFill>
                  <a:srgbClr val="004E6C"/>
                </a:solidFill>
                <a:latin typeface="Calibri"/>
                <a:ea typeface="Calibri"/>
                <a:cs typeface="Calibri"/>
                <a:sym typeface="Calibri"/>
              </a:rPr>
              <a:t>чоловіки</a:t>
            </a:r>
            <a:r>
              <a:rPr lang="en-US" sz="3200" b="0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457200" lvl="0" indent="-457200">
              <a:spcBef>
                <a:spcPts val="1144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uk-UA" dirty="0">
                <a:ea typeface="Calibri"/>
                <a:cs typeface="Calibri"/>
                <a:sym typeface="Calibri"/>
              </a:rPr>
              <a:t>Як представлені</a:t>
            </a:r>
            <a:r>
              <a:rPr lang="en-US" dirty="0">
                <a:ea typeface="Calibri"/>
                <a:cs typeface="Calibri"/>
                <a:sym typeface="Calibri"/>
              </a:rPr>
              <a:t> </a:t>
            </a:r>
            <a:r>
              <a:rPr lang="uk-UA" dirty="0" smtClean="0">
                <a:solidFill>
                  <a:srgbClr val="004E6C"/>
                </a:solidFill>
                <a:latin typeface="Calibri"/>
                <a:ea typeface="Calibri"/>
                <a:cs typeface="Calibri"/>
                <a:sym typeface="Calibri"/>
              </a:rPr>
              <a:t>жінки</a:t>
            </a:r>
            <a:r>
              <a:rPr lang="en-US" sz="3200" b="0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457200" lvl="0" indent="-457200">
              <a:spcBef>
                <a:spcPts val="1144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uk-UA" dirty="0" smtClean="0">
                <a:ea typeface="Calibri"/>
                <a:cs typeface="Calibri"/>
                <a:sym typeface="Calibri"/>
              </a:rPr>
              <a:t>Як представлені</a:t>
            </a:r>
            <a:r>
              <a:rPr lang="en-US" dirty="0" smtClean="0">
                <a:ea typeface="Calibri"/>
                <a:cs typeface="Calibri"/>
                <a:sym typeface="Calibri"/>
              </a:rPr>
              <a:t> </a:t>
            </a:r>
            <a:r>
              <a:rPr lang="uk-UA" dirty="0" smtClean="0">
                <a:solidFill>
                  <a:srgbClr val="004E6C"/>
                </a:solidFill>
                <a:latin typeface="Calibri"/>
                <a:ea typeface="Calibri"/>
                <a:cs typeface="Calibri"/>
                <a:sym typeface="Calibri"/>
              </a:rPr>
              <a:t>фахівці </a:t>
            </a:r>
            <a:r>
              <a:rPr lang="uk-UA" dirty="0" smtClean="0">
                <a:latin typeface="Calibri"/>
                <a:ea typeface="Calibri"/>
                <a:cs typeface="Calibri"/>
                <a:sym typeface="Calibri"/>
              </a:rPr>
              <a:t>(з певної проблеми)</a:t>
            </a:r>
            <a:r>
              <a:rPr lang="en-US" sz="3200" b="0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uk-UA" sz="3200" b="0" dirty="0" smtClean="0">
                <a:latin typeface="Calibri"/>
                <a:ea typeface="Calibri"/>
                <a:cs typeface="Calibri"/>
                <a:sym typeface="Calibri"/>
              </a:rPr>
              <a:t> А представники влади?</a:t>
            </a:r>
            <a:endParaRPr dirty="0"/>
          </a:p>
          <a:p>
            <a:pPr marL="457200" lvl="0" indent="-457200" algn="l" rtl="0">
              <a:spcBef>
                <a:spcPts val="11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uk-UA" sz="3200" b="0" dirty="0" smtClean="0">
                <a:latin typeface="Calibri"/>
                <a:ea typeface="Calibri"/>
                <a:cs typeface="Calibri"/>
                <a:sym typeface="Calibri"/>
              </a:rPr>
              <a:t>Як показані </a:t>
            </a:r>
            <a:r>
              <a:rPr lang="uk-UA" sz="3200" b="0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суспільні класи </a:t>
            </a:r>
            <a:r>
              <a:rPr lang="uk-UA" sz="3200" b="0" dirty="0" smtClean="0">
                <a:latin typeface="Calibri"/>
                <a:ea typeface="Calibri"/>
                <a:cs typeface="Calibri"/>
                <a:sym typeface="Calibri"/>
              </a:rPr>
              <a:t>(у кого перевага – у </a:t>
            </a:r>
            <a:r>
              <a:rPr lang="uk-UA" sz="3200" b="0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заможних</a:t>
            </a:r>
            <a:r>
              <a:rPr lang="uk-UA" sz="3200" b="0" dirty="0" smtClean="0">
                <a:latin typeface="Calibri"/>
                <a:ea typeface="Calibri"/>
                <a:cs typeface="Calibri"/>
                <a:sym typeface="Calibri"/>
              </a:rPr>
              <a:t> чи навпаки?)</a:t>
            </a:r>
            <a:r>
              <a:rPr lang="en-US" sz="3200" b="0" dirty="0" smtClean="0"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</p:txBody>
      </p:sp>
      <p:sp>
        <p:nvSpPr>
          <p:cNvPr id="318" name="Google Shape;318;p3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931224" cy="14040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Чи потрібно бути критичним?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Як критично оцінювати інформацію?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Чи надійне джерело інформації?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3" descr="teaching-strategies-credible-sourc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83" r="-3783"/>
          <a:stretch>
            <a:fillRect/>
          </a:stretch>
        </p:blipFill>
        <p:spPr>
          <a:xfrm>
            <a:off x="467506" y="1473200"/>
            <a:ext cx="81534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	</a:t>
            </a:r>
            <a:r>
              <a:rPr lang="uk-UA" sz="2400" dirty="0" err="1" smtClean="0"/>
              <a:t>Медіаграмотність</a:t>
            </a:r>
            <a:r>
              <a:rPr lang="uk-UA" sz="2400" dirty="0" smtClean="0"/>
              <a:t> </a:t>
            </a:r>
            <a:r>
              <a:rPr lang="uk-UA" sz="2400" dirty="0" smtClean="0"/>
              <a:t>виступає за те, щоб людина була активною та </a:t>
            </a:r>
            <a:r>
              <a:rPr lang="uk-UA" sz="2400" dirty="0" err="1" smtClean="0"/>
              <a:t>медіаграмотною</a:t>
            </a:r>
            <a:r>
              <a:rPr lang="uk-UA" sz="2400" dirty="0" smtClean="0"/>
              <a:t>, мала розвинену здатність до сприйняття, створення, аналізу, оцінки </a:t>
            </a:r>
            <a:r>
              <a:rPr lang="uk-UA" sz="2400" dirty="0" err="1" smtClean="0"/>
              <a:t>медіатекстів</a:t>
            </a:r>
            <a:r>
              <a:rPr lang="uk-UA" sz="2400" dirty="0" smtClean="0"/>
              <a:t>, до розуміння соціокультурного та політичного контексту функціонування медіа у сучасному світі, кодових та </a:t>
            </a:r>
            <a:r>
              <a:rPr lang="uk-UA" sz="2400" dirty="0" err="1" smtClean="0"/>
              <a:t>репрезентаційних</a:t>
            </a:r>
            <a:r>
              <a:rPr lang="uk-UA" sz="2400" dirty="0" smtClean="0"/>
              <a:t> систем, що використовують </a:t>
            </a:r>
            <a:r>
              <a:rPr lang="uk-UA" sz="2400" dirty="0" smtClean="0"/>
              <a:t>медіа.</a:t>
            </a:r>
            <a:endParaRPr lang="uk-UA" sz="2400" dirty="0"/>
          </a:p>
        </p:txBody>
      </p:sp>
      <p:pic>
        <p:nvPicPr>
          <p:cNvPr id="9220" name="Picture 4" descr="C:\Users\мария\Desktop\СОЦ.ПЕДАГОГИКА\Вебінари, семінари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105275"/>
            <a:ext cx="4536504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Як перевірити надійність інформації?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3" descr="How_To_Spot_Fake_News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0874" r="-70874"/>
          <a:stretch>
            <a:fillRect/>
          </a:stretch>
        </p:blipFill>
        <p:spPr>
          <a:xfrm>
            <a:off x="-1260648" y="1196752"/>
            <a:ext cx="11593288" cy="53165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Медіаосвіта</a:t>
            </a:r>
            <a:r>
              <a:rPr lang="uk-UA" sz="3200" dirty="0" smtClean="0"/>
              <a:t> спрямована на розвиток вербальних, візуальних, </a:t>
            </a:r>
            <a:r>
              <a:rPr lang="uk-UA" sz="3200" dirty="0" err="1" smtClean="0"/>
              <a:t>аудитивних</a:t>
            </a:r>
            <a:r>
              <a:rPr lang="uk-UA" sz="3200" dirty="0" smtClean="0"/>
              <a:t>, технічних і соціальних вмінь і навичок. </a:t>
            </a:r>
            <a:br>
              <a:rPr lang="uk-UA" sz="3200" dirty="0" smtClean="0"/>
            </a:br>
            <a:r>
              <a:rPr lang="uk-UA" sz="3200" dirty="0" smtClean="0"/>
              <a:t>Це вимагає співпраці між різними суб’єктами, а також вивчення різних медіа і їх реального середовища.</a:t>
            </a:r>
            <a:endParaRPr lang="uk-UA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5940152" cy="68580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Медіаосвіта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як процес розвитку й саморозвитку особистості на матеріалах та за допомогою засобів масової комунікації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(ЗМІ) покликана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формувати культуру комунікації, уміння усвідомлено сприймати,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критично осмислювати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інтерпретувати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медіатексти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з метою розширення загальних, соціокультурних та професійно значущих знань, комунікативних та творчих здібностей сучасного учня.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мария\Desktop\СОЦ.ПЕДАГОГИКА\Вебінари, семінари\page_1_thumb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3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Для вдосконалення якості сучасної освіти, забезпечення її доступності та ефективності, підготовки молоді до життя і діяльності в інформаційному суспільстві сьогодні доцільно враховувати процеси стрімкого інформаційно-технологічного розвитку різних галузей.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2403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dirty="0" smtClean="0"/>
              <a:t>	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Згідно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державною національною програмою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“Освіта”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навчально-виховний процес у школі має бути направлений на формування та розвиток пізнавальної активності школярів, удосконалення форм і змісту навчального процесу, впровадження інформаційно-комунікаційних технологій для навчання.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Напрями </a:t>
            </a:r>
            <a:r>
              <a:rPr lang="uk-UA" dirty="0" err="1" smtClean="0"/>
              <a:t>медіаосвіти</a:t>
            </a:r>
            <a:r>
              <a:rPr lang="uk-UA" dirty="0" smtClean="0"/>
              <a:t> в сучасній українській освіті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1125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	</a:t>
            </a:r>
            <a:r>
              <a:rPr lang="uk-UA" dirty="0" err="1" smtClean="0"/>
              <a:t>медіаграмотність</a:t>
            </a:r>
            <a:r>
              <a:rPr lang="uk-UA" dirty="0" smtClean="0"/>
              <a:t> </a:t>
            </a:r>
            <a:r>
              <a:rPr lang="uk-UA" dirty="0"/>
              <a:t>у </a:t>
            </a:r>
            <a:r>
              <a:rPr lang="uk-UA" dirty="0" smtClean="0"/>
              <a:t>НУШ (готовність </a:t>
            </a:r>
            <a:r>
              <a:rPr lang="uk-UA" dirty="0"/>
              <a:t>педагогів до формування </a:t>
            </a:r>
            <a:r>
              <a:rPr lang="uk-UA" dirty="0" err="1"/>
              <a:t>медіаграмотності</a:t>
            </a:r>
            <a:r>
              <a:rPr lang="uk-UA" dirty="0"/>
              <a:t> у </a:t>
            </a:r>
            <a:r>
              <a:rPr lang="uk-UA" dirty="0" smtClean="0"/>
              <a:t>школярів)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наскрізне </a:t>
            </a:r>
            <a:r>
              <a:rPr lang="uk-UA" dirty="0"/>
              <a:t>впровадження </a:t>
            </a:r>
            <a:r>
              <a:rPr lang="uk-UA" dirty="0" err="1"/>
              <a:t>медаосвіти</a:t>
            </a:r>
            <a:r>
              <a:rPr lang="uk-UA" dirty="0"/>
              <a:t> </a:t>
            </a:r>
            <a:r>
              <a:rPr lang="uk-UA" dirty="0" smtClean="0"/>
              <a:t>в </a:t>
            </a:r>
            <a:r>
              <a:rPr lang="uk-UA" dirty="0"/>
              <a:t>освітній процес сучасного навчального </a:t>
            </a:r>
            <a:r>
              <a:rPr lang="uk-UA" dirty="0" smtClean="0"/>
              <a:t>закладу та шкільні ЗМІ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загальна </a:t>
            </a:r>
            <a:r>
              <a:rPr lang="uk-UA" dirty="0"/>
              <a:t>середня освіта в контексті впровадження </a:t>
            </a:r>
            <a:r>
              <a:rPr lang="uk-UA" dirty="0" err="1"/>
              <a:t>медіаосвітніх</a:t>
            </a:r>
            <a:r>
              <a:rPr lang="uk-UA" dirty="0"/>
              <a:t> інновацій, </a:t>
            </a:r>
            <a:r>
              <a:rPr lang="uk-UA" dirty="0" smtClean="0"/>
              <a:t>(закордонний </a:t>
            </a:r>
            <a:r>
              <a:rPr lang="uk-UA" dirty="0"/>
              <a:t>досвід </a:t>
            </a:r>
            <a:r>
              <a:rPr lang="uk-UA" dirty="0" err="1" smtClean="0"/>
              <a:t>медіаосвіти</a:t>
            </a:r>
            <a:r>
              <a:rPr lang="uk-UA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</a:t>
            </a:r>
            <a:r>
              <a:rPr lang="uk-UA" dirty="0" err="1"/>
              <a:t>медіаграмотність</a:t>
            </a:r>
            <a:r>
              <a:rPr lang="uk-UA" dirty="0"/>
              <a:t> як складова </a:t>
            </a:r>
            <a:r>
              <a:rPr lang="uk-UA" dirty="0" err="1"/>
              <a:t>безпекових</a:t>
            </a:r>
            <a:r>
              <a:rPr lang="uk-UA" dirty="0"/>
              <a:t> </a:t>
            </a:r>
            <a:r>
              <a:rPr lang="uk-UA" dirty="0" err="1" smtClean="0"/>
              <a:t>компетенцій</a:t>
            </a:r>
            <a:r>
              <a:rPr lang="uk-UA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uk-UA" dirty="0" err="1" smtClean="0"/>
              <a:t>медіаграмотність</a:t>
            </a:r>
            <a:r>
              <a:rPr lang="uk-UA" dirty="0" smtClean="0"/>
              <a:t> </a:t>
            </a:r>
            <a:r>
              <a:rPr lang="uk-UA" dirty="0"/>
              <a:t>впродовж життя та інше.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97666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/>
              <a:t>	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Освітній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процес, побудований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на основі медіа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інноваційних форм, прийомів, методів,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технологій: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допомагає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значно активізувати креативну, пізнавальну діяльність учнів реалізовувати творчі задатки та складові розвитку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особистості,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стимулює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легке, невимушене засвоєння навчального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матеріалу,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розвиває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пізнавальну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самостійність,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учнів сприяти підвищенню ефективності освітньої діяльності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медіаграмотності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взаємодіяти, співпрацювати та орієнтуватися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медіапросторі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виховує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дітей різного віку толерантність та вибірковість пошуку інформації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медіасередовищі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oundRect">
            <a:avLst>
              <a:gd name="adj" fmla="val 27568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Як </a:t>
            </a:r>
            <a:r>
              <a:rPr lang="ru-RU" sz="3200" dirty="0" err="1" smtClean="0"/>
              <a:t>освітянам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використовувати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можливості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медіа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професійної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діяльності</a:t>
            </a:r>
            <a:r>
              <a:rPr lang="ru-RU" sz="3200" dirty="0" smtClean="0"/>
              <a:t>?</a:t>
            </a:r>
            <a:r>
              <a:rPr lang="ru-RU" sz="3200" dirty="0"/>
              <a:t/>
            </a:r>
            <a:br>
              <a:rPr lang="ru-RU" sz="3200" dirty="0"/>
            </a:b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/>
              <a:t>		</a:t>
            </a: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r>
              <a:rPr lang="uk-UA" sz="2400" dirty="0" smtClean="0"/>
              <a:t>Кіноклуб</a:t>
            </a:r>
          </a:p>
          <a:p>
            <a:r>
              <a:rPr lang="uk-UA" sz="2400" dirty="0" smtClean="0"/>
              <a:t>Освітній журнал (створений учнями окремого освітнього  закладу)</a:t>
            </a:r>
          </a:p>
          <a:p>
            <a:r>
              <a:rPr lang="uk-UA" sz="2400" dirty="0" err="1" smtClean="0"/>
              <a:t>Сторітеллінг</a:t>
            </a:r>
            <a:r>
              <a:rPr lang="uk-UA" sz="2400" dirty="0" smtClean="0"/>
              <a:t> </a:t>
            </a:r>
            <a:r>
              <a:rPr lang="uk-UA" sz="2000" dirty="0" smtClean="0"/>
              <a:t>(мистецтво </a:t>
            </a:r>
            <a:r>
              <a:rPr lang="uk-UA" sz="2000" dirty="0" err="1"/>
              <a:t>розповідавати</a:t>
            </a:r>
            <a:r>
              <a:rPr lang="uk-UA" sz="2000" dirty="0"/>
              <a:t> </a:t>
            </a:r>
            <a:r>
              <a:rPr lang="uk-UA" sz="2000" dirty="0" smtClean="0"/>
              <a:t>історії; цікаві </a:t>
            </a:r>
            <a:r>
              <a:rPr lang="uk-UA" sz="2000" dirty="0"/>
              <a:t>розповіді з метою навчання, керування шляхом донесення змісту повідомлення за допомогою спеціальної </a:t>
            </a:r>
            <a:r>
              <a:rPr lang="uk-UA" sz="2000" dirty="0" smtClean="0"/>
              <a:t>методики)</a:t>
            </a:r>
            <a:r>
              <a:rPr lang="uk-UA" sz="2400" dirty="0" smtClean="0"/>
              <a:t>,</a:t>
            </a:r>
          </a:p>
          <a:p>
            <a:r>
              <a:rPr lang="uk-UA" sz="2400" dirty="0" err="1" smtClean="0"/>
              <a:t>Скрайбінг</a:t>
            </a:r>
            <a:r>
              <a:rPr lang="uk-UA" sz="2400" dirty="0" smtClean="0"/>
              <a:t> </a:t>
            </a:r>
            <a:r>
              <a:rPr lang="uk-UA" sz="2000" dirty="0" smtClean="0"/>
              <a:t>(</a:t>
            </a:r>
            <a:r>
              <a:rPr lang="ru-RU" sz="2000" dirty="0" smtClean="0"/>
              <a:t>метод </a:t>
            </a:r>
            <a:r>
              <a:rPr lang="ru-RU" sz="2000" dirty="0" err="1"/>
              <a:t>розповіді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пояснення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супроводжуєься</a:t>
            </a:r>
            <a:r>
              <a:rPr lang="ru-RU" sz="2000" dirty="0"/>
              <a:t> </a:t>
            </a:r>
            <a:r>
              <a:rPr lang="ru-RU" sz="2000" dirty="0" err="1"/>
              <a:t>малюнками</a:t>
            </a:r>
            <a:r>
              <a:rPr lang="ru-RU" sz="2000" dirty="0"/>
              <a:t>, </a:t>
            </a:r>
            <a:r>
              <a:rPr lang="ru-RU" sz="2000" dirty="0" err="1"/>
              <a:t>коміксами</a:t>
            </a:r>
            <a:r>
              <a:rPr lang="ru-RU" sz="2000" dirty="0"/>
              <a:t>, схемами, </a:t>
            </a:r>
            <a:r>
              <a:rPr lang="ru-RU" sz="2000" dirty="0" err="1"/>
              <a:t>графічними</a:t>
            </a:r>
            <a:r>
              <a:rPr lang="ru-RU" sz="2000" dirty="0"/>
              <a:t> </a:t>
            </a:r>
            <a:r>
              <a:rPr lang="ru-RU" sz="2000" dirty="0" err="1"/>
              <a:t>зображеннями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ілюстраціями</a:t>
            </a:r>
            <a:r>
              <a:rPr lang="ru-RU" sz="2000" dirty="0"/>
              <a:t> головного </a:t>
            </a:r>
            <a:r>
              <a:rPr lang="ru-RU" sz="2000" dirty="0" err="1"/>
              <a:t>змісту</a:t>
            </a:r>
            <a:r>
              <a:rPr lang="ru-RU" sz="2000" dirty="0"/>
              <a:t> </a:t>
            </a:r>
            <a:r>
              <a:rPr lang="ru-RU" sz="2000" dirty="0" err="1" smtClean="0"/>
              <a:t>сказаного</a:t>
            </a:r>
            <a:r>
              <a:rPr lang="ru-RU" sz="2000" dirty="0" smtClean="0"/>
              <a:t>)</a:t>
            </a:r>
            <a:endParaRPr lang="uk-UA" sz="2400" dirty="0" smtClean="0"/>
          </a:p>
          <a:p>
            <a:r>
              <a:rPr lang="en-US" sz="2400" dirty="0" smtClean="0"/>
              <a:t>QR-</a:t>
            </a:r>
            <a:r>
              <a:rPr lang="uk-UA" sz="2400" dirty="0" smtClean="0"/>
              <a:t>коди </a:t>
            </a:r>
            <a:r>
              <a:rPr lang="uk-UA" sz="2000" dirty="0" smtClean="0"/>
              <a:t>(створення кодів замість посилань)</a:t>
            </a:r>
            <a:endParaRPr lang="uk-UA" sz="2000" dirty="0" smtClean="0"/>
          </a:p>
          <a:p>
            <a:endParaRPr lang="uk-UA" sz="2400" dirty="0" smtClean="0"/>
          </a:p>
          <a:p>
            <a:pPr>
              <a:buNone/>
            </a:pPr>
            <a:endParaRPr lang="uk-UA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1340768"/>
            <a:ext cx="6408712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Технології </a:t>
            </a:r>
            <a:r>
              <a:rPr lang="uk-UA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медіаосвіти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4018458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Викладач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ЗНУ факультету СПП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(соціальної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педагогіки та психології)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кандидат педагогічних наук, доцент кафедри соціальної педагогіки та спеціальної освіти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5359524" y="796654"/>
            <a:ext cx="4581128" cy="2987823"/>
          </a:xfrm>
        </p:spPr>
      </p:pic>
      <p:sp>
        <p:nvSpPr>
          <p:cNvPr id="6" name="Прямоугольник 5"/>
          <p:cNvSpPr/>
          <p:nvPr/>
        </p:nvSpPr>
        <p:spPr>
          <a:xfrm>
            <a:off x="899592" y="4509120"/>
            <a:ext cx="360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Гладиш</a:t>
            </a:r>
          </a:p>
          <a:p>
            <a:pPr algn="ctr"/>
            <a:r>
              <a:rPr lang="uk-UA" sz="2400" b="1" cap="all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Марія </a:t>
            </a:r>
          </a:p>
          <a:p>
            <a:pPr algn="ctr"/>
            <a:r>
              <a:rPr lang="uk-UA" sz="2400" b="1" cap="all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Олександрівна</a:t>
            </a:r>
          </a:p>
          <a:p>
            <a:pPr algn="ctr"/>
            <a:endParaRPr lang="uk-UA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C:\Users\мария\Desktop\СОЦ.ПЕДАГОГИКА\ОРГАНИЗАЦИОННАЯ РАБОТА\зну ембл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37112"/>
            <a:ext cx="2987825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/>
              <a:t>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медіаосвіти</a:t>
            </a:r>
            <a:r>
              <a:rPr lang="ru-RU" dirty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професійній</a:t>
            </a:r>
            <a:r>
              <a:rPr lang="ru-RU" dirty="0" smtClean="0"/>
              <a:t> </a:t>
            </a:r>
            <a:r>
              <a:rPr lang="ru-RU" dirty="0" err="1" smtClean="0"/>
              <a:t>освіті</a:t>
            </a:r>
            <a:r>
              <a:rPr lang="ru-RU" dirty="0" smtClean="0"/>
              <a:t>?</a:t>
            </a:r>
            <a:endParaRPr lang="ru-RU" dirty="0"/>
          </a:p>
          <a:p>
            <a:pPr>
              <a:buNone/>
            </a:pPr>
            <a:endParaRPr lang="uk-UA" dirty="0"/>
          </a:p>
        </p:txBody>
      </p:sp>
      <p:pic>
        <p:nvPicPr>
          <p:cNvPr id="8194" name="Picture 2" descr="C:\Users\мария\Desktop\СОЦ.ПЕДАГОГИКА\Вебінари, семінари\завда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58906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 err="1" smtClean="0"/>
              <a:t>Медіаграмотний</a:t>
            </a:r>
            <a:r>
              <a:rPr lang="uk-UA" sz="2800" dirty="0" smtClean="0"/>
              <a:t> учень чи студент має бути здатний критично та усвідомлено оцінювати </a:t>
            </a:r>
            <a:r>
              <a:rPr lang="uk-UA" sz="2800" dirty="0" err="1" smtClean="0"/>
              <a:t>медіатексти</a:t>
            </a:r>
            <a:r>
              <a:rPr lang="uk-UA" sz="2800" dirty="0" smtClean="0"/>
              <a:t>, підтримувати критичну дистанцію відносно популярної культури та чинити супротив маніпуляціям.</a:t>
            </a:r>
            <a:endParaRPr lang="uk-UA" sz="2800" dirty="0"/>
          </a:p>
        </p:txBody>
      </p:sp>
      <p:pic>
        <p:nvPicPr>
          <p:cNvPr id="4" name="Picture 4" descr="C:\Users\мария\Desktop\СОЦ.ПЕДАГОГИКА\Вебінари, семінари\mediali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613076" cy="361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02359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/>
              <a:t>Навчання </a:t>
            </a:r>
            <a:r>
              <a:rPr lang="uk-UA" sz="2000" i="1" dirty="0" err="1" smtClean="0"/>
              <a:t>медіаграмотності</a:t>
            </a:r>
            <a:r>
              <a:rPr lang="uk-UA" sz="2000" i="1" dirty="0" smtClean="0"/>
              <a:t> має надати студентам і учням можливості: </a:t>
            </a:r>
            <a:endParaRPr lang="uk-UA" sz="2000" i="1" dirty="0" smtClean="0"/>
          </a:p>
          <a:p>
            <a:endParaRPr lang="uk-UA" sz="2000" dirty="0" smtClean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000" dirty="0" smtClean="0"/>
              <a:t>розвивати </a:t>
            </a:r>
            <a:r>
              <a:rPr lang="uk-UA" sz="2000" dirty="0" smtClean="0"/>
              <a:t>здатність, знання та відносини, що необхідні для аналізу способів, за допомогою яких медіа активно конструюють реальність</a:t>
            </a:r>
            <a:r>
              <a:rPr lang="uk-UA" sz="20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000" dirty="0" smtClean="0"/>
              <a:t>отримувати знання соціального, культурного, політичного та економічного значення цих конструкцій та цінностей, які вони розповсюджують; </a:t>
            </a:r>
            <a:endParaRPr lang="uk-UA" sz="2000" dirty="0" smtClean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розвивати </a:t>
            </a:r>
            <a:r>
              <a:rPr lang="uk-UA" sz="2000" dirty="0" smtClean="0"/>
              <a:t>рівень оцінки та естетичного сприйняття </a:t>
            </a:r>
            <a:r>
              <a:rPr lang="uk-UA" sz="2000" dirty="0" err="1" smtClean="0"/>
              <a:t>медіатекстів</a:t>
            </a:r>
            <a:r>
              <a:rPr lang="uk-UA" sz="2000" dirty="0" smtClean="0"/>
              <a:t>; </a:t>
            </a:r>
            <a:endParaRPr lang="uk-UA" sz="2000" dirty="0" smtClean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000" dirty="0" smtClean="0"/>
              <a:t>декодувати </a:t>
            </a:r>
            <a:r>
              <a:rPr lang="uk-UA" sz="2000" dirty="0" err="1" smtClean="0"/>
              <a:t>медіатексти</a:t>
            </a:r>
            <a:r>
              <a:rPr lang="uk-UA" sz="2000" dirty="0" smtClean="0"/>
              <a:t>, щоб розпізнати та оцінити культурні цінності, практичну значущість, ідеї, що містяться в них; </a:t>
            </a:r>
            <a:endParaRPr lang="uk-UA" sz="2000" dirty="0" smtClean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000" dirty="0" smtClean="0"/>
              <a:t>розпізнавати</a:t>
            </a:r>
            <a:r>
              <a:rPr lang="uk-UA" sz="2000" dirty="0" smtClean="0"/>
              <a:t>, аналізувати та застосовувати різноманіття технічних засобів для використання та створення </a:t>
            </a:r>
            <a:r>
              <a:rPr lang="uk-UA" sz="2000" dirty="0" err="1" smtClean="0"/>
              <a:t>медіатекстів</a:t>
            </a:r>
            <a:r>
              <a:rPr lang="uk-UA" sz="2000" dirty="0" smtClean="0"/>
              <a:t>; </a:t>
            </a:r>
            <a:endParaRPr lang="uk-UA" sz="2000" dirty="0" smtClean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000" dirty="0" smtClean="0"/>
              <a:t>усвідомлювати</a:t>
            </a:r>
            <a:r>
              <a:rPr lang="uk-UA" sz="2000" dirty="0" smtClean="0"/>
              <a:t>, що ті, хто створюють (конструюють) </a:t>
            </a:r>
            <a:r>
              <a:rPr lang="uk-UA" sz="2000" dirty="0" err="1" smtClean="0"/>
              <a:t>медіатексти</a:t>
            </a:r>
            <a:r>
              <a:rPr lang="uk-UA" sz="2000" dirty="0" smtClean="0"/>
              <a:t>, роблять це, виходячи з багатьох мотивів (контроль, тиск тощо) – економічних, політичних, культурних, організаційних, технічних, соціальних; </a:t>
            </a:r>
            <a:endParaRPr lang="uk-UA" sz="2000" dirty="0" smtClean="0"/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2000" dirty="0" smtClean="0"/>
              <a:t>розуміти</a:t>
            </a:r>
            <a:r>
              <a:rPr lang="uk-UA" sz="2000" dirty="0" smtClean="0"/>
              <a:t>, що кожна людина залучена до селективного та аналітичного процесу дослідження </a:t>
            </a:r>
            <a:r>
              <a:rPr lang="uk-UA" sz="2000" dirty="0" err="1" smtClean="0"/>
              <a:t>медіатекстів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	Не тільки вчителі/викладачі, а й учні/студенти </a:t>
            </a:r>
            <a:r>
              <a:rPr lang="uk-UA" sz="2400" dirty="0" smtClean="0"/>
              <a:t>мають </a:t>
            </a:r>
            <a:r>
              <a:rPr lang="uk-UA" sz="2400" b="1" dirty="0" smtClean="0"/>
              <a:t>уміти</a:t>
            </a:r>
            <a:r>
              <a:rPr lang="uk-UA" sz="2400" dirty="0" smtClean="0"/>
              <a:t>: </a:t>
            </a:r>
          </a:p>
          <a:p>
            <a:pPr algn="just"/>
            <a:endParaRPr lang="uk-UA" sz="2400" dirty="0" smtClean="0"/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/>
              <a:t> </a:t>
            </a:r>
            <a:r>
              <a:rPr lang="uk-UA" sz="2400" dirty="0" smtClean="0"/>
              <a:t>розпізнавати </a:t>
            </a:r>
            <a:r>
              <a:rPr lang="uk-UA" sz="2400" dirty="0" smtClean="0"/>
              <a:t>однобічну чи перекручену інформацію (особливо телевізійну, бо вважається, що та має більший вплив</a:t>
            </a:r>
            <a:r>
              <a:rPr lang="uk-UA" sz="2400" dirty="0" smtClean="0"/>
              <a:t>); 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/>
              <a:t> </a:t>
            </a:r>
            <a:r>
              <a:rPr lang="uk-UA" sz="2400" dirty="0" smtClean="0"/>
              <a:t>знаходити </a:t>
            </a:r>
            <a:r>
              <a:rPr lang="uk-UA" sz="2400" dirty="0" smtClean="0"/>
              <a:t>різницю між загальновідомими фактами і такими, що потребують перевірки</a:t>
            </a:r>
            <a:r>
              <a:rPr lang="uk-UA" sz="2400" dirty="0" smtClean="0"/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/>
              <a:t> </a:t>
            </a:r>
            <a:r>
              <a:rPr lang="uk-UA" sz="2400" dirty="0" smtClean="0"/>
              <a:t>визначати надійність джерела інформації; допустимі та недопустимі твердження; </a:t>
            </a:r>
            <a:endParaRPr lang="uk-UA" sz="2400" dirty="0" smtClean="0"/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/>
              <a:t> </a:t>
            </a:r>
            <a:r>
              <a:rPr lang="uk-UA" sz="2400" dirty="0" smtClean="0"/>
              <a:t>різницю </a:t>
            </a:r>
            <a:r>
              <a:rPr lang="uk-UA" sz="2400" dirty="0" smtClean="0"/>
              <a:t>між головною та другорядною інформацією; </a:t>
            </a:r>
            <a:endParaRPr lang="uk-UA" sz="2400" dirty="0" smtClean="0"/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/>
              <a:t> ангажованість </a:t>
            </a:r>
            <a:r>
              <a:rPr lang="uk-UA" sz="2400" dirty="0" smtClean="0"/>
              <a:t>суджень; </a:t>
            </a:r>
            <a:endParaRPr lang="uk-UA" sz="2400" dirty="0" smtClean="0"/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/>
              <a:t> недоведені </a:t>
            </a:r>
            <a:r>
              <a:rPr lang="uk-UA" sz="2400" dirty="0" smtClean="0"/>
              <a:t>аргументи; </a:t>
            </a:r>
            <a:endParaRPr lang="uk-UA" sz="2400" dirty="0" smtClean="0"/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/>
              <a:t> </a:t>
            </a:r>
            <a:r>
              <a:rPr lang="uk-UA" sz="2400" dirty="0" smtClean="0"/>
              <a:t>логічну </a:t>
            </a:r>
            <a:r>
              <a:rPr lang="uk-UA" sz="2400" dirty="0" smtClean="0"/>
              <a:t>несумісність тощо.</a:t>
            </a:r>
            <a:endParaRPr lang="uk-UA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dirty="0" smtClean="0"/>
              <a:t>		Кінцевою </a:t>
            </a:r>
            <a:r>
              <a:rPr lang="uk-UA" dirty="0" smtClean="0"/>
              <a:t>метою </a:t>
            </a:r>
            <a:r>
              <a:rPr lang="uk-UA" i="1" dirty="0" err="1" smtClean="0"/>
              <a:t>медіаосвіти</a:t>
            </a:r>
            <a:r>
              <a:rPr lang="uk-UA" dirty="0" smtClean="0"/>
              <a:t> є розвиток </a:t>
            </a:r>
            <a:r>
              <a:rPr lang="uk-UA" dirty="0" err="1" smtClean="0"/>
              <a:t>медіаграмотності</a:t>
            </a:r>
            <a:r>
              <a:rPr lang="uk-UA" dirty="0" smtClean="0"/>
              <a:t> учнів, що сприяє спілкуванню з медіа під критичним кутом зору, розумінню значимості медіа в житті кожної людини. </a:t>
            </a:r>
            <a:endParaRPr lang="uk-UA" dirty="0" smtClean="0"/>
          </a:p>
          <a:p>
            <a:pPr algn="just">
              <a:buNone/>
            </a:pPr>
            <a:r>
              <a:rPr lang="uk-UA" dirty="0" smtClean="0"/>
              <a:t>		</a:t>
            </a:r>
            <a:r>
              <a:rPr lang="uk-UA" i="1" dirty="0" err="1" smtClean="0"/>
              <a:t>Медіаграмотність</a:t>
            </a:r>
            <a:r>
              <a:rPr lang="uk-UA" dirty="0" smtClean="0"/>
              <a:t> </a:t>
            </a:r>
            <a:r>
              <a:rPr lang="uk-UA" dirty="0" smtClean="0"/>
              <a:t>у першу чергу необхідна </a:t>
            </a:r>
            <a:r>
              <a:rPr lang="uk-UA" dirty="0" smtClean="0"/>
              <a:t>учням, </a:t>
            </a:r>
            <a:r>
              <a:rPr lang="uk-UA" dirty="0" smtClean="0"/>
              <a:t>що пов'язано з особливостями сучасної соціокультурної ситуації, зокрема із широкими контактами </a:t>
            </a:r>
            <a:r>
              <a:rPr lang="uk-UA" dirty="0" smtClean="0"/>
              <a:t>підлітків </a:t>
            </a:r>
            <a:r>
              <a:rPr lang="uk-UA" dirty="0" smtClean="0"/>
              <a:t>з медіа.</a:t>
            </a:r>
            <a:endParaRPr lang="uk-UA" dirty="0"/>
          </a:p>
        </p:txBody>
      </p:sp>
      <p:pic>
        <p:nvPicPr>
          <p:cNvPr id="5" name="Picture 2" descr="C:\Users\мария\Desktop\СОЦ.ПЕДАГОГИКА\Вебінари, семінари\Screen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64362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708920"/>
            <a:ext cx="6696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увагу!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8147248" cy="2124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/>
              <a:t>таке</a:t>
            </a:r>
            <a:r>
              <a:rPr lang="ru-RU" sz="3200" dirty="0"/>
              <a:t> </a:t>
            </a:r>
            <a:r>
              <a:rPr lang="ru-RU" sz="3200" dirty="0" err="1"/>
              <a:t>медіа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як вони на нас </a:t>
            </a:r>
            <a:r>
              <a:rPr lang="ru-RU" sz="3200" dirty="0" err="1"/>
              <a:t>впливають</a:t>
            </a:r>
            <a:r>
              <a:rPr lang="ru-RU" sz="3200" dirty="0"/>
              <a:t>?</a:t>
            </a:r>
            <a:br>
              <a:rPr lang="ru-RU" sz="3200" dirty="0"/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Що таке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медіаграмотність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Що таке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медіаосвіта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" name="Google Shape;194;p17"/>
          <p:cNvGraphicFramePr/>
          <p:nvPr/>
        </p:nvGraphicFramePr>
        <p:xfrm>
          <a:off x="755576" y="2492896"/>
          <a:ext cx="7571200" cy="4297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785600"/>
                <a:gridCol w="3785600"/>
              </a:tblGrid>
              <a:tr h="1497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 dirty="0" smtClean="0">
                          <a:latin typeface="Times New Roman" pitchFamily="18" charset="0"/>
                          <a:cs typeface="Times New Roman" pitchFamily="18" charset="0"/>
                        </a:rPr>
                        <a:t>Недоліки</a:t>
                      </a:r>
                      <a:endParaRPr sz="1800" b="1" u="none" strike="noStrike" cap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b="1" u="none" strike="noStrike" cap="none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Переваги</a:t>
                      </a:r>
                      <a:endParaRPr sz="1800" b="1" u="none" strike="noStrike" cap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/>
                </a:tc>
              </a:tr>
              <a:tr h="35366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95" name="Google Shape;195;p1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411760" y="3382191"/>
            <a:ext cx="3924300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8003232" cy="97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Що ви знаєте про медіа</a:t>
            </a:r>
            <a:r>
              <a:rPr lang="en-US" dirty="0" smtClean="0"/>
              <a:t>?</a:t>
            </a:r>
            <a:endParaRPr dirty="0"/>
          </a:p>
        </p:txBody>
      </p:sp>
      <p:pic>
        <p:nvPicPr>
          <p:cNvPr id="183" name="Google Shape;183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25824" y="3558796"/>
            <a:ext cx="5054600" cy="278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23528" y="3842997"/>
            <a:ext cx="200977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092280" y="4894543"/>
            <a:ext cx="1681732" cy="12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539552" y="1597088"/>
            <a:ext cx="227647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3419872" y="1704134"/>
            <a:ext cx="242887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6372200" y="1704134"/>
            <a:ext cx="24574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b="1" dirty="0" smtClean="0"/>
              <a:t>Медіа </a:t>
            </a:r>
            <a:r>
              <a:rPr lang="uk-UA" sz="2800" dirty="0" smtClean="0"/>
              <a:t>(від лат. </a:t>
            </a:r>
            <a:r>
              <a:rPr lang="en-US" sz="2800" dirty="0" smtClean="0"/>
              <a:t>m</a:t>
            </a:r>
            <a:r>
              <a:rPr lang="en-GB" sz="2800" dirty="0" err="1" smtClean="0"/>
              <a:t>edium</a:t>
            </a:r>
            <a:r>
              <a:rPr lang="uk-UA" sz="2800" dirty="0" smtClean="0"/>
              <a:t> – посередник; від англ.</a:t>
            </a:r>
            <a:r>
              <a:rPr lang="uk-UA" sz="2800" dirty="0" smtClean="0"/>
              <a:t> </a:t>
            </a:r>
            <a:r>
              <a:rPr lang="uk-UA" sz="2800" dirty="0" smtClean="0"/>
              <a:t>–</a:t>
            </a:r>
            <a:r>
              <a:rPr lang="uk-UA" sz="2800" b="1" dirty="0" smtClean="0"/>
              <a:t> </a:t>
            </a:r>
            <a:r>
              <a:rPr lang="uk-UA" sz="2800" dirty="0" smtClean="0"/>
              <a:t>засіб</a:t>
            </a:r>
            <a:r>
              <a:rPr lang="ru-RU" sz="2800" dirty="0" smtClean="0"/>
              <a:t>)</a:t>
            </a:r>
            <a:r>
              <a:rPr lang="uk-UA" sz="2800" dirty="0" smtClean="0"/>
              <a:t> – це Інтернет, фото, відео, радіо, кіно, телебачення, а також друковані  видання (книги, посібники, журнали, газети і т.д.).</a:t>
            </a:r>
            <a:endParaRPr lang="uk-UA" sz="2800" dirty="0"/>
          </a:p>
        </p:txBody>
      </p:sp>
      <p:pic>
        <p:nvPicPr>
          <p:cNvPr id="4098" name="Picture 2" descr="C:\Users\мария\Desktop\СОЦ.ПЕДАГОГИКА\Вебінари, семінари\m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Медіаграмотність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у регіонах України» –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під такою назвою був реалізований у ЗНУ за підтримки німецької організації «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Interlink Academy»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Посольства Німеччини в Україні. 12 представників міст і сіл Запорізької області протягом чотирьох днів опановували нові знання з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медіаграмотності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та розвивали свої тренерські навички, аби в майбутньому розширювати коло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медіаграмотних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громадян у своїх регіонах.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мария\Desktop\СОЦ.ПЕДАГОГИКА\ОРГАНИЗАЦИОННАЯ РАБОТА\znu-a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933056"/>
            <a:ext cx="5148064" cy="2924944"/>
          </a:xfrm>
          <a:prstGeom prst="rect">
            <a:avLst/>
          </a:prstGeom>
          <a:noFill/>
        </p:spPr>
      </p:pic>
      <p:pic>
        <p:nvPicPr>
          <p:cNvPr id="10242" name="Picture 2" descr="C:\Users\мария\Desktop\СОЦ.ПЕДАГОГИКА\Вебінари, семінари\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3995935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736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err="1" smtClean="0"/>
              <a:t>Медіаграмотність</a:t>
            </a:r>
            <a:r>
              <a:rPr lang="uk-UA" b="1" dirty="0" smtClean="0"/>
              <a:t> </a:t>
            </a:r>
            <a:r>
              <a:rPr lang="uk-UA" dirty="0" smtClean="0"/>
              <a:t>– </a:t>
            </a:r>
            <a:br>
              <a:rPr lang="uk-UA" dirty="0" smtClean="0"/>
            </a:br>
            <a:r>
              <a:rPr lang="uk-UA" sz="3600" dirty="0" smtClean="0"/>
              <a:t>означає </a:t>
            </a:r>
            <a:r>
              <a:rPr lang="uk-UA" sz="3600" dirty="0" smtClean="0"/>
              <a:t>навички, знання і розуміння, які надають споживачам можливість ефективно і безпечно користуватися медіа.</a:t>
            </a:r>
            <a:r>
              <a:rPr lang="uk-UA" sz="3600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38437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</a:p>
          <a:p>
            <a:pPr algn="ctr">
              <a:buNone/>
            </a:pPr>
            <a:r>
              <a:rPr lang="uk-UA" dirty="0" smtClean="0"/>
              <a:t>	</a:t>
            </a:r>
            <a:r>
              <a:rPr lang="uk-UA" dirty="0" smtClean="0"/>
              <a:t>	 </a:t>
            </a:r>
            <a:r>
              <a:rPr lang="uk-UA" dirty="0" err="1" smtClean="0"/>
              <a:t>Медіаграмотні</a:t>
            </a:r>
            <a:r>
              <a:rPr lang="uk-UA" dirty="0" smtClean="0"/>
              <a:t> люди здатні усвідомлено обирати, розуміти характер контенту і послуг та користуватися повним спектром </a:t>
            </a:r>
            <a:r>
              <a:rPr lang="uk-UA" dirty="0" smtClean="0"/>
              <a:t>можливостей (які </a:t>
            </a:r>
            <a:r>
              <a:rPr lang="uk-UA" dirty="0" smtClean="0"/>
              <a:t>пропонують нові комунікаційні </a:t>
            </a:r>
            <a:r>
              <a:rPr lang="uk-UA" dirty="0" smtClean="0"/>
              <a:t>технології), мають можливість захистити себе від </a:t>
            </a:r>
            <a:r>
              <a:rPr lang="uk-UA" dirty="0" smtClean="0"/>
              <a:t>шкідливого або вразливого матеріалу. 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6" name="Picture 6" descr="C:\Users\мария\Desktop\СОЦ.ПЕДАГОГИКА\Вебінари, семінари\м-г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498.17-ESCAPE-w-FB-logo-lg-683x10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5951" r="-85951"/>
          <a:stretch>
            <a:fillRect/>
          </a:stretch>
        </p:blipFill>
        <p:spPr>
          <a:xfrm>
            <a:off x="-1476672" y="188640"/>
            <a:ext cx="12025336" cy="63367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444</Words>
  <Application>Microsoft Office PowerPoint</Application>
  <PresentationFormat>Экран (4:3)</PresentationFormat>
  <Paragraphs>85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 Викладач ЗНУ факультету СПП (соціальної педагогіки та психології)   кандидат педагогічних наук, доцент кафедри соціальної педагогіки та спеціальної освіти </vt:lpstr>
      <vt:lpstr>  Що таке медіа і як вони на нас впливають? Що таке медіаграмотність?  Що таке медіаосвіта?</vt:lpstr>
      <vt:lpstr> Що ви знаєте про медіа?</vt:lpstr>
      <vt:lpstr>Медіа (від лат. medium – посередник; від англ. – засіб) – це Інтернет, фото, відео, радіо, кіно, телебачення, а також друковані  видання (книги, посібники, журнали, газети і т.д.).</vt:lpstr>
      <vt:lpstr>«Медіаграмотність у регіонах України» – проєкт під такою назвою був реалізований у ЗНУ за підтримки німецької організації «Interlink Academy» та Посольства Німеччини в Україні. 12 представників міст і сіл Запорізької області протягом чотирьох днів опановували нові знання з медіаграмотності та розвивали свої тренерські навички, аби в майбутньому розширювати коло медіаграмотних громадян у своїх регіонах. </vt:lpstr>
      <vt:lpstr> Медіаграмотність –  означає навички, знання і розуміння, які надають споживачам можливість ефективно і безпечно користуватися медіа.  </vt:lpstr>
      <vt:lpstr>Слайд 8</vt:lpstr>
      <vt:lpstr>Слайд 9</vt:lpstr>
      <vt:lpstr>Чи потрібно бути критичним? Як критично оцінювати інформацію?</vt:lpstr>
      <vt:lpstr>Чи надійне джерело інформації?</vt:lpstr>
      <vt:lpstr>Слайд 12</vt:lpstr>
      <vt:lpstr>Як перевірити надійність інформації?</vt:lpstr>
      <vt:lpstr>Медіаосвіта спрямована на розвиток вербальних, візуальних, аудитивних, технічних і соціальних вмінь і навичок.  Це вимагає співпраці між різними суб’єктами, а також вивчення різних медіа і їх реального середовища.</vt:lpstr>
      <vt:lpstr>Медіаосвіта як процес розвитку й саморозвитку особистості на матеріалах та за допомогою засобів масової комунікації (ЗМІ) покликана формувати культуру комунікації, уміння усвідомлено сприймати, критично осмислювати, інтерпретувати медіатексти з метою розширення загальних, соціокультурних та професійно значущих знань, комунікативних та творчих здібностей сучасного учня.</vt:lpstr>
      <vt:lpstr>Для вдосконалення якості сучасної освіти, забезпечення її доступності та ефективності, підготовки молоді до життя і діяльності в інформаційному суспільстві сьогодні доцільно враховувати процеси стрімкого інформаційно-технологічного розвитку різних галузей. </vt:lpstr>
      <vt:lpstr>Напрями медіаосвіти в сучасній українській освіті</vt:lpstr>
      <vt:lpstr>Слайд 18</vt:lpstr>
      <vt:lpstr> Як освітянам використовувати можливості медіа для професійної діяльності? </vt:lpstr>
      <vt:lpstr>Слайд 20</vt:lpstr>
      <vt:lpstr>Медіаграмотний учень чи студент має бути здатний критично та усвідомлено оцінювати медіатексти, підтримувати критичну дистанцію відносно популярної культури та чинити супротив маніпуляціям.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51</cp:revision>
  <dcterms:created xsi:type="dcterms:W3CDTF">2021-02-21T06:46:58Z</dcterms:created>
  <dcterms:modified xsi:type="dcterms:W3CDTF">2021-02-22T09:32:13Z</dcterms:modified>
</cp:coreProperties>
</file>