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7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4" d="100"/>
          <a:sy n="74" d="100"/>
        </p:scale>
        <p:origin x="-1718" y="-37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06.09.2025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81068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ПРЕЗЕНТАЦІЯ КУРСУ</a:t>
            </a:r>
            <a:br>
              <a:rPr lang="uk-UA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endParaRPr lang="uk-UA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0" y="1481068"/>
            <a:ext cx="9144000" cy="7727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600" dirty="0"/>
          </a:p>
        </p:txBody>
      </p:sp>
      <p:sp>
        <p:nvSpPr>
          <p:cNvPr id="3" name="TextBox 2"/>
          <p:cNvSpPr txBox="1"/>
          <p:nvPr/>
        </p:nvSpPr>
        <p:spPr>
          <a:xfrm>
            <a:off x="1529698" y="1053472"/>
            <a:ext cx="65392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Arial" pitchFamily="34" charset="0"/>
                <a:cs typeface="Arial" pitchFamily="34" charset="0"/>
              </a:rPr>
              <a:t>МЕТОДИКА СОЦІАЛЬНО-ПЕДАГОГІЧНОЇ </a:t>
            </a:r>
          </a:p>
          <a:p>
            <a:pPr algn="ctr"/>
            <a:r>
              <a:rPr lang="uk-UA" sz="2400" b="1" dirty="0" smtClean="0">
                <a:latin typeface="Arial" pitchFamily="34" charset="0"/>
                <a:cs typeface="Arial" pitchFamily="34" charset="0"/>
              </a:rPr>
              <a:t>РОБОТИ В ЗАКЛАДАХ ОСВІТИ</a:t>
            </a:r>
          </a:p>
          <a:p>
            <a:pPr algn="ctr"/>
            <a:endParaRPr lang="uk-UA" sz="24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7700"/>
            <a:ext cx="9144000" cy="3912827"/>
          </a:xfrm>
        </p:spPr>
        <p:txBody>
          <a:bodyPr>
            <a:normAutofit/>
          </a:bodyPr>
          <a:lstStyle/>
          <a:p>
            <a:pPr algn="ctr"/>
            <a:endParaRPr lang="uk-UA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31" t="13732" r="4873"/>
          <a:stretch/>
        </p:blipFill>
        <p:spPr bwMode="auto">
          <a:xfrm>
            <a:off x="2115733" y="4199574"/>
            <a:ext cx="3878408" cy="2515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1427405" y="333286"/>
            <a:ext cx="7418231" cy="3614871"/>
          </a:xfrm>
          <a:prstGeom prst="rect">
            <a:avLst/>
          </a:prstGeom>
          <a:gradFill flip="none" rotWithShape="1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108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Метою навчальної дисципліни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«Методика соціально-педагогічної  роботи в закладах освіти»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є засвоєння студентами специфіки роботи соціального педагога в закладах освіти різного типу та оволодіння ними основами соціально-педагогічної роботи з молодіжними і дитячими організаціями, формування практичних навичок використання їх потенціалу для розв’язання соціально-педагогічних проблем дітей та молоді.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427406" y="5457406"/>
            <a:ext cx="7418231" cy="1126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366" y="146186"/>
            <a:ext cx="8757633" cy="742456"/>
          </a:xfrm>
        </p:spPr>
        <p:txBody>
          <a:bodyPr>
            <a:normAutofit/>
          </a:bodyPr>
          <a:lstStyle/>
          <a:p>
            <a:pPr algn="ctr"/>
            <a:r>
              <a:rPr lang="uk-UA" sz="2000" dirty="0">
                <a:latin typeface="Calibri" pitchFamily="34" charset="0"/>
                <a:cs typeface="Calibri" pitchFamily="34" charset="0"/>
              </a:rPr>
              <a:t>Основними </a:t>
            </a:r>
            <a:r>
              <a:rPr lang="uk-UA" sz="2000" b="1" dirty="0">
                <a:latin typeface="Calibri" pitchFamily="34" charset="0"/>
                <a:cs typeface="Calibri" pitchFamily="34" charset="0"/>
              </a:rPr>
              <a:t>завданнями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 вивчення навчальної дисципліни </a:t>
            </a:r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«</a:t>
            </a:r>
            <a:r>
              <a:rPr lang="uk-UA" sz="2000" b="1" dirty="0">
                <a:latin typeface="Calibri" pitchFamily="34" charset="0"/>
                <a:cs typeface="Calibri" pitchFamily="34" charset="0"/>
              </a:rPr>
              <a:t>Методика соціально-педагогічної  роботи в закладах освіти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»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є:</a:t>
            </a:r>
            <a:endParaRPr lang="uk-UA" sz="2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4599" y="991672"/>
            <a:ext cx="7531772" cy="3759789"/>
          </a:xfrm>
        </p:spPr>
        <p:txBody>
          <a:bodyPr>
            <a:normAutofit fontScale="92500"/>
          </a:bodyPr>
          <a:lstStyle/>
          <a:p>
            <a:r>
              <a:rPr lang="ru-RU" dirty="0"/>
              <a:t> </a:t>
            </a:r>
            <a:r>
              <a:rPr lang="uk-UA" dirty="0"/>
              <a:t>охарактеризувати зміст та форми роботи соціального педагога в закладах освіти різного типу;</a:t>
            </a:r>
            <a:endParaRPr lang="ru-RU" dirty="0"/>
          </a:p>
          <a:p>
            <a:r>
              <a:rPr lang="uk-UA" dirty="0" smtClean="0"/>
              <a:t>надати </a:t>
            </a:r>
            <a:r>
              <a:rPr lang="uk-UA" dirty="0"/>
              <a:t>інформацію щодо нормативно-правового забезпечення соціально-педагогічної діяльності фахівців у закладах системи освіти;</a:t>
            </a:r>
            <a:endParaRPr lang="ru-RU" dirty="0"/>
          </a:p>
          <a:p>
            <a:r>
              <a:rPr lang="uk-UA" dirty="0" smtClean="0"/>
              <a:t>ознайомити </a:t>
            </a:r>
            <a:r>
              <a:rPr lang="uk-UA" dirty="0"/>
              <a:t>студентів з посадовими обов’язками соціального педагога в закладах освіти;</a:t>
            </a:r>
            <a:endParaRPr lang="ru-RU" dirty="0"/>
          </a:p>
          <a:p>
            <a:r>
              <a:rPr lang="uk-UA" dirty="0" smtClean="0"/>
              <a:t>охарактеризувати </a:t>
            </a:r>
            <a:r>
              <a:rPr lang="uk-UA" dirty="0"/>
              <a:t>особливості роботи соціального педагога з різними цільовими групами в закладах освіти різного типу;</a:t>
            </a:r>
            <a:endParaRPr lang="ru-RU" dirty="0"/>
          </a:p>
          <a:p>
            <a:r>
              <a:rPr lang="uk-UA" dirty="0" smtClean="0"/>
              <a:t>ознайомити </a:t>
            </a:r>
            <a:r>
              <a:rPr lang="uk-UA" dirty="0"/>
              <a:t>з теоретичними та практичними засадами діяльності дитячих та молодіжних громадських організацій в Україні; напрямами та формами роботи соціального педагога з дитячими та молодіжними об’єднаннями.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569076" y="4971246"/>
            <a:ext cx="7418231" cy="772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289" y="4426721"/>
            <a:ext cx="3678478" cy="219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Объект 2"/>
          <p:cNvSpPr txBox="1">
            <a:spLocks/>
          </p:cNvSpPr>
          <p:nvPr/>
        </p:nvSpPr>
        <p:spPr>
          <a:xfrm>
            <a:off x="1427406" y="5457406"/>
            <a:ext cx="7418231" cy="1126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606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245" y="333286"/>
            <a:ext cx="8744755" cy="5144568"/>
          </a:xfrm>
        </p:spPr>
        <p:txBody>
          <a:bodyPr>
            <a:noAutofit/>
          </a:bodyPr>
          <a:lstStyle/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       У результаті вивчення навчальної дисципліни «</a:t>
            </a:r>
            <a:r>
              <a:rPr lang="uk-UA" sz="2000" b="1" dirty="0">
                <a:latin typeface="Calibri" pitchFamily="34" charset="0"/>
                <a:cs typeface="Calibri" pitchFamily="34" charset="0"/>
              </a:rPr>
              <a:t>Методика соціально-педагогічної  роботи в закладах освіти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» здобувачі вищої освіти повинні</a:t>
            </a:r>
            <a:br>
              <a:rPr lang="uk-UA" sz="2000" dirty="0" smtClean="0">
                <a:latin typeface="Arial" pitchFamily="34" charset="0"/>
                <a:cs typeface="Arial" pitchFamily="34" charset="0"/>
              </a:rPr>
            </a:br>
            <a:r>
              <a:rPr lang="uk-UA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                                                  </a:t>
            </a:r>
            <a:r>
              <a:rPr lang="uk-UA" sz="2000" b="1" i="1" dirty="0" smtClean="0">
                <a:latin typeface="Arial" pitchFamily="34" charset="0"/>
                <a:cs typeface="Arial" pitchFamily="34" charset="0"/>
              </a:rPr>
              <a:t>знати:</a:t>
            </a:r>
            <a:br>
              <a:rPr lang="uk-UA" sz="2000" b="1" i="1" dirty="0" smtClean="0">
                <a:latin typeface="Arial" pitchFamily="34" charset="0"/>
                <a:cs typeface="Arial" pitchFamily="34" charset="0"/>
              </a:rPr>
            </a:br>
            <a:r>
              <a:rPr lang="uk-UA" sz="2000" b="1" i="1" dirty="0">
                <a:latin typeface="Arial" pitchFamily="34" charset="0"/>
                <a:cs typeface="Arial" pitchFamily="34" charset="0"/>
              </a:rPr>
              <a:t/>
            </a:r>
            <a:br>
              <a:rPr lang="uk-UA" sz="2000" b="1" i="1" dirty="0">
                <a:latin typeface="Arial" pitchFamily="34" charset="0"/>
                <a:cs typeface="Arial" pitchFamily="34" charset="0"/>
              </a:rPr>
            </a:br>
            <a:r>
              <a:rPr lang="uk-UA" sz="2000" b="1" dirty="0"/>
              <a:t>– типологію закладів системи освіти;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uk-UA" sz="2000" b="1" dirty="0"/>
              <a:t>– основні функції соціального педагога в закладах освіти;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uk-UA" sz="2000" b="1" dirty="0"/>
              <a:t>– посадову інструкцію соціального педагога закладу освіти;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uk-UA" sz="2000" b="1" dirty="0"/>
              <a:t>– інструментарій соціально-педагогічної діагностики, прогностики та корекції соціального педагога;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uk-UA" sz="2000" b="1" dirty="0"/>
              <a:t>– форми, методи, прийоми соціально-педагогічної роботи соціального педагога в закладах освіти різного типу;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uk-UA" sz="2000" b="1" dirty="0"/>
              <a:t>– соціально-педагогічні аспекти діяльності дитячих та молодіжних громадських організацій: </a:t>
            </a:r>
            <a:r>
              <a:rPr lang="uk-UA" sz="2000" b="1" dirty="0" err="1"/>
              <a:t>соціалізуючий</a:t>
            </a:r>
            <a:r>
              <a:rPr lang="uk-UA" sz="2000" b="1" dirty="0"/>
              <a:t> потенціал, основні напрями і форми соціальної роботи в дитячих та молодіжних організаціях, зміст діяльності в них соціального педагога.</a:t>
            </a:r>
            <a:endParaRPr lang="uk-UA" sz="2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590539" y="1298620"/>
            <a:ext cx="7418231" cy="1187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35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245" y="146185"/>
            <a:ext cx="8744755" cy="742456"/>
          </a:xfrm>
        </p:spPr>
        <p:txBody>
          <a:bodyPr>
            <a:normAutofit/>
          </a:bodyPr>
          <a:lstStyle/>
          <a:p>
            <a:pPr algn="ctr"/>
            <a:r>
              <a:rPr lang="uk-UA" sz="31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+mn-lt"/>
              </a:rPr>
              <a:t>Вміти:</a:t>
            </a:r>
            <a:endParaRPr lang="uk-UA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158430" y="760577"/>
            <a:ext cx="7418231" cy="5050564"/>
          </a:xfrm>
          <a:prstGeom prst="rect">
            <a:avLst/>
          </a:prstGeom>
          <a:gradFill flip="none" rotWithShape="1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108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400" dirty="0" smtClean="0"/>
              <a:t>визначати </a:t>
            </a:r>
            <a:r>
              <a:rPr lang="uk-UA" sz="1400" dirty="0"/>
              <a:t>соціально-психологічні особливості учнів шляхом спостереження, бесід, опитування експертів, інтерв’ювання, анкетування, тестування, аналізу документів тощо;</a:t>
            </a:r>
            <a:endParaRPr lang="ru-RU" sz="1400" dirty="0"/>
          </a:p>
          <a:p>
            <a:r>
              <a:rPr lang="uk-UA" sz="1400" dirty="0" smtClean="0"/>
              <a:t>опрацьовувати </a:t>
            </a:r>
            <a:r>
              <a:rPr lang="uk-UA" sz="1400" dirty="0"/>
              <a:t>емпіричний матеріал, отриманий в результаті соціально-педагогічної діагностики;</a:t>
            </a:r>
            <a:endParaRPr lang="ru-RU" sz="1400" dirty="0"/>
          </a:p>
          <a:p>
            <a:r>
              <a:rPr lang="uk-UA" sz="1400" dirty="0" smtClean="0"/>
              <a:t>здійснювати </a:t>
            </a:r>
            <a:r>
              <a:rPr lang="uk-UA" sz="1400" dirty="0"/>
              <a:t>моніторинг у закладі освіти з метою своєчасного вирішення соціально-педагогічних проблем;</a:t>
            </a:r>
            <a:endParaRPr lang="ru-RU" sz="1400" dirty="0"/>
          </a:p>
          <a:p>
            <a:r>
              <a:rPr lang="uk-UA" sz="1400" dirty="0"/>
              <a:t> розробляти заходи для реалізації плану роботи соціального педагога;</a:t>
            </a:r>
            <a:endParaRPr lang="ru-RU" sz="1400" dirty="0"/>
          </a:p>
          <a:p>
            <a:r>
              <a:rPr lang="uk-UA" sz="1400" dirty="0" smtClean="0"/>
              <a:t>здійснювати </a:t>
            </a:r>
            <a:r>
              <a:rPr lang="uk-UA" sz="1400" dirty="0"/>
              <a:t>соціально-педагогічну паспортизацію класу, закладу освіти, сім’ї;</a:t>
            </a:r>
            <a:endParaRPr lang="ru-RU" sz="1400" dirty="0"/>
          </a:p>
          <a:p>
            <a:r>
              <a:rPr lang="uk-UA" sz="1400" dirty="0" smtClean="0"/>
              <a:t>проводити </a:t>
            </a:r>
            <a:r>
              <a:rPr lang="uk-UA" sz="1400" dirty="0"/>
              <a:t>соціально-педагогічне дослідження мікрорайону закладу освіти;</a:t>
            </a:r>
            <a:endParaRPr lang="ru-RU" sz="1400" dirty="0"/>
          </a:p>
          <a:p>
            <a:r>
              <a:rPr lang="uk-UA" sz="1400" dirty="0" smtClean="0"/>
              <a:t>вирішувати </a:t>
            </a:r>
            <a:r>
              <a:rPr lang="uk-UA" sz="1400" dirty="0"/>
              <a:t>соціально-педагогічні проблеми колективу групи, класу закладу освіти;</a:t>
            </a:r>
            <a:endParaRPr lang="ru-RU" sz="1400" dirty="0"/>
          </a:p>
          <a:p>
            <a:r>
              <a:rPr lang="uk-UA" sz="1400" dirty="0"/>
              <a:t>о</a:t>
            </a:r>
            <a:r>
              <a:rPr lang="uk-UA" sz="1400" dirty="0" smtClean="0"/>
              <a:t>рганізовувати </a:t>
            </a:r>
            <a:r>
              <a:rPr lang="uk-UA" sz="1400" dirty="0"/>
              <a:t>соціально-педагогічну взаємодію з учнями, які потребують допомоги;</a:t>
            </a:r>
            <a:endParaRPr lang="ru-RU" sz="1400" dirty="0"/>
          </a:p>
          <a:p>
            <a:r>
              <a:rPr lang="uk-UA" sz="1400" dirty="0" smtClean="0"/>
              <a:t>забезпечувати </a:t>
            </a:r>
            <a:r>
              <a:rPr lang="uk-UA" sz="1400" dirty="0"/>
              <a:t>рівні можливості дітей з особливостями психофізичного розвитку в закладах освіти;</a:t>
            </a:r>
            <a:endParaRPr lang="ru-RU" sz="1400" dirty="0"/>
          </a:p>
          <a:p>
            <a:r>
              <a:rPr lang="uk-UA" sz="1400" dirty="0" smtClean="0"/>
              <a:t>надавати </a:t>
            </a:r>
            <a:r>
              <a:rPr lang="uk-UA" sz="1400" dirty="0"/>
              <a:t>допомогу при створенні та забезпеченні життєдіяльності організацій на основі співробітництва, співтворчості, спільної діяльності;</a:t>
            </a:r>
            <a:endParaRPr lang="ru-RU" sz="1400" dirty="0"/>
          </a:p>
          <a:p>
            <a:r>
              <a:rPr lang="uk-UA" sz="1400" dirty="0" smtClean="0"/>
              <a:t>проводити </a:t>
            </a:r>
            <a:r>
              <a:rPr lang="uk-UA" sz="1400" dirty="0"/>
              <a:t>соціально-педагогічну роботу з організації спілкування і змістовного дозвілля, спільної діяльності дітей, молоді, дорослих безпосередньо в організації чи в об’єднаннях за інтересами в мікрорайоні, у сімейно-сусідських спільнотах, в умовах неформального та відкритого соціального середовища;</a:t>
            </a:r>
            <a:endParaRPr lang="ru-RU" sz="1400" dirty="0"/>
          </a:p>
          <a:p>
            <a:r>
              <a:rPr lang="uk-UA" sz="1400" dirty="0"/>
              <a:t> планувати діяльність організації, складати </a:t>
            </a:r>
            <a:r>
              <a:rPr lang="uk-UA" sz="1400" dirty="0" err="1" smtClean="0"/>
              <a:t>проєкти</a:t>
            </a:r>
            <a:r>
              <a:rPr lang="uk-UA" sz="1400" dirty="0" smtClean="0"/>
              <a:t> </a:t>
            </a:r>
            <a:r>
              <a:rPr lang="uk-UA" sz="1400" dirty="0"/>
              <a:t>програм.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8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245" y="146185"/>
            <a:ext cx="8744755" cy="742456"/>
          </a:xfrm>
        </p:spPr>
        <p:txBody>
          <a:bodyPr>
            <a:normAutofit/>
          </a:bodyPr>
          <a:lstStyle/>
          <a:p>
            <a:pPr algn="ctr"/>
            <a:r>
              <a:rPr lang="uk-UA" sz="1600" dirty="0">
                <a:latin typeface="Arial" pitchFamily="34" charset="0"/>
                <a:cs typeface="Arial" pitchFamily="34" charset="0"/>
              </a:rPr>
              <a:t>Згідно з вимогами освітньо-професійних програм «Дошкільна освіта», «Початкова освіта» здобувачі вищої освіти повинні досягти таких </a:t>
            </a:r>
            <a:r>
              <a:rPr lang="uk-UA" sz="1600" b="1" dirty="0" err="1">
                <a:latin typeface="Arial" pitchFamily="34" charset="0"/>
                <a:cs typeface="Arial" pitchFamily="34" charset="0"/>
              </a:rPr>
              <a:t>компетентностей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:</a:t>
            </a:r>
            <a:endParaRPr lang="uk-UA" sz="1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333145" y="3563597"/>
            <a:ext cx="7559712" cy="23415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/>
              <a:t> </a:t>
            </a:r>
            <a:r>
              <a:rPr lang="uk-UA" sz="1800" dirty="0"/>
              <a:t>здатність до усвідомлення своєї ролі як соціального педагога, а також системи цінностей, мети і завдань професійної діяльності;</a:t>
            </a:r>
            <a:endParaRPr lang="ru-RU" sz="1800" dirty="0"/>
          </a:p>
          <a:p>
            <a:r>
              <a:rPr lang="uk-UA" sz="1800" dirty="0" smtClean="0"/>
              <a:t>здатність </a:t>
            </a:r>
            <a:r>
              <a:rPr lang="uk-UA" sz="1800" dirty="0"/>
              <a:t>комплексно використовувати набуті знання в галузі теорії і практики соціально-педагогічної діяльності;</a:t>
            </a:r>
            <a:endParaRPr lang="ru-RU" sz="1800" dirty="0"/>
          </a:p>
          <a:p>
            <a:r>
              <a:rPr lang="uk-UA" sz="1800" dirty="0" smtClean="0"/>
              <a:t>здатність </a:t>
            </a:r>
            <a:r>
              <a:rPr lang="uk-UA" sz="1800" dirty="0"/>
              <a:t>до професійного самовдосконалення, оволодіння новими знаннями і методами професійної діяльності на основі самоосвіти та використання сучасних педагогічних технологій.</a:t>
            </a:r>
            <a:endParaRPr lang="ru-RU" sz="175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625" y="1021278"/>
            <a:ext cx="6883162" cy="194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55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667285" y="90152"/>
            <a:ext cx="8360804" cy="2422312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До зустрічі на заняттях!</a:t>
            </a:r>
            <a:endParaRPr lang="uk-UA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8199" name="Picture 7" descr="Influence Without Authority | Workplace Conflict Calgary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830" y="3406811"/>
            <a:ext cx="5227793" cy="294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64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4" r="11155" b="3825"/>
          <a:stretch/>
        </p:blipFill>
        <p:spPr bwMode="auto">
          <a:xfrm>
            <a:off x="2009104" y="635954"/>
            <a:ext cx="5267460" cy="60546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268817" y="3663264"/>
            <a:ext cx="3814563" cy="1012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Дякую за увагу!</a:t>
            </a:r>
            <a:endParaRPr lang="uk-UA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484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117</Words>
  <Application>Microsoft Office PowerPoint</Application>
  <PresentationFormat>Экран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ПРЕЗЕНТАЦІЯ КУРСУ </vt:lpstr>
      <vt:lpstr>Презентация PowerPoint</vt:lpstr>
      <vt:lpstr>Основними завданнями вивчення навчальної дисципліни «Методика соціально-педагогічної  роботи в закладах освіти» є:</vt:lpstr>
      <vt:lpstr>       У результаті вивчення навчальної дисципліни «Методика соціально-педагогічної  роботи в закладах освіти» здобувачі вищої освіти повинні                                                     знати:  – типологію закладів системи освіти; – основні функції соціального педагога в закладах освіти; – посадову інструкцію соціального педагога закладу освіти; – інструментарій соціально-педагогічної діагностики, прогностики та корекції соціального педагога; – форми, методи, прийоми соціально-педагогічної роботи соціального педагога в закладах освіти різного типу; – соціально-педагогічні аспекти діяльності дитячих та молодіжних громадських організацій: соціалізуючий потенціал, основні напрями і форми соціальної роботи в дитячих та молодіжних організаціях, зміст діяльності в них соціального педагога.</vt:lpstr>
      <vt:lpstr>Вміти:</vt:lpstr>
      <vt:lpstr>Згідно з вимогами освітньо-професійних програм «Дошкільна освіта», «Початкова освіта» здобувачі вищої освіти повинні досягти таких компетентностей:</vt:lpstr>
      <vt:lpstr>До зустрічі на заняттях!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Larisa</cp:lastModifiedBy>
  <cp:revision>116</cp:revision>
  <dcterms:created xsi:type="dcterms:W3CDTF">2014-11-21T11:00:06Z</dcterms:created>
  <dcterms:modified xsi:type="dcterms:W3CDTF">2025-09-06T16:34:52Z</dcterms:modified>
</cp:coreProperties>
</file>