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3" r:id="rId3"/>
    <p:sldId id="284" r:id="rId4"/>
    <p:sldId id="285" r:id="rId5"/>
    <p:sldId id="286" r:id="rId6"/>
    <p:sldId id="287" r:id="rId7"/>
    <p:sldId id="290" r:id="rId8"/>
    <p:sldId id="291" r:id="rId9"/>
    <p:sldId id="292" r:id="rId10"/>
    <p:sldId id="293" r:id="rId11"/>
    <p:sldId id="294" r:id="rId12"/>
    <p:sldId id="295" r:id="rId13"/>
    <p:sldId id="296" r:id="rId14"/>
    <p:sldId id="301" r:id="rId15"/>
    <p:sldId id="302" r:id="rId16"/>
    <p:sldId id="303" r:id="rId17"/>
    <p:sldId id="304" r:id="rId18"/>
    <p:sldId id="305"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11" autoAdjust="0"/>
    <p:restoredTop sz="93554" autoAdjust="0"/>
  </p:normalViewPr>
  <p:slideViewPr>
    <p:cSldViewPr snapToGrid="0">
      <p:cViewPr varScale="1">
        <p:scale>
          <a:sx n="69" d="100"/>
          <a:sy n="69" d="100"/>
        </p:scale>
        <p:origin x="-45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x-none" smtClean="0"/>
              <a:pPr/>
              <a:t>11.02.2023</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x-none" smtClean="0"/>
              <a:pPr/>
              <a:t>‹#›</a:t>
            </a:fld>
            <a:endParaRPr lang="x-none"/>
          </a:p>
        </p:txBody>
      </p:sp>
    </p:spTree>
    <p:extLst>
      <p:ext uri="{BB962C8B-B14F-4D97-AF65-F5344CB8AC3E}">
        <p14:creationId xmlns:p14="http://schemas.microsoft.com/office/powerpoint/2010/main" xmlns=""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2</a:t>
            </a:fld>
            <a:endParaRPr lang="x-none"/>
          </a:p>
        </p:txBody>
      </p:sp>
    </p:spTree>
    <p:extLst>
      <p:ext uri="{BB962C8B-B14F-4D97-AF65-F5344CB8AC3E}">
        <p14:creationId xmlns:p14="http://schemas.microsoft.com/office/powerpoint/2010/main" xmlns="" val="16278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11</a:t>
            </a:fld>
            <a:endParaRPr lang="x-none"/>
          </a:p>
        </p:txBody>
      </p:sp>
    </p:spTree>
    <p:extLst>
      <p:ext uri="{BB962C8B-B14F-4D97-AF65-F5344CB8AC3E}">
        <p14:creationId xmlns:p14="http://schemas.microsoft.com/office/powerpoint/2010/main" xmlns="" val="328721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12</a:t>
            </a:fld>
            <a:endParaRPr lang="x-none"/>
          </a:p>
        </p:txBody>
      </p:sp>
    </p:spTree>
    <p:extLst>
      <p:ext uri="{BB962C8B-B14F-4D97-AF65-F5344CB8AC3E}">
        <p14:creationId xmlns:p14="http://schemas.microsoft.com/office/powerpoint/2010/main" xmlns="" val="238564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13</a:t>
            </a:fld>
            <a:endParaRPr lang="x-none"/>
          </a:p>
        </p:txBody>
      </p:sp>
    </p:spTree>
    <p:extLst>
      <p:ext uri="{BB962C8B-B14F-4D97-AF65-F5344CB8AC3E}">
        <p14:creationId xmlns:p14="http://schemas.microsoft.com/office/powerpoint/2010/main" xmlns="" val="126677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14</a:t>
            </a:fld>
            <a:endParaRPr lang="x-none"/>
          </a:p>
        </p:txBody>
      </p:sp>
    </p:spTree>
    <p:extLst>
      <p:ext uri="{BB962C8B-B14F-4D97-AF65-F5344CB8AC3E}">
        <p14:creationId xmlns:p14="http://schemas.microsoft.com/office/powerpoint/2010/main" xmlns="" val="358408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15</a:t>
            </a:fld>
            <a:endParaRPr lang="x-none"/>
          </a:p>
        </p:txBody>
      </p:sp>
    </p:spTree>
    <p:extLst>
      <p:ext uri="{BB962C8B-B14F-4D97-AF65-F5344CB8AC3E}">
        <p14:creationId xmlns:p14="http://schemas.microsoft.com/office/powerpoint/2010/main" xmlns="" val="243500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16</a:t>
            </a:fld>
            <a:endParaRPr lang="x-none"/>
          </a:p>
        </p:txBody>
      </p:sp>
    </p:spTree>
    <p:extLst>
      <p:ext uri="{BB962C8B-B14F-4D97-AF65-F5344CB8AC3E}">
        <p14:creationId xmlns:p14="http://schemas.microsoft.com/office/powerpoint/2010/main" xmlns="" val="216222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17</a:t>
            </a:fld>
            <a:endParaRPr lang="x-none"/>
          </a:p>
        </p:txBody>
      </p:sp>
    </p:spTree>
    <p:extLst>
      <p:ext uri="{BB962C8B-B14F-4D97-AF65-F5344CB8AC3E}">
        <p14:creationId xmlns:p14="http://schemas.microsoft.com/office/powerpoint/2010/main" xmlns="" val="22541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18</a:t>
            </a:fld>
            <a:endParaRPr lang="x-none"/>
          </a:p>
        </p:txBody>
      </p:sp>
    </p:spTree>
    <p:extLst>
      <p:ext uri="{BB962C8B-B14F-4D97-AF65-F5344CB8AC3E}">
        <p14:creationId xmlns:p14="http://schemas.microsoft.com/office/powerpoint/2010/main" xmlns="" val="257628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a:t>
            </a:fld>
            <a:endParaRPr lang="x-none"/>
          </a:p>
        </p:txBody>
      </p:sp>
    </p:spTree>
    <p:extLst>
      <p:ext uri="{BB962C8B-B14F-4D97-AF65-F5344CB8AC3E}">
        <p14:creationId xmlns:p14="http://schemas.microsoft.com/office/powerpoint/2010/main" xmlns="" val="10763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4</a:t>
            </a:fld>
            <a:endParaRPr lang="x-none"/>
          </a:p>
        </p:txBody>
      </p:sp>
    </p:spTree>
    <p:extLst>
      <p:ext uri="{BB962C8B-B14F-4D97-AF65-F5344CB8AC3E}">
        <p14:creationId xmlns:p14="http://schemas.microsoft.com/office/powerpoint/2010/main" xmlns="" val="55378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5</a:t>
            </a:fld>
            <a:endParaRPr lang="x-none"/>
          </a:p>
        </p:txBody>
      </p:sp>
    </p:spTree>
    <p:extLst>
      <p:ext uri="{BB962C8B-B14F-4D97-AF65-F5344CB8AC3E}">
        <p14:creationId xmlns:p14="http://schemas.microsoft.com/office/powerpoint/2010/main" xmlns="" val="85983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6</a:t>
            </a:fld>
            <a:endParaRPr lang="x-none"/>
          </a:p>
        </p:txBody>
      </p:sp>
    </p:spTree>
    <p:extLst>
      <p:ext uri="{BB962C8B-B14F-4D97-AF65-F5344CB8AC3E}">
        <p14:creationId xmlns:p14="http://schemas.microsoft.com/office/powerpoint/2010/main" xmlns="" val="2895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7</a:t>
            </a:fld>
            <a:endParaRPr lang="x-none"/>
          </a:p>
        </p:txBody>
      </p:sp>
    </p:spTree>
    <p:extLst>
      <p:ext uri="{BB962C8B-B14F-4D97-AF65-F5344CB8AC3E}">
        <p14:creationId xmlns:p14="http://schemas.microsoft.com/office/powerpoint/2010/main" xmlns="" val="222361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8</a:t>
            </a:fld>
            <a:endParaRPr lang="x-none"/>
          </a:p>
        </p:txBody>
      </p:sp>
    </p:spTree>
    <p:extLst>
      <p:ext uri="{BB962C8B-B14F-4D97-AF65-F5344CB8AC3E}">
        <p14:creationId xmlns:p14="http://schemas.microsoft.com/office/powerpoint/2010/main" xmlns="" val="410476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9</a:t>
            </a:fld>
            <a:endParaRPr lang="x-none"/>
          </a:p>
        </p:txBody>
      </p:sp>
    </p:spTree>
    <p:extLst>
      <p:ext uri="{BB962C8B-B14F-4D97-AF65-F5344CB8AC3E}">
        <p14:creationId xmlns:p14="http://schemas.microsoft.com/office/powerpoint/2010/main" xmlns="" val="147739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10</a:t>
            </a:fld>
            <a:endParaRPr lang="x-none"/>
          </a:p>
        </p:txBody>
      </p:sp>
    </p:spTree>
    <p:extLst>
      <p:ext uri="{BB962C8B-B14F-4D97-AF65-F5344CB8AC3E}">
        <p14:creationId xmlns:p14="http://schemas.microsoft.com/office/powerpoint/2010/main" xmlns="" val="129154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1891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3209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23727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625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3734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892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14286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24318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277291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656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285167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2981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9161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61697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6943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9826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F97C1-9614-4B39-974F-3B9B49849869}" type="datetimeFigureOut">
              <a:rPr lang="ru-RU" smtClean="0"/>
              <a:pPr/>
              <a:t>11.02.2023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0462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92%D0%B0%D0%BB%D0%BE%D0%B2%D0%B8%D0%B9_%D0%B2%D0%BD%D1%83%D1%82%D1%80%D1%96%D1%88%D0%BD%D1%96%D0%B9_%D0%BF%D1%80%D0%BE%D0%B4%D1%83%D0%BA%D1%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316" y="168813"/>
            <a:ext cx="10321422" cy="994969"/>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lstStyle/>
          <a:p>
            <a:pPr algn="ctr"/>
            <a:r>
              <a:rPr lang="uk-UA" sz="2400" b="1" i="1" smtClean="0">
                <a:solidFill>
                  <a:srgbClr val="002060"/>
                </a:solidFill>
                <a:latin typeface="Cambria" panose="02040503050406030204" pitchFamily="18" charset="0"/>
              </a:rPr>
              <a:t>ТЕМА </a:t>
            </a:r>
            <a:r>
              <a:rPr lang="uk-UA" sz="2400" b="1" i="1" smtClean="0">
                <a:solidFill>
                  <a:srgbClr val="002060"/>
                </a:solidFill>
                <a:latin typeface="Cambria" panose="02040503050406030204" pitchFamily="18" charset="0"/>
              </a:rPr>
              <a:t>8</a:t>
            </a:r>
            <a:r>
              <a:rPr lang="uk-UA" sz="2400" b="1" i="1" dirty="0" smtClean="0">
                <a:solidFill>
                  <a:srgbClr val="FF0000"/>
                </a:solidFill>
                <a:latin typeface="Cambria" panose="02040503050406030204" pitchFamily="18" charset="0"/>
              </a:rPr>
              <a:t/>
            </a:r>
            <a:br>
              <a:rPr lang="uk-UA" sz="2400" b="1" i="1" dirty="0" smtClean="0">
                <a:solidFill>
                  <a:srgbClr val="FF0000"/>
                </a:solidFill>
                <a:latin typeface="Cambria" panose="02040503050406030204" pitchFamily="18" charset="0"/>
              </a:rPr>
            </a:br>
            <a:r>
              <a:rPr lang="uk-UA" sz="2400" b="1" dirty="0" smtClean="0">
                <a:solidFill>
                  <a:srgbClr val="FF0000"/>
                </a:solidFill>
                <a:latin typeface="Cambria" panose="02040503050406030204" pitchFamily="18" charset="0"/>
              </a:rPr>
              <a:t>Е</a:t>
            </a:r>
            <a:r>
              <a:rPr lang="ru-RU" sz="2400" b="1" dirty="0" smtClean="0">
                <a:solidFill>
                  <a:srgbClr val="FF0000"/>
                </a:solidFill>
                <a:latin typeface="Cambria" panose="02040503050406030204" pitchFamily="18" charset="0"/>
              </a:rPr>
              <a:t>КОНОМІЧНІ ПРОБЛЕМИ КРАЇНИ ТА ПЕРЕШКОДИ ЄВРОІНТЕГРАЦІЇ</a:t>
            </a:r>
            <a:endParaRPr lang="ru-RU" sz="2400" b="1" dirty="0">
              <a:solidFill>
                <a:srgbClr val="FF0000"/>
              </a:solidFill>
              <a:latin typeface="Cambria" panose="02040503050406030204" pitchFamily="18" charset="0"/>
            </a:endParaRPr>
          </a:p>
        </p:txBody>
      </p:sp>
      <p:pic>
        <p:nvPicPr>
          <p:cNvPr id="3" name="Рисунок 2">
            <a:extLst>
              <a:ext uri="{FF2B5EF4-FFF2-40B4-BE49-F238E27FC236}">
                <a16:creationId xmlns:a16="http://schemas.microsoft.com/office/drawing/2014/main" xmlns="" id="{C720CCE6-42D1-40B5-B411-84F795979478}"/>
              </a:ext>
            </a:extLst>
          </p:cNvPr>
          <p:cNvPicPr>
            <a:picLocks noChangeAspect="1"/>
          </p:cNvPicPr>
          <p:nvPr/>
        </p:nvPicPr>
        <p:blipFill>
          <a:blip r:embed="rId2"/>
          <a:stretch>
            <a:fillRect/>
          </a:stretch>
        </p:blipFill>
        <p:spPr>
          <a:xfrm>
            <a:off x="285316" y="1378634"/>
            <a:ext cx="10321422" cy="5310554"/>
          </a:xfrm>
          <a:prstGeom prst="rect">
            <a:avLst/>
          </a:prstGeom>
        </p:spPr>
      </p:pic>
    </p:spTree>
    <p:extLst>
      <p:ext uri="{BB962C8B-B14F-4D97-AF65-F5344CB8AC3E}">
        <p14:creationId xmlns:p14="http://schemas.microsoft.com/office/powerpoint/2010/main" xmlns="" val="14304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5526" y="194492"/>
            <a:ext cx="2996419" cy="888720"/>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3200" b="1" i="1" dirty="0">
                <a:latin typeface="Cambria" panose="02040503050406030204" pitchFamily="18" charset="0"/>
              </a:rPr>
              <a:t>ВВП УКРАЇНИ</a:t>
            </a:r>
          </a:p>
        </p:txBody>
      </p:sp>
      <p:graphicFrame>
        <p:nvGraphicFramePr>
          <p:cNvPr id="6" name="Таблица 5">
            <a:extLst>
              <a:ext uri="{FF2B5EF4-FFF2-40B4-BE49-F238E27FC236}">
                <a16:creationId xmlns:a16="http://schemas.microsoft.com/office/drawing/2014/main" xmlns="" id="{BA75E476-FA26-4F6D-8BB5-DCC2753BE59B}"/>
              </a:ext>
            </a:extLst>
          </p:cNvPr>
          <p:cNvGraphicFramePr>
            <a:graphicFrameLocks noGrp="1"/>
          </p:cNvGraphicFramePr>
          <p:nvPr>
            <p:extLst>
              <p:ext uri="{D42A27DB-BD31-4B8C-83A1-F6EECF244321}">
                <p14:modId xmlns:p14="http://schemas.microsoft.com/office/powerpoint/2010/main" xmlns="" val="3154141179"/>
              </p:ext>
            </p:extLst>
          </p:nvPr>
        </p:nvGraphicFramePr>
        <p:xfrm>
          <a:off x="362074" y="77900"/>
          <a:ext cx="8430235" cy="6975187"/>
        </p:xfrm>
        <a:graphic>
          <a:graphicData uri="http://schemas.openxmlformats.org/drawingml/2006/table">
            <a:tbl>
              <a:tblPr firstRow="1" firstCol="1" bandRow="1">
                <a:tableStyleId>{5C22544A-7EE6-4342-B048-85BDC9FD1C3A}</a:tableStyleId>
              </a:tblPr>
              <a:tblGrid>
                <a:gridCol w="1021716">
                  <a:extLst>
                    <a:ext uri="{9D8B030D-6E8A-4147-A177-3AD203B41FA5}">
                      <a16:colId xmlns:a16="http://schemas.microsoft.com/office/drawing/2014/main" xmlns="" val="965592365"/>
                    </a:ext>
                  </a:extLst>
                </a:gridCol>
                <a:gridCol w="1744709">
                  <a:extLst>
                    <a:ext uri="{9D8B030D-6E8A-4147-A177-3AD203B41FA5}">
                      <a16:colId xmlns:a16="http://schemas.microsoft.com/office/drawing/2014/main" xmlns="" val="2152841281"/>
                    </a:ext>
                  </a:extLst>
                </a:gridCol>
                <a:gridCol w="1834542">
                  <a:extLst>
                    <a:ext uri="{9D8B030D-6E8A-4147-A177-3AD203B41FA5}">
                      <a16:colId xmlns:a16="http://schemas.microsoft.com/office/drawing/2014/main" xmlns="" val="3137172834"/>
                    </a:ext>
                  </a:extLst>
                </a:gridCol>
                <a:gridCol w="1994726">
                  <a:extLst>
                    <a:ext uri="{9D8B030D-6E8A-4147-A177-3AD203B41FA5}">
                      <a16:colId xmlns:a16="http://schemas.microsoft.com/office/drawing/2014/main" xmlns="" val="4246616042"/>
                    </a:ext>
                  </a:extLst>
                </a:gridCol>
                <a:gridCol w="1834542">
                  <a:extLst>
                    <a:ext uri="{9D8B030D-6E8A-4147-A177-3AD203B41FA5}">
                      <a16:colId xmlns:a16="http://schemas.microsoft.com/office/drawing/2014/main" xmlns="" val="1272573292"/>
                    </a:ext>
                  </a:extLst>
                </a:gridCol>
              </a:tblGrid>
              <a:tr h="631003">
                <a:tc>
                  <a:txBody>
                    <a:bodyPr/>
                    <a:lstStyle/>
                    <a:p>
                      <a:pPr algn="ctr">
                        <a:lnSpc>
                          <a:spcPct val="107000"/>
                        </a:lnSpc>
                        <a:spcAft>
                          <a:spcPts val="800"/>
                        </a:spcAft>
                      </a:pPr>
                      <a:r>
                        <a:rPr lang="uk-UA" sz="1300" dirty="0">
                          <a:effectLst/>
                        </a:rPr>
                        <a:t>Рік</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dirty="0">
                          <a:effectLst/>
                        </a:rPr>
                        <a:t>ВВП України в грн. (млрд.)</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dirty="0">
                          <a:effectLst/>
                        </a:rPr>
                        <a:t>ВВП України в долл. США (млрд.)</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dirty="0">
                          <a:effectLst/>
                        </a:rPr>
                        <a:t>ВВП України на одну особу в грн.</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a:effectLst/>
                        </a:rPr>
                        <a:t>ВВП України на одну особу в долл. США</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3718862909"/>
                  </a:ext>
                </a:extLst>
              </a:tr>
              <a:tr h="244027">
                <a:tc>
                  <a:txBody>
                    <a:bodyPr/>
                    <a:lstStyle/>
                    <a:p>
                      <a:pPr algn="ctr">
                        <a:lnSpc>
                          <a:spcPct val="107000"/>
                        </a:lnSpc>
                        <a:spcAft>
                          <a:spcPts val="800"/>
                        </a:spcAft>
                      </a:pPr>
                      <a:r>
                        <a:rPr lang="x-none" sz="1300">
                          <a:effectLst/>
                        </a:rPr>
                        <a:t>1996</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81,5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44,5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1595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872,7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2811723113"/>
                  </a:ext>
                </a:extLst>
              </a:tr>
              <a:tr h="244027">
                <a:tc>
                  <a:txBody>
                    <a:bodyPr/>
                    <a:lstStyle/>
                    <a:p>
                      <a:pPr algn="ctr">
                        <a:lnSpc>
                          <a:spcPct val="107000"/>
                        </a:lnSpc>
                        <a:spcAft>
                          <a:spcPts val="800"/>
                        </a:spcAft>
                      </a:pPr>
                      <a:r>
                        <a:rPr lang="x-none" sz="1300">
                          <a:effectLst/>
                        </a:rPr>
                        <a:t>1997</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93,4</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50,2</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1842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991,2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3718373564"/>
                  </a:ext>
                </a:extLst>
              </a:tr>
              <a:tr h="244027">
                <a:tc>
                  <a:txBody>
                    <a:bodyPr/>
                    <a:lstStyle/>
                    <a:p>
                      <a:pPr algn="ctr">
                        <a:lnSpc>
                          <a:spcPct val="107000"/>
                        </a:lnSpc>
                        <a:spcAft>
                          <a:spcPts val="800"/>
                        </a:spcAft>
                      </a:pPr>
                      <a:r>
                        <a:rPr lang="x-none" sz="1300">
                          <a:effectLst/>
                        </a:rPr>
                        <a:t>1998</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102,6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41,9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2040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835,3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3801843676"/>
                  </a:ext>
                </a:extLst>
              </a:tr>
              <a:tr h="244027">
                <a:tc>
                  <a:txBody>
                    <a:bodyPr/>
                    <a:lstStyle/>
                    <a:p>
                      <a:pPr algn="ctr">
                        <a:lnSpc>
                          <a:spcPct val="107000"/>
                        </a:lnSpc>
                        <a:spcAft>
                          <a:spcPts val="800"/>
                        </a:spcAft>
                      </a:pPr>
                      <a:r>
                        <a:rPr lang="x-none" sz="1300">
                          <a:effectLst/>
                        </a:rPr>
                        <a:t>1999</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130,4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31,6</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2614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635,8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2585826457"/>
                  </a:ext>
                </a:extLst>
              </a:tr>
              <a:tr h="244027">
                <a:tc>
                  <a:txBody>
                    <a:bodyPr/>
                    <a:lstStyle/>
                    <a:p>
                      <a:pPr algn="ctr">
                        <a:lnSpc>
                          <a:spcPct val="107000"/>
                        </a:lnSpc>
                        <a:spcAft>
                          <a:spcPts val="800"/>
                        </a:spcAft>
                      </a:pPr>
                      <a:r>
                        <a:rPr lang="x-none" sz="1300">
                          <a:effectLst/>
                        </a:rPr>
                        <a:t>2000</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176,1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31,3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3582</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635,7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2907693397"/>
                  </a:ext>
                </a:extLst>
              </a:tr>
              <a:tr h="244027">
                <a:tc>
                  <a:txBody>
                    <a:bodyPr/>
                    <a:lstStyle/>
                    <a:p>
                      <a:pPr algn="ctr">
                        <a:lnSpc>
                          <a:spcPct val="107000"/>
                        </a:lnSpc>
                        <a:spcAft>
                          <a:spcPts val="800"/>
                        </a:spcAft>
                      </a:pPr>
                      <a:r>
                        <a:rPr lang="x-none" sz="1300">
                          <a:effectLst/>
                        </a:rPr>
                        <a:t>2001</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211,2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38,0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4340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780,7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1191827222"/>
                  </a:ext>
                </a:extLst>
              </a:tr>
              <a:tr h="244027">
                <a:tc>
                  <a:txBody>
                    <a:bodyPr/>
                    <a:lstStyle/>
                    <a:p>
                      <a:pPr algn="ctr">
                        <a:lnSpc>
                          <a:spcPct val="107000"/>
                        </a:lnSpc>
                        <a:spcAft>
                          <a:spcPts val="800"/>
                        </a:spcAft>
                      </a:pPr>
                      <a:r>
                        <a:rPr lang="x-none" sz="1300">
                          <a:effectLst/>
                        </a:rPr>
                        <a:t>2002</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234,1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42,4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4855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879,5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342173482"/>
                  </a:ext>
                </a:extLst>
              </a:tr>
              <a:tr h="244027">
                <a:tc>
                  <a:txBody>
                    <a:bodyPr/>
                    <a:lstStyle/>
                    <a:p>
                      <a:pPr algn="ctr">
                        <a:lnSpc>
                          <a:spcPct val="107000"/>
                        </a:lnSpc>
                        <a:spcAft>
                          <a:spcPts val="800"/>
                        </a:spcAft>
                      </a:pPr>
                      <a:r>
                        <a:rPr lang="x-none" sz="1300">
                          <a:effectLst/>
                        </a:rPr>
                        <a:t>2003</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277,4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50,1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5801</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1048,5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7158900"/>
                  </a:ext>
                </a:extLst>
              </a:tr>
              <a:tr h="244027">
                <a:tc>
                  <a:txBody>
                    <a:bodyPr/>
                    <a:lstStyle/>
                    <a:p>
                      <a:pPr algn="ctr">
                        <a:lnSpc>
                          <a:spcPct val="107000"/>
                        </a:lnSpc>
                        <a:spcAft>
                          <a:spcPts val="800"/>
                        </a:spcAft>
                      </a:pPr>
                      <a:r>
                        <a:rPr lang="x-none" sz="1300">
                          <a:effectLst/>
                        </a:rPr>
                        <a:t>2004</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357,5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64,9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7535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1367,4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4147825719"/>
                  </a:ext>
                </a:extLst>
              </a:tr>
              <a:tr h="244027">
                <a:tc>
                  <a:txBody>
                    <a:bodyPr/>
                    <a:lstStyle/>
                    <a:p>
                      <a:pPr algn="ctr">
                        <a:lnSpc>
                          <a:spcPct val="107000"/>
                        </a:lnSpc>
                        <a:spcAft>
                          <a:spcPts val="800"/>
                        </a:spcAft>
                      </a:pPr>
                      <a:r>
                        <a:rPr lang="x-none" sz="1300">
                          <a:effectLst/>
                        </a:rPr>
                        <a:t>2005</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457,3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86,1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9709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1828,7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1398695399"/>
                  </a:ext>
                </a:extLst>
              </a:tr>
              <a:tr h="244027">
                <a:tc>
                  <a:txBody>
                    <a:bodyPr/>
                    <a:lstStyle/>
                    <a:p>
                      <a:pPr algn="ctr">
                        <a:lnSpc>
                          <a:spcPct val="107000"/>
                        </a:lnSpc>
                        <a:spcAft>
                          <a:spcPts val="800"/>
                        </a:spcAft>
                      </a:pPr>
                      <a:r>
                        <a:rPr lang="x-none" sz="1300">
                          <a:effectLst/>
                        </a:rPr>
                        <a:t>2006</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565,0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107,8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12076</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2303,0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3317687661"/>
                  </a:ext>
                </a:extLst>
              </a:tr>
              <a:tr h="244027">
                <a:tc>
                  <a:txBody>
                    <a:bodyPr/>
                    <a:lstStyle/>
                    <a:p>
                      <a:pPr algn="ctr">
                        <a:lnSpc>
                          <a:spcPct val="107000"/>
                        </a:lnSpc>
                        <a:spcAft>
                          <a:spcPts val="800"/>
                        </a:spcAft>
                      </a:pPr>
                      <a:r>
                        <a:rPr lang="x-none" sz="1300">
                          <a:effectLst/>
                        </a:rPr>
                        <a:t>2007</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751,1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142,7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16150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3068,6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4210765977"/>
                  </a:ext>
                </a:extLst>
              </a:tr>
              <a:tr h="244027">
                <a:tc>
                  <a:txBody>
                    <a:bodyPr/>
                    <a:lstStyle/>
                    <a:p>
                      <a:pPr algn="ctr">
                        <a:lnSpc>
                          <a:spcPct val="107000"/>
                        </a:lnSpc>
                        <a:spcAft>
                          <a:spcPts val="800"/>
                        </a:spcAft>
                      </a:pPr>
                      <a:r>
                        <a:rPr lang="x-none" sz="1300">
                          <a:effectLst/>
                        </a:rPr>
                        <a:t>2008</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990,8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179,9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21419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3891,0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571414828"/>
                  </a:ext>
                </a:extLst>
              </a:tr>
              <a:tr h="244027">
                <a:tc>
                  <a:txBody>
                    <a:bodyPr/>
                    <a:lstStyle/>
                    <a:p>
                      <a:pPr algn="ctr">
                        <a:lnSpc>
                          <a:spcPct val="107000"/>
                        </a:lnSpc>
                        <a:spcAft>
                          <a:spcPts val="800"/>
                        </a:spcAft>
                      </a:pPr>
                      <a:r>
                        <a:rPr lang="x-none" sz="1300">
                          <a:effectLst/>
                        </a:rPr>
                        <a:t>2009</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947,0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117,2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20564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2545,5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2434463271"/>
                  </a:ext>
                </a:extLst>
              </a:tr>
              <a:tr h="244027">
                <a:tc>
                  <a:txBody>
                    <a:bodyPr/>
                    <a:lstStyle/>
                    <a:p>
                      <a:pPr algn="ctr">
                        <a:lnSpc>
                          <a:spcPct val="107000"/>
                        </a:lnSpc>
                        <a:spcAft>
                          <a:spcPts val="800"/>
                        </a:spcAft>
                      </a:pPr>
                      <a:r>
                        <a:rPr lang="x-none" sz="1300">
                          <a:effectLst/>
                        </a:rPr>
                        <a:t>2010</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1120,6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136,0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24429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2974,0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834199016"/>
                  </a:ext>
                </a:extLst>
              </a:tr>
              <a:tr h="244027">
                <a:tc>
                  <a:txBody>
                    <a:bodyPr/>
                    <a:lstStyle/>
                    <a:p>
                      <a:pPr algn="ctr">
                        <a:lnSpc>
                          <a:spcPct val="107000"/>
                        </a:lnSpc>
                        <a:spcAft>
                          <a:spcPts val="800"/>
                        </a:spcAft>
                      </a:pPr>
                      <a:r>
                        <a:rPr lang="x-none" sz="1300">
                          <a:effectLst/>
                        </a:rPr>
                        <a:t>2011</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1349,2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163,2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29519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3570,8</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1439435231"/>
                  </a:ext>
                </a:extLst>
              </a:tr>
              <a:tr h="244027">
                <a:tc>
                  <a:txBody>
                    <a:bodyPr/>
                    <a:lstStyle/>
                    <a:p>
                      <a:pPr algn="ctr">
                        <a:lnSpc>
                          <a:spcPct val="107000"/>
                        </a:lnSpc>
                        <a:spcAft>
                          <a:spcPts val="800"/>
                        </a:spcAft>
                      </a:pPr>
                      <a:r>
                        <a:rPr lang="x-none" sz="1300">
                          <a:effectLst/>
                        </a:rPr>
                        <a:t>2012</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1459,1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175,8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32002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3856,8</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2080039598"/>
                  </a:ext>
                </a:extLst>
              </a:tr>
              <a:tr h="244027">
                <a:tc>
                  <a:txBody>
                    <a:bodyPr/>
                    <a:lstStyle/>
                    <a:p>
                      <a:pPr algn="ctr">
                        <a:lnSpc>
                          <a:spcPct val="107000"/>
                        </a:lnSpc>
                        <a:spcAft>
                          <a:spcPts val="800"/>
                        </a:spcAft>
                      </a:pPr>
                      <a:r>
                        <a:rPr lang="x-none" sz="1300">
                          <a:effectLst/>
                        </a:rPr>
                        <a:t>2013</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1522,7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183,3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33473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4030,3</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901415519"/>
                  </a:ext>
                </a:extLst>
              </a:tr>
              <a:tr h="244027">
                <a:tc>
                  <a:txBody>
                    <a:bodyPr/>
                    <a:lstStyle/>
                    <a:p>
                      <a:pPr algn="ctr">
                        <a:lnSpc>
                          <a:spcPct val="107000"/>
                        </a:lnSpc>
                        <a:spcAft>
                          <a:spcPts val="800"/>
                        </a:spcAft>
                      </a:pPr>
                      <a:r>
                        <a:rPr lang="x-none" sz="1300">
                          <a:effectLst/>
                        </a:rPr>
                        <a:t>2014*</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1586,9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133,5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35834,0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3014,6</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2616803630"/>
                  </a:ext>
                </a:extLst>
              </a:tr>
              <a:tr h="244027">
                <a:tc>
                  <a:txBody>
                    <a:bodyPr/>
                    <a:lstStyle/>
                    <a:p>
                      <a:pPr algn="ctr">
                        <a:lnSpc>
                          <a:spcPct val="107000"/>
                        </a:lnSpc>
                        <a:spcAft>
                          <a:spcPts val="800"/>
                        </a:spcAft>
                      </a:pPr>
                      <a:r>
                        <a:rPr lang="x-none" sz="1300">
                          <a:effectLst/>
                        </a:rPr>
                        <a:t>2015*</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1988,5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91,0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46210,2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2115,4</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1547645913"/>
                  </a:ext>
                </a:extLst>
              </a:tr>
              <a:tr h="244027">
                <a:tc>
                  <a:txBody>
                    <a:bodyPr/>
                    <a:lstStyle/>
                    <a:p>
                      <a:pPr algn="ctr">
                        <a:lnSpc>
                          <a:spcPct val="107000"/>
                        </a:lnSpc>
                        <a:spcAft>
                          <a:spcPts val="800"/>
                        </a:spcAft>
                      </a:pPr>
                      <a:r>
                        <a:rPr lang="x-none" sz="1300">
                          <a:effectLst/>
                        </a:rPr>
                        <a:t>2016*</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2383,2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93,3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55853,5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2185,9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3569574744"/>
                  </a:ext>
                </a:extLst>
              </a:tr>
              <a:tr h="244027">
                <a:tc>
                  <a:txBody>
                    <a:bodyPr/>
                    <a:lstStyle/>
                    <a:p>
                      <a:pPr algn="ctr">
                        <a:lnSpc>
                          <a:spcPct val="107000"/>
                        </a:lnSpc>
                        <a:spcAft>
                          <a:spcPts val="800"/>
                        </a:spcAft>
                      </a:pPr>
                      <a:r>
                        <a:rPr lang="x-none" sz="1300">
                          <a:effectLst/>
                        </a:rPr>
                        <a:t>2017*</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2982,9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112,2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70224,3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2641,4</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26943495"/>
                  </a:ext>
                </a:extLst>
              </a:tr>
              <a:tr h="244027">
                <a:tc>
                  <a:txBody>
                    <a:bodyPr/>
                    <a:lstStyle/>
                    <a:p>
                      <a:pPr algn="ctr">
                        <a:lnSpc>
                          <a:spcPct val="107000"/>
                        </a:lnSpc>
                        <a:spcAft>
                          <a:spcPts val="800"/>
                        </a:spcAft>
                      </a:pPr>
                      <a:r>
                        <a:rPr lang="x-none" sz="1300">
                          <a:effectLst/>
                        </a:rPr>
                        <a:t>2018*</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3558,7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130,8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84190,0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3095,1</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2220240417"/>
                  </a:ext>
                </a:extLst>
              </a:tr>
              <a:tr h="244027">
                <a:tc>
                  <a:txBody>
                    <a:bodyPr/>
                    <a:lstStyle/>
                    <a:p>
                      <a:pPr algn="ctr">
                        <a:lnSpc>
                          <a:spcPct val="107000"/>
                        </a:lnSpc>
                        <a:spcAft>
                          <a:spcPts val="800"/>
                        </a:spcAft>
                      </a:pPr>
                      <a:r>
                        <a:rPr lang="x-none" sz="1300">
                          <a:effectLst/>
                        </a:rPr>
                        <a:t>2019*</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3974,6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167</a:t>
                      </a:r>
                      <a:r>
                        <a:rPr lang="uk-UA" sz="1400">
                          <a:effectLst/>
                        </a:rPr>
                        <a:t>,</a:t>
                      </a:r>
                      <a:r>
                        <a:rPr lang="x-none" sz="1400">
                          <a:effectLst/>
                        </a:rPr>
                        <a:t>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94589,8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nSpc>
                          <a:spcPct val="107000"/>
                        </a:lnSpc>
                      </a:pPr>
                      <a:endParaRPr lang="x-none" sz="1400" dirty="0">
                        <a:effectLst/>
                        <a:latin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a16="http://schemas.microsoft.com/office/drawing/2014/main" xmlns="" val="211549318"/>
                  </a:ext>
                </a:extLst>
              </a:tr>
            </a:tbl>
          </a:graphicData>
        </a:graphic>
      </p:graphicFrame>
    </p:spTree>
    <p:extLst>
      <p:ext uri="{BB962C8B-B14F-4D97-AF65-F5344CB8AC3E}">
        <p14:creationId xmlns:p14="http://schemas.microsoft.com/office/powerpoint/2010/main" xmlns="" val="56250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36" y="140678"/>
            <a:ext cx="11465169" cy="57677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Основні показники розвитку промисловості України</a:t>
            </a:r>
            <a:r>
              <a:rPr lang="x-none" sz="1800" dirty="0">
                <a:effectLst/>
                <a:latin typeface="Calibri" panose="020F0502020204030204" pitchFamily="34" charset="0"/>
                <a:ea typeface="Calibri" panose="020F0502020204030204" pitchFamily="34" charset="0"/>
                <a:cs typeface="Times New Roman" panose="02020603050405020304" pitchFamily="18" charset="0"/>
              </a:rPr>
              <a:t/>
            </a:r>
            <a:br>
              <a:rPr lang="x-none" sz="1800" dirty="0">
                <a:effectLst/>
                <a:latin typeface="Calibri" panose="020F0502020204030204" pitchFamily="34" charset="0"/>
                <a:ea typeface="Calibri" panose="020F0502020204030204" pitchFamily="34" charset="0"/>
                <a:cs typeface="Times New Roman" panose="02020603050405020304" pitchFamily="18" charset="0"/>
              </a:rPr>
            </a:br>
            <a:endParaRPr lang="uk-UA" sz="2000" b="1" i="1" dirty="0">
              <a:latin typeface="Cambria" panose="02040503050406030204" pitchFamily="18" charset="0"/>
            </a:endParaRPr>
          </a:p>
        </p:txBody>
      </p:sp>
      <p:graphicFrame>
        <p:nvGraphicFramePr>
          <p:cNvPr id="4" name="Таблица 3">
            <a:extLst>
              <a:ext uri="{FF2B5EF4-FFF2-40B4-BE49-F238E27FC236}">
                <a16:creationId xmlns:a16="http://schemas.microsoft.com/office/drawing/2014/main" xmlns="" id="{053DC6DA-7FDC-4D22-A672-4D01A304D138}"/>
              </a:ext>
            </a:extLst>
          </p:cNvPr>
          <p:cNvGraphicFramePr>
            <a:graphicFrameLocks noGrp="1"/>
          </p:cNvGraphicFramePr>
          <p:nvPr>
            <p:extLst>
              <p:ext uri="{D42A27DB-BD31-4B8C-83A1-F6EECF244321}">
                <p14:modId xmlns:p14="http://schemas.microsoft.com/office/powerpoint/2010/main" xmlns="" val="2713645971"/>
              </p:ext>
            </p:extLst>
          </p:nvPr>
        </p:nvGraphicFramePr>
        <p:xfrm>
          <a:off x="295420" y="950928"/>
          <a:ext cx="11350284" cy="5325736"/>
        </p:xfrm>
        <a:graphic>
          <a:graphicData uri="http://schemas.openxmlformats.org/drawingml/2006/table">
            <a:tbl>
              <a:tblPr firstRow="1" firstCol="1" bandRow="1">
                <a:tableStyleId>{5C22544A-7EE6-4342-B048-85BDC9FD1C3A}</a:tableStyleId>
              </a:tblPr>
              <a:tblGrid>
                <a:gridCol w="5128624">
                  <a:extLst>
                    <a:ext uri="{9D8B030D-6E8A-4147-A177-3AD203B41FA5}">
                      <a16:colId xmlns:a16="http://schemas.microsoft.com/office/drawing/2014/main" xmlns="" val="3533618621"/>
                    </a:ext>
                  </a:extLst>
                </a:gridCol>
                <a:gridCol w="622166">
                  <a:extLst>
                    <a:ext uri="{9D8B030D-6E8A-4147-A177-3AD203B41FA5}">
                      <a16:colId xmlns:a16="http://schemas.microsoft.com/office/drawing/2014/main" xmlns="" val="607779898"/>
                    </a:ext>
                  </a:extLst>
                </a:gridCol>
                <a:gridCol w="622166">
                  <a:extLst>
                    <a:ext uri="{9D8B030D-6E8A-4147-A177-3AD203B41FA5}">
                      <a16:colId xmlns:a16="http://schemas.microsoft.com/office/drawing/2014/main" xmlns="" val="812301355"/>
                    </a:ext>
                  </a:extLst>
                </a:gridCol>
                <a:gridCol w="622166">
                  <a:extLst>
                    <a:ext uri="{9D8B030D-6E8A-4147-A177-3AD203B41FA5}">
                      <a16:colId xmlns:a16="http://schemas.microsoft.com/office/drawing/2014/main" xmlns="" val="884699482"/>
                    </a:ext>
                  </a:extLst>
                </a:gridCol>
                <a:gridCol w="622166">
                  <a:extLst>
                    <a:ext uri="{9D8B030D-6E8A-4147-A177-3AD203B41FA5}">
                      <a16:colId xmlns:a16="http://schemas.microsoft.com/office/drawing/2014/main" xmlns="" val="1978254239"/>
                    </a:ext>
                  </a:extLst>
                </a:gridCol>
                <a:gridCol w="622166">
                  <a:extLst>
                    <a:ext uri="{9D8B030D-6E8A-4147-A177-3AD203B41FA5}">
                      <a16:colId xmlns:a16="http://schemas.microsoft.com/office/drawing/2014/main" xmlns="" val="1356163934"/>
                    </a:ext>
                  </a:extLst>
                </a:gridCol>
                <a:gridCol w="622166">
                  <a:extLst>
                    <a:ext uri="{9D8B030D-6E8A-4147-A177-3AD203B41FA5}">
                      <a16:colId xmlns:a16="http://schemas.microsoft.com/office/drawing/2014/main" xmlns="" val="1226619733"/>
                    </a:ext>
                  </a:extLst>
                </a:gridCol>
                <a:gridCol w="622166">
                  <a:extLst>
                    <a:ext uri="{9D8B030D-6E8A-4147-A177-3AD203B41FA5}">
                      <a16:colId xmlns:a16="http://schemas.microsoft.com/office/drawing/2014/main" xmlns="" val="307578390"/>
                    </a:ext>
                  </a:extLst>
                </a:gridCol>
                <a:gridCol w="622166">
                  <a:extLst>
                    <a:ext uri="{9D8B030D-6E8A-4147-A177-3AD203B41FA5}">
                      <a16:colId xmlns:a16="http://schemas.microsoft.com/office/drawing/2014/main" xmlns="" val="1949579604"/>
                    </a:ext>
                  </a:extLst>
                </a:gridCol>
                <a:gridCol w="622166">
                  <a:extLst>
                    <a:ext uri="{9D8B030D-6E8A-4147-A177-3AD203B41FA5}">
                      <a16:colId xmlns:a16="http://schemas.microsoft.com/office/drawing/2014/main" xmlns="" val="1587706651"/>
                    </a:ext>
                  </a:extLst>
                </a:gridCol>
                <a:gridCol w="622166">
                  <a:extLst>
                    <a:ext uri="{9D8B030D-6E8A-4147-A177-3AD203B41FA5}">
                      <a16:colId xmlns:a16="http://schemas.microsoft.com/office/drawing/2014/main" xmlns="" val="4017149829"/>
                    </a:ext>
                  </a:extLst>
                </a:gridCol>
              </a:tblGrid>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Показники  </a:t>
                      </a:r>
                      <a:r>
                        <a:rPr lang="en-US" sz="1600" dirty="0">
                          <a:effectLst/>
                          <a:latin typeface="Cambria" panose="02040503050406030204" pitchFamily="18" charset="0"/>
                          <a:ea typeface="Cambria" panose="02040503050406030204" pitchFamily="18" charset="0"/>
                        </a:rPr>
                        <a:t>/  </a:t>
                      </a:r>
                      <a:r>
                        <a:rPr lang="uk-UA" sz="1600" dirty="0">
                          <a:effectLst/>
                          <a:latin typeface="Cambria" panose="02040503050406030204" pitchFamily="18" charset="0"/>
                          <a:ea typeface="Cambria" panose="02040503050406030204" pitchFamily="18" charset="0"/>
                        </a:rPr>
                        <a:t>роки</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1996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extLst>
                  <a:ext uri="{0D108BD9-81ED-4DB2-BD59-A6C34878D82A}">
                    <a16:rowId xmlns:a16="http://schemas.microsoft.com/office/drawing/2014/main" xmlns="" val="2192827109"/>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Основні засоби промисловості у фактичних цінах,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255,5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285,3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456,7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1749,1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1937,8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3842,5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3072,9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2454,5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2669122612"/>
                  </a:ext>
                </a:extLst>
              </a:tr>
              <a:tr h="37183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Ступінь зносу основних засобів у промисловості,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57,9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56,9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60,3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167965230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Продукція промисловості (у фактичних цінах),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73,3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468,6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3561951880"/>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Обсяг реалізованої промислової продукції,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1065,1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1354,1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428,8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1776,6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2158,0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2625,9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3018,1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2535045345"/>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Прибуток, збиток (-) у промисловості,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-166,4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-181,4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87,5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4285940625"/>
                  </a:ext>
                </a:extLst>
              </a:tr>
              <a:tr h="232172">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Рентабельність операційної діяльності,%</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0,9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3380317983"/>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Частка збиткових підприємств у промисловості,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737910694"/>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Середньорічна кількість працівників у промисловості, тис. осіб</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4465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2860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2673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2297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2040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1960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262505179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Середньомісячна номінальна заробітна плата у промисловості,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2570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3763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4789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5902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7631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9633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124900506"/>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Середній курс гривни до 1 дол. США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25,6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26,6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27,2</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2175157800"/>
                  </a:ext>
                </a:extLst>
              </a:tr>
            </a:tbl>
          </a:graphicData>
        </a:graphic>
      </p:graphicFrame>
    </p:spTree>
    <p:extLst>
      <p:ext uri="{BB962C8B-B14F-4D97-AF65-F5344CB8AC3E}">
        <p14:creationId xmlns:p14="http://schemas.microsoft.com/office/powerpoint/2010/main" xmlns="" val="71595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641" y="213909"/>
            <a:ext cx="11406813"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1800" b="1" dirty="0">
                <a:effectLst/>
                <a:latin typeface="Cambria" panose="02040503050406030204" pitchFamily="18" charset="0"/>
                <a:ea typeface="Cambria" panose="02040503050406030204" pitchFamily="18" charset="0"/>
                <a:cs typeface="Times New Roman" panose="02020603050405020304" pitchFamily="18" charset="0"/>
              </a:rPr>
              <a:t>Показники фінансових результатів діяльності та чисельність працівників великих підприємств </a:t>
            </a:r>
            <a:r>
              <a:rPr lang="x-none" sz="1800" dirty="0">
                <a:effectLst/>
                <a:latin typeface="Cambria" panose="02040503050406030204" pitchFamily="18" charset="0"/>
                <a:ea typeface="Cambria" panose="02040503050406030204" pitchFamily="18" charset="0"/>
                <a:cs typeface="Times New Roman" panose="02020603050405020304" pitchFamily="18" charset="0"/>
              </a:rPr>
              <a:t/>
            </a:r>
            <a:br>
              <a:rPr lang="x-none" sz="1800" dirty="0">
                <a:effectLst/>
                <a:latin typeface="Cambria" panose="02040503050406030204" pitchFamily="18" charset="0"/>
                <a:ea typeface="Cambria" panose="02040503050406030204" pitchFamily="18" charset="0"/>
                <a:cs typeface="Times New Roman" panose="02020603050405020304" pitchFamily="18" charset="0"/>
              </a:rPr>
            </a:br>
            <a:r>
              <a:rPr lang="uk-UA" sz="1800" b="1" dirty="0">
                <a:effectLst/>
                <a:latin typeface="Cambria" panose="02040503050406030204" pitchFamily="18" charset="0"/>
                <a:ea typeface="Cambria" panose="02040503050406030204" pitchFamily="18" charset="0"/>
                <a:cs typeface="Times New Roman" panose="02020603050405020304" pitchFamily="18" charset="0"/>
              </a:rPr>
              <a:t>гірничо-металургійного комплексу Східного регіону України за 2014-2018 рр.</a:t>
            </a:r>
            <a:r>
              <a:rPr lang="x-none" sz="1800" dirty="0">
                <a:effectLst/>
                <a:latin typeface="Cambria" panose="02040503050406030204" pitchFamily="18" charset="0"/>
                <a:ea typeface="Cambria" panose="02040503050406030204" pitchFamily="18" charset="0"/>
                <a:cs typeface="Times New Roman" panose="02020603050405020304" pitchFamily="18" charset="0"/>
              </a:rPr>
              <a:t/>
            </a:r>
            <a:br>
              <a:rPr lang="x-none" sz="1800" dirty="0">
                <a:effectLst/>
                <a:latin typeface="Cambria" panose="02040503050406030204" pitchFamily="18" charset="0"/>
                <a:ea typeface="Cambria" panose="02040503050406030204" pitchFamily="18" charset="0"/>
                <a:cs typeface="Times New Roman" panose="02020603050405020304" pitchFamily="18" charset="0"/>
              </a:rPr>
            </a:br>
            <a:endParaRPr lang="uk-UA" sz="1800" b="1" i="1" dirty="0">
              <a:latin typeface="Cambria" panose="02040503050406030204" pitchFamily="18" charset="0"/>
              <a:ea typeface="Cambria" panose="02040503050406030204" pitchFamily="18" charset="0"/>
            </a:endParaRPr>
          </a:p>
        </p:txBody>
      </p:sp>
      <p:graphicFrame>
        <p:nvGraphicFramePr>
          <p:cNvPr id="4" name="Таблица 3">
            <a:extLst>
              <a:ext uri="{FF2B5EF4-FFF2-40B4-BE49-F238E27FC236}">
                <a16:creationId xmlns:a16="http://schemas.microsoft.com/office/drawing/2014/main" xmlns="" id="{34177ED2-0084-4980-BC8D-555F58CFB773}"/>
              </a:ext>
            </a:extLst>
          </p:cNvPr>
          <p:cNvGraphicFramePr>
            <a:graphicFrameLocks noGrp="1"/>
          </p:cNvGraphicFramePr>
          <p:nvPr>
            <p:extLst>
              <p:ext uri="{D42A27DB-BD31-4B8C-83A1-F6EECF244321}">
                <p14:modId xmlns:p14="http://schemas.microsoft.com/office/powerpoint/2010/main" xmlns="" val="2197453699"/>
              </p:ext>
            </p:extLst>
          </p:nvPr>
        </p:nvGraphicFramePr>
        <p:xfrm>
          <a:off x="169853" y="1208353"/>
          <a:ext cx="11718387" cy="5041842"/>
        </p:xfrm>
        <a:graphic>
          <a:graphicData uri="http://schemas.openxmlformats.org/drawingml/2006/table">
            <a:tbl>
              <a:tblPr firstRow="1" firstCol="1" bandRow="1">
                <a:tableStyleId>{5C22544A-7EE6-4342-B048-85BDC9FD1C3A}</a:tableStyleId>
              </a:tblPr>
              <a:tblGrid>
                <a:gridCol w="2376087">
                  <a:extLst>
                    <a:ext uri="{9D8B030D-6E8A-4147-A177-3AD203B41FA5}">
                      <a16:colId xmlns:a16="http://schemas.microsoft.com/office/drawing/2014/main" xmlns="" val="3231807220"/>
                    </a:ext>
                  </a:extLst>
                </a:gridCol>
                <a:gridCol w="784914">
                  <a:extLst>
                    <a:ext uri="{9D8B030D-6E8A-4147-A177-3AD203B41FA5}">
                      <a16:colId xmlns:a16="http://schemas.microsoft.com/office/drawing/2014/main" xmlns="" val="396386499"/>
                    </a:ext>
                  </a:extLst>
                </a:gridCol>
                <a:gridCol w="784914">
                  <a:extLst>
                    <a:ext uri="{9D8B030D-6E8A-4147-A177-3AD203B41FA5}">
                      <a16:colId xmlns:a16="http://schemas.microsoft.com/office/drawing/2014/main" xmlns="" val="2358828810"/>
                    </a:ext>
                  </a:extLst>
                </a:gridCol>
                <a:gridCol w="767526">
                  <a:extLst>
                    <a:ext uri="{9D8B030D-6E8A-4147-A177-3AD203B41FA5}">
                      <a16:colId xmlns:a16="http://schemas.microsoft.com/office/drawing/2014/main" xmlns="" val="3137659146"/>
                    </a:ext>
                  </a:extLst>
                </a:gridCol>
                <a:gridCol w="767526">
                  <a:extLst>
                    <a:ext uri="{9D8B030D-6E8A-4147-A177-3AD203B41FA5}">
                      <a16:colId xmlns:a16="http://schemas.microsoft.com/office/drawing/2014/main" xmlns="" val="2781124577"/>
                    </a:ext>
                  </a:extLst>
                </a:gridCol>
                <a:gridCol w="743810">
                  <a:extLst>
                    <a:ext uri="{9D8B030D-6E8A-4147-A177-3AD203B41FA5}">
                      <a16:colId xmlns:a16="http://schemas.microsoft.com/office/drawing/2014/main" xmlns="" val="1199485005"/>
                    </a:ext>
                  </a:extLst>
                </a:gridCol>
                <a:gridCol w="783333">
                  <a:extLst>
                    <a:ext uri="{9D8B030D-6E8A-4147-A177-3AD203B41FA5}">
                      <a16:colId xmlns:a16="http://schemas.microsoft.com/office/drawing/2014/main" xmlns="" val="1776883939"/>
                    </a:ext>
                  </a:extLst>
                </a:gridCol>
                <a:gridCol w="783333">
                  <a:extLst>
                    <a:ext uri="{9D8B030D-6E8A-4147-A177-3AD203B41FA5}">
                      <a16:colId xmlns:a16="http://schemas.microsoft.com/office/drawing/2014/main" xmlns="" val="2332404087"/>
                    </a:ext>
                  </a:extLst>
                </a:gridCol>
                <a:gridCol w="757249">
                  <a:extLst>
                    <a:ext uri="{9D8B030D-6E8A-4147-A177-3AD203B41FA5}">
                      <a16:colId xmlns:a16="http://schemas.microsoft.com/office/drawing/2014/main" xmlns="" val="311712113"/>
                    </a:ext>
                  </a:extLst>
                </a:gridCol>
                <a:gridCol w="746182">
                  <a:extLst>
                    <a:ext uri="{9D8B030D-6E8A-4147-A177-3AD203B41FA5}">
                      <a16:colId xmlns:a16="http://schemas.microsoft.com/office/drawing/2014/main" xmlns="" val="558099310"/>
                    </a:ext>
                  </a:extLst>
                </a:gridCol>
                <a:gridCol w="746182">
                  <a:extLst>
                    <a:ext uri="{9D8B030D-6E8A-4147-A177-3AD203B41FA5}">
                      <a16:colId xmlns:a16="http://schemas.microsoft.com/office/drawing/2014/main" xmlns="" val="2613826655"/>
                    </a:ext>
                  </a:extLst>
                </a:gridCol>
                <a:gridCol w="1677331">
                  <a:extLst>
                    <a:ext uri="{9D8B030D-6E8A-4147-A177-3AD203B41FA5}">
                      <a16:colId xmlns:a16="http://schemas.microsoft.com/office/drawing/2014/main" xmlns="" val="2306337864"/>
                    </a:ext>
                  </a:extLst>
                </a:gridCol>
              </a:tblGrid>
              <a:tr h="291275">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Назва підприємства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gridSpan="5">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Чистий дохід, млн. грн.</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gridSpan="5">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Чистий прибуток, млн. грн.</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row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Штатна чисельність, осіб, на початок 2018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xmlns="" val="2857313251"/>
                  </a:ext>
                </a:extLst>
              </a:tr>
              <a:tr h="920101">
                <a:tc vMerge="1">
                  <a:txBody>
                    <a:bodyPr/>
                    <a:lstStyle/>
                    <a:p>
                      <a:endParaRPr lang="x-none"/>
                    </a:p>
                  </a:txBody>
                  <a:tcP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2014 р.</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vMerge="1">
                  <a:txBody>
                    <a:bodyPr/>
                    <a:lstStyle/>
                    <a:p>
                      <a:endParaRPr lang="x-none"/>
                    </a:p>
                  </a:txBody>
                  <a:tcPr/>
                </a:tc>
                <a:extLst>
                  <a:ext uri="{0D108BD9-81ED-4DB2-BD59-A6C34878D82A}">
                    <a16:rowId xmlns:a16="http://schemas.microsoft.com/office/drawing/2014/main" xmlns="" val="4094000423"/>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ПАТ ММК ім. Ільїча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28434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31548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35696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56757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79091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-1586</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-153</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-103</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15491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xmlns="" val="4210427930"/>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ПАТ «Запоріжсталь»</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22111</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31395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33159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46754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59154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1121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4690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5118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4719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10660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xmlns="" val="2345110680"/>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ПАТ «Азовсталь»</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22390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26420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32704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69005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81961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-1836</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668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3571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10405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xmlns="" val="830882320"/>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«Дніпроспецсталь»</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48</a:t>
                      </a:r>
                      <a:r>
                        <a:rPr lang="uk-UA" sz="1400" dirty="0">
                          <a:effectLst/>
                          <a:latin typeface="Cambria" panose="02040503050406030204" pitchFamily="18" charset="0"/>
                          <a:ea typeface="Cambria" panose="02040503050406030204" pitchFamily="18" charset="0"/>
                        </a:rPr>
                        <a:t>67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6857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6319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816</a:t>
                      </a:r>
                      <a:r>
                        <a:rPr lang="uk-UA" sz="1400">
                          <a:effectLst/>
                          <a:latin typeface="Cambria" panose="02040503050406030204" pitchFamily="18" charset="0"/>
                          <a:ea typeface="Cambria" panose="02040503050406030204" pitchFamily="18" charset="0"/>
                        </a:rPr>
                        <a:t>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9617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a:t>
                      </a:r>
                      <a:r>
                        <a:rPr lang="x-none" sz="1400" dirty="0">
                          <a:solidFill>
                            <a:srgbClr val="FF0000"/>
                          </a:solidFill>
                          <a:effectLst/>
                          <a:latin typeface="Cambria" panose="02040503050406030204" pitchFamily="18" charset="0"/>
                          <a:ea typeface="Cambria" panose="02040503050406030204" pitchFamily="18" charset="0"/>
                        </a:rPr>
                        <a:t>88</a:t>
                      </a:r>
                      <a:r>
                        <a:rPr lang="uk-UA" sz="1400" dirty="0">
                          <a:solidFill>
                            <a:srgbClr val="FF0000"/>
                          </a:solidFill>
                          <a:effectLst/>
                          <a:latin typeface="Cambria" panose="02040503050406030204" pitchFamily="18" charset="0"/>
                          <a:ea typeface="Cambria" panose="02040503050406030204" pitchFamily="18" charset="0"/>
                        </a:rPr>
                        <a:t>1</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a:t>
                      </a:r>
                      <a:r>
                        <a:rPr lang="x-none" sz="1400" dirty="0">
                          <a:solidFill>
                            <a:srgbClr val="FF0000"/>
                          </a:solidFill>
                          <a:effectLst/>
                          <a:latin typeface="Cambria" panose="02040503050406030204" pitchFamily="18" charset="0"/>
                          <a:ea typeface="Cambria" panose="02040503050406030204" pitchFamily="18" charset="0"/>
                        </a:rPr>
                        <a:t>70</a:t>
                      </a:r>
                      <a:r>
                        <a:rPr lang="uk-UA" sz="1400" dirty="0">
                          <a:solidFill>
                            <a:srgbClr val="FF0000"/>
                          </a:solidFill>
                          <a:effectLst/>
                          <a:latin typeface="Cambria" panose="02040503050406030204" pitchFamily="18" charset="0"/>
                          <a:ea typeface="Cambria" panose="02040503050406030204" pitchFamily="18" charset="0"/>
                        </a:rPr>
                        <a:t>7</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a:t>
                      </a:r>
                      <a:r>
                        <a:rPr lang="x-none" sz="1400" dirty="0">
                          <a:solidFill>
                            <a:srgbClr val="FF0000"/>
                          </a:solidFill>
                          <a:effectLst/>
                          <a:latin typeface="Cambria" panose="02040503050406030204" pitchFamily="18" charset="0"/>
                          <a:ea typeface="Cambria" panose="02040503050406030204" pitchFamily="18" charset="0"/>
                        </a:rPr>
                        <a:t>40</a:t>
                      </a:r>
                      <a:r>
                        <a:rPr lang="uk-UA" sz="1400" dirty="0">
                          <a:solidFill>
                            <a:srgbClr val="FF0000"/>
                          </a:solidFill>
                          <a:effectLst/>
                          <a:latin typeface="Cambria" panose="02040503050406030204" pitchFamily="18" charset="0"/>
                          <a:ea typeface="Cambria" panose="02040503050406030204" pitchFamily="18" charset="0"/>
                        </a:rPr>
                        <a:t>4</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5</a:t>
                      </a:r>
                      <a:r>
                        <a:rPr lang="uk-UA" sz="1400">
                          <a:effectLst/>
                          <a:latin typeface="Cambria" panose="02040503050406030204" pitchFamily="18" charset="0"/>
                          <a:ea typeface="Cambria" panose="02040503050406030204" pitchFamily="18" charset="0"/>
                        </a:rPr>
                        <a:t>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-429</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5068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xmlns="" val="2722269206"/>
                  </a:ext>
                </a:extLst>
              </a:tr>
              <a:tr h="597976">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«Запорізький залізорудний комбінат»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2621</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2275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2725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3949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1094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232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434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1286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-1082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4759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xmlns="" val="2001681821"/>
                  </a:ext>
                </a:extLst>
              </a:tr>
              <a:tr h="597976">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Авдіївський коксохімічний завод</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6331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9188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11785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24899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31499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-792</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809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1032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3712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xmlns="" val="4230462460"/>
                  </a:ext>
                </a:extLst>
              </a:tr>
              <a:tr h="597976">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«Український графіт»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1012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1593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1459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2399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5852</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- 82</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12</a:t>
                      </a:r>
                      <a:r>
                        <a:rPr lang="uk-UA" sz="1400" dirty="0">
                          <a:effectLst/>
                          <a:latin typeface="Cambria" panose="02040503050406030204" pitchFamily="18" charset="0"/>
                          <a:ea typeface="Cambria" panose="02040503050406030204" pitchFamily="18" charset="0"/>
                        </a:rPr>
                        <a:t>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2795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xmlns="" val="523472693"/>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«Запоріжкокс»</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372</a:t>
                      </a:r>
                      <a:r>
                        <a:rPr lang="uk-UA" sz="1400">
                          <a:effectLst/>
                          <a:latin typeface="Cambria" panose="02040503050406030204" pitchFamily="18" charset="0"/>
                          <a:ea typeface="Cambria" panose="02040503050406030204" pitchFamily="18" charset="0"/>
                        </a:rPr>
                        <a:t>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4480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4461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8585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9209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- 3</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25</a:t>
                      </a:r>
                      <a:r>
                        <a:rPr lang="uk-UA" sz="1400" dirty="0">
                          <a:effectLst/>
                          <a:latin typeface="Cambria" panose="02040503050406030204" pitchFamily="18" charset="0"/>
                          <a:ea typeface="Cambria" panose="02040503050406030204" pitchFamily="18" charset="0"/>
                        </a:rPr>
                        <a:t>1</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1118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1550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a16="http://schemas.microsoft.com/office/drawing/2014/main" xmlns="" val="2243394395"/>
                  </a:ext>
                </a:extLst>
              </a:tr>
              <a:tr h="580163">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«Донецьксталь»</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10616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11545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14678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14678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12329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-6236</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-671</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-422</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-1665</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590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extLst>
                  <a:ext uri="{0D108BD9-81ED-4DB2-BD59-A6C34878D82A}">
                    <a16:rowId xmlns:a16="http://schemas.microsoft.com/office/drawing/2014/main" xmlns="" val="3745442711"/>
                  </a:ext>
                </a:extLst>
              </a:tr>
            </a:tbl>
          </a:graphicData>
        </a:graphic>
      </p:graphicFrame>
    </p:spTree>
    <p:extLst>
      <p:ext uri="{BB962C8B-B14F-4D97-AF65-F5344CB8AC3E}">
        <p14:creationId xmlns:p14="http://schemas.microsoft.com/office/powerpoint/2010/main" xmlns="" val="258219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9281100" cy="69635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r>
              <a:rPr lang="x-none" sz="1800" dirty="0">
                <a:effectLst/>
                <a:latin typeface="Calibri" panose="020F0502020204030204" pitchFamily="34" charset="0"/>
                <a:ea typeface="Calibri" panose="020F0502020204030204" pitchFamily="34" charset="0"/>
                <a:cs typeface="Times New Roman" panose="02020603050405020304" pitchFamily="18" charset="0"/>
              </a:rPr>
              <a:t/>
            </a:r>
            <a:br>
              <a:rPr lang="x-none" sz="1800" dirty="0">
                <a:effectLst/>
                <a:latin typeface="Calibri" panose="020F0502020204030204" pitchFamily="34" charset="0"/>
                <a:ea typeface="Calibri" panose="020F0502020204030204" pitchFamily="34" charset="0"/>
                <a:cs typeface="Times New Roman" panose="02020603050405020304" pitchFamily="18" charset="0"/>
              </a:rPr>
            </a:br>
            <a:r>
              <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uk-UA" sz="2800" i="1" dirty="0">
              <a:solidFill>
                <a:srgbClr val="FF0000"/>
              </a:solidFill>
              <a:latin typeface="Cambria" panose="02040503050406030204" pitchFamily="18" charset="0"/>
              <a:ea typeface="Cambria" panose="02040503050406030204" pitchFamily="18" charset="0"/>
            </a:endParaRPr>
          </a:p>
        </p:txBody>
      </p:sp>
      <p:graphicFrame>
        <p:nvGraphicFramePr>
          <p:cNvPr id="3" name="Объект 2">
            <a:extLst>
              <a:ext uri="{FF2B5EF4-FFF2-40B4-BE49-F238E27FC236}">
                <a16:creationId xmlns:a16="http://schemas.microsoft.com/office/drawing/2014/main" xmlns="" id="{B8282C4D-CDAE-41B7-AF3A-6CA88E6C5A26}"/>
              </a:ext>
            </a:extLst>
          </p:cNvPr>
          <p:cNvGraphicFramePr>
            <a:graphicFrameLocks noGrp="1"/>
          </p:cNvGraphicFramePr>
          <p:nvPr>
            <p:ph idx="1"/>
            <p:extLst>
              <p:ext uri="{D42A27DB-BD31-4B8C-83A1-F6EECF244321}">
                <p14:modId xmlns:p14="http://schemas.microsoft.com/office/powerpoint/2010/main" xmlns="" val="3138034920"/>
              </p:ext>
            </p:extLst>
          </p:nvPr>
        </p:nvGraphicFramePr>
        <p:xfrm>
          <a:off x="233157" y="1169294"/>
          <a:ext cx="9281100" cy="4188556"/>
        </p:xfrm>
        <a:graphic>
          <a:graphicData uri="http://schemas.openxmlformats.org/drawingml/2006/table">
            <a:tbl>
              <a:tblPr firstRow="1" firstCol="1" bandRow="1">
                <a:tableStyleId>{5C22544A-7EE6-4342-B048-85BDC9FD1C3A}</a:tableStyleId>
              </a:tblPr>
              <a:tblGrid>
                <a:gridCol w="1315415">
                  <a:extLst>
                    <a:ext uri="{9D8B030D-6E8A-4147-A177-3AD203B41FA5}">
                      <a16:colId xmlns:a16="http://schemas.microsoft.com/office/drawing/2014/main" xmlns="" val="2777877384"/>
                    </a:ext>
                  </a:extLst>
                </a:gridCol>
                <a:gridCol w="1976173">
                  <a:extLst>
                    <a:ext uri="{9D8B030D-6E8A-4147-A177-3AD203B41FA5}">
                      <a16:colId xmlns:a16="http://schemas.microsoft.com/office/drawing/2014/main" xmlns="" val="1264359809"/>
                    </a:ext>
                  </a:extLst>
                </a:gridCol>
                <a:gridCol w="1619364">
                  <a:extLst>
                    <a:ext uri="{9D8B030D-6E8A-4147-A177-3AD203B41FA5}">
                      <a16:colId xmlns:a16="http://schemas.microsoft.com/office/drawing/2014/main" xmlns="" val="350660474"/>
                    </a:ext>
                  </a:extLst>
                </a:gridCol>
                <a:gridCol w="1568536">
                  <a:extLst>
                    <a:ext uri="{9D8B030D-6E8A-4147-A177-3AD203B41FA5}">
                      <a16:colId xmlns:a16="http://schemas.microsoft.com/office/drawing/2014/main" xmlns="" val="1745681617"/>
                    </a:ext>
                  </a:extLst>
                </a:gridCol>
                <a:gridCol w="1400806">
                  <a:extLst>
                    <a:ext uri="{9D8B030D-6E8A-4147-A177-3AD203B41FA5}">
                      <a16:colId xmlns:a16="http://schemas.microsoft.com/office/drawing/2014/main" xmlns="" val="3761833393"/>
                    </a:ext>
                  </a:extLst>
                </a:gridCol>
                <a:gridCol w="1400806">
                  <a:extLst>
                    <a:ext uri="{9D8B030D-6E8A-4147-A177-3AD203B41FA5}">
                      <a16:colId xmlns:a16="http://schemas.microsoft.com/office/drawing/2014/main" xmlns="" val="1419024593"/>
                    </a:ext>
                  </a:extLst>
                </a:gridCol>
              </a:tblGrid>
              <a:tr h="297766">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Роки</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Виробництво сталі та напівфабрикатів, млн.т</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Експорт напівфабрикатів та готового прокату, млн.т</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Імпорт напівфабрикатів та готового прокату, млн.т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Внутрішнє споживання сталі</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x-none"/>
                    </a:p>
                  </a:txBody>
                  <a:tcPr/>
                </a:tc>
                <a:extLst>
                  <a:ext uri="{0D108BD9-81ED-4DB2-BD59-A6C34878D82A}">
                    <a16:rowId xmlns:a16="http://schemas.microsoft.com/office/drawing/2014/main" xmlns="" val="1473533253"/>
                  </a:ext>
                </a:extLst>
              </a:tr>
              <a:tr h="611176">
                <a:tc vMerge="1">
                  <a:txBody>
                    <a:bodyPr/>
                    <a:lstStyle/>
                    <a:p>
                      <a:endParaRPr lang="x-none"/>
                    </a:p>
                  </a:txBody>
                  <a:tcPr/>
                </a:tc>
                <a:tc vMerge="1">
                  <a:txBody>
                    <a:bodyPr/>
                    <a:lstStyle/>
                    <a:p>
                      <a:endParaRPr lang="x-none"/>
                    </a:p>
                  </a:txBody>
                  <a:tcPr/>
                </a:tc>
                <a:tc vMerge="1">
                  <a:txBody>
                    <a:bodyPr/>
                    <a:lstStyle/>
                    <a:p>
                      <a:endParaRPr lang="x-none"/>
                    </a:p>
                  </a:txBody>
                  <a:tcPr/>
                </a:tc>
                <a:tc vMerge="1">
                  <a:txBody>
                    <a:bodyPr/>
                    <a:lstStyle/>
                    <a:p>
                      <a:endParaRPr lang="x-none"/>
                    </a:p>
                  </a:txBody>
                  <a:tcP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Всього, млн.т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На душу населення, кг</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05482280"/>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1990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52,6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53,2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1025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82262711"/>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31,8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0,5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72531646"/>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33,3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83229572"/>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35,4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16929972"/>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33,5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60701614"/>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32,9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231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07088621"/>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21,5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7,1</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76707323"/>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0,8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6,0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77952869"/>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47345233"/>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15,3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12188359"/>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73871296"/>
                  </a:ext>
                </a:extLst>
              </a:tr>
            </a:tbl>
          </a:graphicData>
        </a:graphic>
      </p:graphicFrame>
      <p:sp>
        <p:nvSpPr>
          <p:cNvPr id="4" name="Rectangle 1">
            <a:extLst>
              <a:ext uri="{FF2B5EF4-FFF2-40B4-BE49-F238E27FC236}">
                <a16:creationId xmlns:a16="http://schemas.microsoft.com/office/drawing/2014/main" xmlns=""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86899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9281100" cy="902828"/>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У РОЗРАХУНКУ НА ДУШУ НАСЕЛЕННЯ В УКРАЇНІ   ТА ОКРЕМИХ КРАЇНАХ СВІТУ, КГ</a:t>
            </a:r>
            <a:endParaRPr lang="x-none"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xmlns=""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graphicFrame>
        <p:nvGraphicFramePr>
          <p:cNvPr id="7" name="Объект 6">
            <a:extLst>
              <a:ext uri="{FF2B5EF4-FFF2-40B4-BE49-F238E27FC236}">
                <a16:creationId xmlns:a16="http://schemas.microsoft.com/office/drawing/2014/main" xmlns="" id="{F501281F-AA53-4559-8095-DEB3260F64E7}"/>
              </a:ext>
            </a:extLst>
          </p:cNvPr>
          <p:cNvGraphicFramePr>
            <a:graphicFrameLocks noGrp="1"/>
          </p:cNvGraphicFramePr>
          <p:nvPr>
            <p:ph idx="1"/>
            <p:extLst>
              <p:ext uri="{D42A27DB-BD31-4B8C-83A1-F6EECF244321}">
                <p14:modId xmlns:p14="http://schemas.microsoft.com/office/powerpoint/2010/main" xmlns="" val="4013958218"/>
              </p:ext>
            </p:extLst>
          </p:nvPr>
        </p:nvGraphicFramePr>
        <p:xfrm>
          <a:off x="233157" y="1350467"/>
          <a:ext cx="9281099" cy="5168325"/>
        </p:xfrm>
        <a:graphic>
          <a:graphicData uri="http://schemas.openxmlformats.org/drawingml/2006/table">
            <a:tbl>
              <a:tblPr firstRow="1" firstCol="1" bandRow="1">
                <a:tableStyleId>{5C22544A-7EE6-4342-B048-85BDC9FD1C3A}</a:tableStyleId>
              </a:tblPr>
              <a:tblGrid>
                <a:gridCol w="3188234">
                  <a:extLst>
                    <a:ext uri="{9D8B030D-6E8A-4147-A177-3AD203B41FA5}">
                      <a16:colId xmlns:a16="http://schemas.microsoft.com/office/drawing/2014/main" xmlns="" val="2260612141"/>
                    </a:ext>
                  </a:extLst>
                </a:gridCol>
                <a:gridCol w="871287">
                  <a:extLst>
                    <a:ext uri="{9D8B030D-6E8A-4147-A177-3AD203B41FA5}">
                      <a16:colId xmlns:a16="http://schemas.microsoft.com/office/drawing/2014/main" xmlns="" val="2216212096"/>
                    </a:ext>
                  </a:extLst>
                </a:gridCol>
                <a:gridCol w="870263">
                  <a:extLst>
                    <a:ext uri="{9D8B030D-6E8A-4147-A177-3AD203B41FA5}">
                      <a16:colId xmlns:a16="http://schemas.microsoft.com/office/drawing/2014/main" xmlns="" val="2033333150"/>
                    </a:ext>
                  </a:extLst>
                </a:gridCol>
                <a:gridCol w="870263">
                  <a:extLst>
                    <a:ext uri="{9D8B030D-6E8A-4147-A177-3AD203B41FA5}">
                      <a16:colId xmlns:a16="http://schemas.microsoft.com/office/drawing/2014/main" xmlns="" val="1125581555"/>
                    </a:ext>
                  </a:extLst>
                </a:gridCol>
                <a:gridCol w="870263">
                  <a:extLst>
                    <a:ext uri="{9D8B030D-6E8A-4147-A177-3AD203B41FA5}">
                      <a16:colId xmlns:a16="http://schemas.microsoft.com/office/drawing/2014/main" xmlns="" val="938762528"/>
                    </a:ext>
                  </a:extLst>
                </a:gridCol>
                <a:gridCol w="870263">
                  <a:extLst>
                    <a:ext uri="{9D8B030D-6E8A-4147-A177-3AD203B41FA5}">
                      <a16:colId xmlns:a16="http://schemas.microsoft.com/office/drawing/2014/main" xmlns="" val="2283544110"/>
                    </a:ext>
                  </a:extLst>
                </a:gridCol>
                <a:gridCol w="870263">
                  <a:extLst>
                    <a:ext uri="{9D8B030D-6E8A-4147-A177-3AD203B41FA5}">
                      <a16:colId xmlns:a16="http://schemas.microsoft.com/office/drawing/2014/main" xmlns="" val="3462098217"/>
                    </a:ext>
                  </a:extLst>
                </a:gridCol>
                <a:gridCol w="870263">
                  <a:extLst>
                    <a:ext uri="{9D8B030D-6E8A-4147-A177-3AD203B41FA5}">
                      <a16:colId xmlns:a16="http://schemas.microsoft.com/office/drawing/2014/main" xmlns="" val="410396507"/>
                    </a:ext>
                  </a:extLst>
                </a:gridCol>
              </a:tblGrid>
              <a:tr h="344555">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Країна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1990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16090700"/>
                  </a:ext>
                </a:extLst>
              </a:tr>
              <a:tr h="344555">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Україна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72805466"/>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Сполучене Королівство</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76496008"/>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Німеччина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531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23100235"/>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Франція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337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19946516"/>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Італія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450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443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81845667"/>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США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395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464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369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336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05987513"/>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Японія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654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598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549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76670199"/>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Південна Корея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1222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1197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1144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66166490"/>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Китай</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546</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584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627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47750446"/>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Туреччина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406</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381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85030568"/>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Бразилія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112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3880592"/>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Індія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20256249"/>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Російська Федерація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305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77728711"/>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Усього (світ)</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229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237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89807465"/>
                  </a:ext>
                </a:extLst>
              </a:tr>
            </a:tbl>
          </a:graphicData>
        </a:graphic>
      </p:graphicFrame>
    </p:spTree>
    <p:extLst>
      <p:ext uri="{BB962C8B-B14F-4D97-AF65-F5344CB8AC3E}">
        <p14:creationId xmlns:p14="http://schemas.microsoft.com/office/powerpoint/2010/main" xmlns="" val="44723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6" y="218049"/>
            <a:ext cx="9338545" cy="84383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ВНУТРІШНЄ СПОЖИВАННЯ СТАЛІ В УКРАЇНІ ТА В ОКРЕМИХ КРАЇНАХ СВІТУ, МЛН. Т</a:t>
            </a:r>
            <a:r>
              <a:rPr lang="x-none" sz="2400" dirty="0">
                <a:effectLst/>
                <a:latin typeface="Cambria" panose="02040503050406030204" pitchFamily="18" charset="0"/>
                <a:ea typeface="Cambria" panose="02040503050406030204" pitchFamily="18" charset="0"/>
                <a:cs typeface="Times New Roman" panose="02020603050405020304" pitchFamily="18" charset="0"/>
              </a:rPr>
              <a:t/>
            </a:r>
            <a:br>
              <a:rPr lang="x-none" sz="2400" dirty="0">
                <a:effectLst/>
                <a:latin typeface="Cambria" panose="02040503050406030204" pitchFamily="18" charset="0"/>
                <a:ea typeface="Cambria" panose="02040503050406030204" pitchFamily="18" charset="0"/>
                <a:cs typeface="Times New Roman" panose="02020603050405020304" pitchFamily="18" charset="0"/>
              </a:rPr>
            </a:br>
            <a:endParaRPr lang="x-none"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xmlns=""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graphicFrame>
        <p:nvGraphicFramePr>
          <p:cNvPr id="3" name="Объект 2">
            <a:extLst>
              <a:ext uri="{FF2B5EF4-FFF2-40B4-BE49-F238E27FC236}">
                <a16:creationId xmlns:a16="http://schemas.microsoft.com/office/drawing/2014/main" xmlns="" id="{EAE412B8-9080-4F2A-A735-977C08B11F2E}"/>
              </a:ext>
            </a:extLst>
          </p:cNvPr>
          <p:cNvGraphicFramePr>
            <a:graphicFrameLocks noGrp="1"/>
          </p:cNvGraphicFramePr>
          <p:nvPr>
            <p:ph idx="1"/>
            <p:extLst>
              <p:ext uri="{D42A27DB-BD31-4B8C-83A1-F6EECF244321}">
                <p14:modId xmlns:p14="http://schemas.microsoft.com/office/powerpoint/2010/main" xmlns="" val="210487955"/>
              </p:ext>
            </p:extLst>
          </p:nvPr>
        </p:nvGraphicFramePr>
        <p:xfrm>
          <a:off x="233157" y="1243719"/>
          <a:ext cx="9338546" cy="5201322"/>
        </p:xfrm>
        <a:graphic>
          <a:graphicData uri="http://schemas.openxmlformats.org/drawingml/2006/table">
            <a:tbl>
              <a:tblPr firstRow="1" firstCol="1" bandRow="1">
                <a:tableStyleId>{5C22544A-7EE6-4342-B048-85BDC9FD1C3A}</a:tableStyleId>
              </a:tblPr>
              <a:tblGrid>
                <a:gridCol w="2017273">
                  <a:extLst>
                    <a:ext uri="{9D8B030D-6E8A-4147-A177-3AD203B41FA5}">
                      <a16:colId xmlns:a16="http://schemas.microsoft.com/office/drawing/2014/main" xmlns="" val="2593067570"/>
                    </a:ext>
                  </a:extLst>
                </a:gridCol>
                <a:gridCol w="1036145">
                  <a:extLst>
                    <a:ext uri="{9D8B030D-6E8A-4147-A177-3AD203B41FA5}">
                      <a16:colId xmlns:a16="http://schemas.microsoft.com/office/drawing/2014/main" xmlns="" val="512764472"/>
                    </a:ext>
                  </a:extLst>
                </a:gridCol>
                <a:gridCol w="1049389">
                  <a:extLst>
                    <a:ext uri="{9D8B030D-6E8A-4147-A177-3AD203B41FA5}">
                      <a16:colId xmlns:a16="http://schemas.microsoft.com/office/drawing/2014/main" xmlns="" val="3992592214"/>
                    </a:ext>
                  </a:extLst>
                </a:gridCol>
                <a:gridCol w="1049389">
                  <a:extLst>
                    <a:ext uri="{9D8B030D-6E8A-4147-A177-3AD203B41FA5}">
                      <a16:colId xmlns:a16="http://schemas.microsoft.com/office/drawing/2014/main" xmlns="" val="1142791901"/>
                    </a:ext>
                  </a:extLst>
                </a:gridCol>
                <a:gridCol w="1050408">
                  <a:extLst>
                    <a:ext uri="{9D8B030D-6E8A-4147-A177-3AD203B41FA5}">
                      <a16:colId xmlns:a16="http://schemas.microsoft.com/office/drawing/2014/main" xmlns="" val="2705948114"/>
                    </a:ext>
                  </a:extLst>
                </a:gridCol>
                <a:gridCol w="1050408">
                  <a:extLst>
                    <a:ext uri="{9D8B030D-6E8A-4147-A177-3AD203B41FA5}">
                      <a16:colId xmlns:a16="http://schemas.microsoft.com/office/drawing/2014/main" xmlns="" val="4065911308"/>
                    </a:ext>
                  </a:extLst>
                </a:gridCol>
                <a:gridCol w="1050408">
                  <a:extLst>
                    <a:ext uri="{9D8B030D-6E8A-4147-A177-3AD203B41FA5}">
                      <a16:colId xmlns:a16="http://schemas.microsoft.com/office/drawing/2014/main" xmlns="" val="3914534079"/>
                    </a:ext>
                  </a:extLst>
                </a:gridCol>
                <a:gridCol w="1035126">
                  <a:extLst>
                    <a:ext uri="{9D8B030D-6E8A-4147-A177-3AD203B41FA5}">
                      <a16:colId xmlns:a16="http://schemas.microsoft.com/office/drawing/2014/main" xmlns="" val="1174749785"/>
                    </a:ext>
                  </a:extLst>
                </a:gridCol>
              </a:tblGrid>
              <a:tr h="262731">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Країна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1990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80893530"/>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Україна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53,2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98358670"/>
                  </a:ext>
                </a:extLst>
              </a:tr>
              <a:tr h="682850">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Сполучене</a:t>
                      </a:r>
                      <a:endParaRPr lang="x-none" sz="1600">
                        <a:effectLst/>
                        <a:latin typeface="Cambria" panose="02040503050406030204" pitchFamily="18" charset="0"/>
                        <a:ea typeface="Cambria" panose="02040503050406030204" pitchFamily="18" charset="0"/>
                      </a:endParaRPr>
                    </a:p>
                    <a:p>
                      <a:pPr algn="ctr">
                        <a:lnSpc>
                          <a:spcPct val="107000"/>
                        </a:lnSpc>
                        <a:spcAft>
                          <a:spcPts val="800"/>
                        </a:spcAft>
                      </a:pPr>
                      <a:r>
                        <a:rPr lang="uk-UA" sz="1600">
                          <a:effectLst/>
                          <a:latin typeface="Cambria" panose="02040503050406030204" pitchFamily="18" charset="0"/>
                          <a:ea typeface="Cambria" panose="02040503050406030204" pitchFamily="18" charset="0"/>
                        </a:rPr>
                        <a:t>Королівство</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39867799"/>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Німеччина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42,4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44,0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51600812"/>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Франція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14,7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962193396"/>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Італія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26,0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26,0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5206777"/>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США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100,2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106,7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109,9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98,7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70350274"/>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Японія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69,7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73,4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81498688"/>
                  </a:ext>
                </a:extLst>
              </a:tr>
              <a:tr h="682850">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Південна</a:t>
                      </a:r>
                      <a:endParaRPr lang="x-none" sz="1600">
                        <a:effectLst/>
                        <a:latin typeface="Cambria" panose="02040503050406030204" pitchFamily="18" charset="0"/>
                        <a:ea typeface="Cambria" panose="02040503050406030204" pitchFamily="18" charset="0"/>
                      </a:endParaRPr>
                    </a:p>
                    <a:p>
                      <a:pPr algn="ctr">
                        <a:lnSpc>
                          <a:spcPct val="107000"/>
                        </a:lnSpc>
                        <a:spcAft>
                          <a:spcPts val="800"/>
                        </a:spcAft>
                      </a:pPr>
                      <a:r>
                        <a:rPr lang="uk-UA" sz="1600">
                          <a:effectLst/>
                          <a:latin typeface="Cambria" panose="02040503050406030204" pitchFamily="18" charset="0"/>
                          <a:ea typeface="Cambria" panose="02040503050406030204" pitchFamily="18" charset="0"/>
                        </a:rPr>
                        <a:t>Корея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58,9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57,3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54836772"/>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Бразилія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21,8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51285099"/>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Китай</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138,2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744,7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713,1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810,0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873,9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68911427"/>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Індія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95,1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107,9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24483806"/>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Туреччина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36,5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31,4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73396482"/>
                  </a:ext>
                </a:extLst>
              </a:tr>
              <a:tr h="682850">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Російська</a:t>
                      </a:r>
                      <a:endParaRPr lang="x-none" sz="1600">
                        <a:effectLst/>
                        <a:latin typeface="Cambria" panose="02040503050406030204" pitchFamily="18" charset="0"/>
                        <a:ea typeface="Cambria" panose="02040503050406030204" pitchFamily="18" charset="0"/>
                      </a:endParaRPr>
                    </a:p>
                    <a:p>
                      <a:pPr algn="ctr">
                        <a:lnSpc>
                          <a:spcPct val="107000"/>
                        </a:lnSpc>
                        <a:spcAft>
                          <a:spcPts val="800"/>
                        </a:spcAft>
                      </a:pPr>
                      <a:r>
                        <a:rPr lang="uk-UA" sz="1600">
                          <a:effectLst/>
                          <a:latin typeface="Cambria" panose="02040503050406030204" pitchFamily="18" charset="0"/>
                          <a:ea typeface="Cambria" panose="02040503050406030204" pitchFamily="18" charset="0"/>
                        </a:rPr>
                        <a:t>Федерація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44,0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45,1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61516033"/>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Всього (світ)</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842,9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1662,8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1615,6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1720,9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1802,4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777,0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05509453"/>
                  </a:ext>
                </a:extLst>
              </a:tr>
            </a:tbl>
          </a:graphicData>
        </a:graphic>
      </p:graphicFrame>
    </p:spTree>
    <p:extLst>
      <p:ext uri="{BB962C8B-B14F-4D97-AF65-F5344CB8AC3E}">
        <p14:creationId xmlns:p14="http://schemas.microsoft.com/office/powerpoint/2010/main" xmlns="" val="118520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6" y="218049"/>
            <a:ext cx="10252943" cy="858583"/>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lnSpc>
                <a:spcPct val="107000"/>
              </a:lnSpc>
              <a:spcAft>
                <a:spcPts val="800"/>
              </a:spcAft>
            </a:pP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СТРУКТУРА КАПІТАЛЬНИХ ІНВЕСТИЦІЙ ЗА ДЖЕРЕЛАМИ ФІНАНСУВАННЯ ЗА 2010 – 2018 РР.</a:t>
            </a:r>
            <a:endParaRPr lang="x-none" sz="24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xmlns=""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graphicFrame>
        <p:nvGraphicFramePr>
          <p:cNvPr id="3" name="Объект 2">
            <a:extLst>
              <a:ext uri="{FF2B5EF4-FFF2-40B4-BE49-F238E27FC236}">
                <a16:creationId xmlns:a16="http://schemas.microsoft.com/office/drawing/2014/main" xmlns="" id="{32CAA385-FFB0-4840-947C-1CD55EAC2F32}"/>
              </a:ext>
            </a:extLst>
          </p:cNvPr>
          <p:cNvGraphicFramePr>
            <a:graphicFrameLocks noGrp="1"/>
          </p:cNvGraphicFramePr>
          <p:nvPr>
            <p:ph idx="1"/>
            <p:extLst>
              <p:ext uri="{D42A27DB-BD31-4B8C-83A1-F6EECF244321}">
                <p14:modId xmlns:p14="http://schemas.microsoft.com/office/powerpoint/2010/main" xmlns="" val="3074356232"/>
              </p:ext>
            </p:extLst>
          </p:nvPr>
        </p:nvGraphicFramePr>
        <p:xfrm>
          <a:off x="233155" y="1302006"/>
          <a:ext cx="10252945" cy="5483091"/>
        </p:xfrm>
        <a:graphic>
          <a:graphicData uri="http://schemas.openxmlformats.org/drawingml/2006/table">
            <a:tbl>
              <a:tblPr firstRow="1" firstCol="1" bandRow="1">
                <a:tableStyleId>{5C22544A-7EE6-4342-B048-85BDC9FD1C3A}</a:tableStyleId>
              </a:tblPr>
              <a:tblGrid>
                <a:gridCol w="2598095">
                  <a:extLst>
                    <a:ext uri="{9D8B030D-6E8A-4147-A177-3AD203B41FA5}">
                      <a16:colId xmlns:a16="http://schemas.microsoft.com/office/drawing/2014/main" xmlns="" val="3419993273"/>
                    </a:ext>
                  </a:extLst>
                </a:gridCol>
                <a:gridCol w="852428">
                  <a:extLst>
                    <a:ext uri="{9D8B030D-6E8A-4147-A177-3AD203B41FA5}">
                      <a16:colId xmlns:a16="http://schemas.microsoft.com/office/drawing/2014/main" xmlns="" val="2113369731"/>
                    </a:ext>
                  </a:extLst>
                </a:gridCol>
                <a:gridCol w="852428">
                  <a:extLst>
                    <a:ext uri="{9D8B030D-6E8A-4147-A177-3AD203B41FA5}">
                      <a16:colId xmlns:a16="http://schemas.microsoft.com/office/drawing/2014/main" xmlns="" val="2918628287"/>
                    </a:ext>
                  </a:extLst>
                </a:gridCol>
                <a:gridCol w="852428">
                  <a:extLst>
                    <a:ext uri="{9D8B030D-6E8A-4147-A177-3AD203B41FA5}">
                      <a16:colId xmlns:a16="http://schemas.microsoft.com/office/drawing/2014/main" xmlns="" val="2234455991"/>
                    </a:ext>
                  </a:extLst>
                </a:gridCol>
                <a:gridCol w="852428">
                  <a:extLst>
                    <a:ext uri="{9D8B030D-6E8A-4147-A177-3AD203B41FA5}">
                      <a16:colId xmlns:a16="http://schemas.microsoft.com/office/drawing/2014/main" xmlns="" val="701265434"/>
                    </a:ext>
                  </a:extLst>
                </a:gridCol>
                <a:gridCol w="852428">
                  <a:extLst>
                    <a:ext uri="{9D8B030D-6E8A-4147-A177-3AD203B41FA5}">
                      <a16:colId xmlns:a16="http://schemas.microsoft.com/office/drawing/2014/main" xmlns="" val="39606171"/>
                    </a:ext>
                  </a:extLst>
                </a:gridCol>
                <a:gridCol w="852428">
                  <a:extLst>
                    <a:ext uri="{9D8B030D-6E8A-4147-A177-3AD203B41FA5}">
                      <a16:colId xmlns:a16="http://schemas.microsoft.com/office/drawing/2014/main" xmlns="" val="1928090215"/>
                    </a:ext>
                  </a:extLst>
                </a:gridCol>
                <a:gridCol w="852428">
                  <a:extLst>
                    <a:ext uri="{9D8B030D-6E8A-4147-A177-3AD203B41FA5}">
                      <a16:colId xmlns:a16="http://schemas.microsoft.com/office/drawing/2014/main" xmlns="" val="742053055"/>
                    </a:ext>
                  </a:extLst>
                </a:gridCol>
                <a:gridCol w="852428">
                  <a:extLst>
                    <a:ext uri="{9D8B030D-6E8A-4147-A177-3AD203B41FA5}">
                      <a16:colId xmlns:a16="http://schemas.microsoft.com/office/drawing/2014/main" xmlns="" val="4002056878"/>
                    </a:ext>
                  </a:extLst>
                </a:gridCol>
                <a:gridCol w="835426">
                  <a:extLst>
                    <a:ext uri="{9D8B030D-6E8A-4147-A177-3AD203B41FA5}">
                      <a16:colId xmlns:a16="http://schemas.microsoft.com/office/drawing/2014/main" xmlns="" val="1160848679"/>
                    </a:ext>
                  </a:extLst>
                </a:gridCol>
              </a:tblGrid>
              <a:tr h="623028">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Період дослідження / джерела фінансування </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extLst>
                  <a:ext uri="{0D108BD9-81ED-4DB2-BD59-A6C34878D82A}">
                    <a16:rowId xmlns:a16="http://schemas.microsoft.com/office/drawing/2014/main" xmlns="" val="3443830466"/>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Усього, у т.ч. за рахунок</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100,0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100,0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xmlns="" val="201042313"/>
                  </a:ext>
                </a:extLst>
              </a:tr>
              <a:tr h="74781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державного бюджету</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5,7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7,2</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1,2</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3,4</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3,9</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xmlns="" val="2186373949"/>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місцевих бюджетів</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2,7</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2,7</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5,2</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7,5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9,3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8,7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xmlns="" val="4008319719"/>
                  </a:ext>
                </a:extLst>
              </a:tr>
              <a:tr h="74781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власних коштів підприємств та організацій</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61,7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61,2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62,6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66,3</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70,5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67,5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69,3</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69,1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70,8</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xmlns="" val="2741245029"/>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кредитів банків та інших позик</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12,7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15,2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14,5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13,9</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9,9</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7,6</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7,7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xmlns="" val="1508258445"/>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іноземних інвесторів</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1,8</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3,0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2,7</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1,4</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0,3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xmlns="" val="2421243961"/>
                  </a:ext>
                </a:extLst>
              </a:tr>
              <a:tr h="74781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населення на будівництво житла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7,3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8,3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9,6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11,7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8,3</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7,3</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xmlns="" val="2803351127"/>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інших джерел фінансування</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4,3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3,9</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2,4</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2,9</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a16="http://schemas.microsoft.com/office/drawing/2014/main" xmlns="" val="331414790"/>
                  </a:ext>
                </a:extLst>
              </a:tr>
            </a:tbl>
          </a:graphicData>
        </a:graphic>
      </p:graphicFrame>
    </p:spTree>
    <p:extLst>
      <p:ext uri="{BB962C8B-B14F-4D97-AF65-F5344CB8AC3E}">
        <p14:creationId xmlns:p14="http://schemas.microsoft.com/office/powerpoint/2010/main" xmlns="" val="2270883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6" y="218049"/>
            <a:ext cx="10252943" cy="858583"/>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lnSpc>
                <a:spcPct val="107000"/>
              </a:lnSpc>
              <a:spcAft>
                <a:spcPts val="800"/>
              </a:spcAft>
            </a:pP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Структура витрат на інноваційний розвиток у промисловості України за джерелами фінансування,%</a:t>
            </a:r>
            <a:r>
              <a:rPr lang="x-none"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x-none"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xmlns=""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graphicFrame>
        <p:nvGraphicFramePr>
          <p:cNvPr id="7" name="Объект 6">
            <a:extLst>
              <a:ext uri="{FF2B5EF4-FFF2-40B4-BE49-F238E27FC236}">
                <a16:creationId xmlns:a16="http://schemas.microsoft.com/office/drawing/2014/main" xmlns="" id="{381F8938-FA1D-4DC2-B99D-16C61FB4260F}"/>
              </a:ext>
            </a:extLst>
          </p:cNvPr>
          <p:cNvGraphicFramePr>
            <a:graphicFrameLocks noGrp="1"/>
          </p:cNvGraphicFramePr>
          <p:nvPr>
            <p:ph idx="1"/>
            <p:extLst>
              <p:ext uri="{D42A27DB-BD31-4B8C-83A1-F6EECF244321}">
                <p14:modId xmlns:p14="http://schemas.microsoft.com/office/powerpoint/2010/main" xmlns="" val="38119258"/>
              </p:ext>
            </p:extLst>
          </p:nvPr>
        </p:nvGraphicFramePr>
        <p:xfrm>
          <a:off x="233156" y="1231441"/>
          <a:ext cx="10252943" cy="5408510"/>
        </p:xfrm>
        <a:graphic>
          <a:graphicData uri="http://schemas.openxmlformats.org/drawingml/2006/table">
            <a:tbl>
              <a:tblPr firstRow="1" firstCol="1" bandRow="1">
                <a:tableStyleId>{5C22544A-7EE6-4342-B048-85BDC9FD1C3A}</a:tableStyleId>
              </a:tblPr>
              <a:tblGrid>
                <a:gridCol w="1846367">
                  <a:extLst>
                    <a:ext uri="{9D8B030D-6E8A-4147-A177-3AD203B41FA5}">
                      <a16:colId xmlns:a16="http://schemas.microsoft.com/office/drawing/2014/main" xmlns="" val="303874092"/>
                    </a:ext>
                  </a:extLst>
                </a:gridCol>
                <a:gridCol w="1376490">
                  <a:extLst>
                    <a:ext uri="{9D8B030D-6E8A-4147-A177-3AD203B41FA5}">
                      <a16:colId xmlns:a16="http://schemas.microsoft.com/office/drawing/2014/main" xmlns="" val="1781659798"/>
                    </a:ext>
                  </a:extLst>
                </a:gridCol>
                <a:gridCol w="1920065">
                  <a:extLst>
                    <a:ext uri="{9D8B030D-6E8A-4147-A177-3AD203B41FA5}">
                      <a16:colId xmlns:a16="http://schemas.microsoft.com/office/drawing/2014/main" xmlns="" val="341703425"/>
                    </a:ext>
                  </a:extLst>
                </a:gridCol>
                <a:gridCol w="1920065">
                  <a:extLst>
                    <a:ext uri="{9D8B030D-6E8A-4147-A177-3AD203B41FA5}">
                      <a16:colId xmlns:a16="http://schemas.microsoft.com/office/drawing/2014/main" xmlns="" val="2277256336"/>
                    </a:ext>
                  </a:extLst>
                </a:gridCol>
                <a:gridCol w="1655310">
                  <a:extLst>
                    <a:ext uri="{9D8B030D-6E8A-4147-A177-3AD203B41FA5}">
                      <a16:colId xmlns:a16="http://schemas.microsoft.com/office/drawing/2014/main" xmlns="" val="1039227222"/>
                    </a:ext>
                  </a:extLst>
                </a:gridCol>
                <a:gridCol w="1534646">
                  <a:extLst>
                    <a:ext uri="{9D8B030D-6E8A-4147-A177-3AD203B41FA5}">
                      <a16:colId xmlns:a16="http://schemas.microsoft.com/office/drawing/2014/main" xmlns="" val="3996055563"/>
                    </a:ext>
                  </a:extLst>
                </a:gridCol>
              </a:tblGrid>
              <a:tr h="245251">
                <a:tc rowSpan="2">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Досліджуваний період, рік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gridSpan="5">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У тому числі за рахунок коштів</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719072500"/>
                  </a:ext>
                </a:extLst>
              </a:tr>
              <a:tr h="503490">
                <a:tc vMerge="1">
                  <a:txBody>
                    <a:bodyPr/>
                    <a:lstStyle/>
                    <a:p>
                      <a:endParaRPr lang="x-none"/>
                    </a:p>
                  </a:txBody>
                  <a:tcP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власних</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державного бюджету</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вітчизняних інвесторів </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іноземних інвесторів</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інших джерел</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395426226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79,6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151629538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83,9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271743040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71,1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2611507216"/>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149078026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77,3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411092041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87,7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249113664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84,6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147916987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73,7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639608266"/>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2992359494"/>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1186758418"/>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59,4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275531983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3119359249"/>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63,9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24,0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2905432682"/>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13,2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4163342074"/>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2611755161"/>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97,2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1807194151"/>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gridSpan="5">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спостереження не проводиться</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1198909779"/>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1486978470"/>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88,2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a16="http://schemas.microsoft.com/office/drawing/2014/main" xmlns="" val="1749987487"/>
                  </a:ext>
                </a:extLst>
              </a:tr>
            </a:tbl>
          </a:graphicData>
        </a:graphic>
      </p:graphicFrame>
    </p:spTree>
    <p:extLst>
      <p:ext uri="{BB962C8B-B14F-4D97-AF65-F5344CB8AC3E}">
        <p14:creationId xmlns:p14="http://schemas.microsoft.com/office/powerpoint/2010/main" xmlns="" val="3494149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8719" y="1973107"/>
            <a:ext cx="5990662" cy="1183048"/>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ДЯКУЮ ЗА УВАГУ</a:t>
            </a:r>
            <a:endParaRPr lang="x-none"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xmlns=""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5276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99" y="178869"/>
            <a:ext cx="10070383"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400" b="1" i="1" dirty="0">
                <a:effectLst/>
                <a:latin typeface="Cambria" panose="02040503050406030204" pitchFamily="18" charset="0"/>
                <a:ea typeface="Cambria" panose="02040503050406030204" pitchFamily="18" charset="0"/>
                <a:cs typeface="Times New Roman" panose="02020603050405020304" pitchFamily="18" charset="0"/>
              </a:rPr>
              <a:t>ЕКОНОМІЧНІ ПРОБЛЕМИ УКРАЇНИ ТА ПЕРЕШКОЛИ ЄВРОІНТЕГРАЦІЇ</a:t>
            </a:r>
            <a:r>
              <a:rPr lang="x-none" sz="2400" i="1" dirty="0">
                <a:effectLst/>
                <a:latin typeface="Cambria" panose="02040503050406030204" pitchFamily="18" charset="0"/>
                <a:ea typeface="Cambria" panose="02040503050406030204" pitchFamily="18" charset="0"/>
                <a:cs typeface="Times New Roman" panose="02020603050405020304" pitchFamily="18" charset="0"/>
              </a:rPr>
              <a:t/>
            </a:r>
            <a:br>
              <a:rPr lang="x-none" sz="2400" i="1" dirty="0">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13099" y="1126070"/>
            <a:ext cx="9664507" cy="309202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Після здобуття Україною державної незалежності поступова інтеграція в загальноєвропейські структури і налагодження багатосторонньої кооперації з ЄС стали її головними геостратегічними пріоритетами. Європейська інтеграція є не тільки фактором прискорення економічного розвитку країн ЄС, зростання їх значення в міжнародній торгівлі, валютно-фінансових відносинах, а й центром тяжіння геополітичних інтересів багатьох країн. </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
        <p:nvSpPr>
          <p:cNvPr id="4" name="Объект 4">
            <a:extLst>
              <a:ext uri="{FF2B5EF4-FFF2-40B4-BE49-F238E27FC236}">
                <a16:creationId xmlns:a16="http://schemas.microsoft.com/office/drawing/2014/main" xmlns="" id="{64195489-454D-4175-816E-B9D140D456D4}"/>
              </a:ext>
            </a:extLst>
          </p:cNvPr>
          <p:cNvSpPr txBox="1">
            <a:spLocks/>
          </p:cNvSpPr>
          <p:nvPr/>
        </p:nvSpPr>
        <p:spPr>
          <a:xfrm>
            <a:off x="458242" y="4459459"/>
            <a:ext cx="9419364" cy="2219672"/>
          </a:xfrm>
          <a:prstGeom prst="rect">
            <a:avLst/>
          </a:prstGeo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0" algn="just">
              <a:spcBef>
                <a:spcPts val="0"/>
              </a:spcBef>
              <a:buNone/>
            </a:pP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Економічними критеріями для країн-кандидатів є: </a:t>
            </a:r>
            <a:endParaRPr lang="x-none"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докази існування реально функціонуючої ринкової економіки; </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здатність скласти конкуренцію на внутрішньому ринку ЄС; </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здатність взяти на себе зобов'язання, пов'язані зі вступом до Європейського Союзу;</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власна зацікавленість Євросоюзу в ринках тих чи інших країн. </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xmlns="" val="157647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82" y="152288"/>
            <a:ext cx="9144003" cy="2281424"/>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Крім досягнення </a:t>
            </a: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«копенгагенських» </a:t>
            </a: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критеріїв для вступу в ЄС, Україні необхідно виконати </a:t>
            </a:r>
            <a:r>
              <a:rPr lang="uk-UA"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дві умови </a:t>
            </a: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в досягненні європейського рівня: </a:t>
            </a:r>
            <a:b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b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розвитку технологій і продуктивності праці;</a:t>
            </a:r>
            <a:r>
              <a:rPr lang="x-none"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r>
            <a:br>
              <a:rPr lang="x-none"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b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благополуччя і стандартів життя.</a:t>
            </a:r>
            <a:r>
              <a:rPr lang="x-none"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r>
            <a:br>
              <a:rPr lang="x-none"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br>
            <a:endParaRPr lang="uk-UA" sz="2800" i="1" dirty="0">
              <a:solidFill>
                <a:schemeClr val="tx1"/>
              </a:solidFill>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67282" y="2715065"/>
            <a:ext cx="10860261" cy="386861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indent="0" algn="just">
              <a:lnSpc>
                <a:spcPct val="110000"/>
              </a:lnSpc>
              <a:spcBef>
                <a:spcPts val="0"/>
              </a:spcBef>
              <a:buNone/>
            </a:pPr>
            <a:r>
              <a:rPr lang="uk-UA" sz="2600" b="1" i="1" dirty="0">
                <a:effectLst/>
                <a:latin typeface="Cambria" panose="02040503050406030204" pitchFamily="18" charset="0"/>
                <a:ea typeface="Cambria" panose="02040503050406030204" pitchFamily="18" charset="0"/>
                <a:cs typeface="Times New Roman" panose="02020603050405020304" pitchFamily="18" charset="0"/>
              </a:rPr>
              <a:t>Щоб інтегруватися в Європейське Співтовариство, Україна повинна досягти показників, які визначені Маастрихтською угодою до країн-кандидатів: </a:t>
            </a:r>
          </a:p>
          <a:p>
            <a:pPr indent="0" algn="just">
              <a:lnSpc>
                <a:spcPct val="110000"/>
              </a:lnSpc>
              <a:spcBef>
                <a:spcPts val="0"/>
              </a:spcBef>
              <a:buNone/>
            </a:pP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стабільність своєї грошової одиниці; </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a:t>
            </a:r>
            <a:r>
              <a:rPr lang="uk-UA"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рівня інфляції до 2 % на рік;</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 бюджетного дефіциту до 3 % ВВП; </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 державного боргу - до 60 % ВВП; </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підвищення виробництва ВВП на душу населення – 10 тис. доларів США. </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spcBef>
                <a:spcPts val="0"/>
              </a:spcBef>
              <a:buNone/>
            </a:pPr>
            <a:endParaRPr lang="uk-UA" sz="25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93844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7052" y="208559"/>
            <a:ext cx="3027946"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800" b="1" i="1" dirty="0">
                <a:latin typeface="Cambria" panose="02040503050406030204" pitchFamily="18" charset="0"/>
              </a:rPr>
              <a:t>ПРОДОВЖЕННЯ</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11014" y="1097280"/>
            <a:ext cx="11535510" cy="440318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lvl="0" indent="0" algn="just">
              <a:lnSpc>
                <a:spcPct val="107000"/>
              </a:lnSpc>
              <a:spcBef>
                <a:spcPts val="600"/>
              </a:spcBef>
              <a:spcAft>
                <a:spcPts val="600"/>
              </a:spcAft>
              <a:buNone/>
            </a:pPr>
            <a:r>
              <a:rPr lang="uk-UA"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ЦІНОВА СТАБІЛЬНІСТЬ</a:t>
            </a:r>
            <a:r>
              <a:rPr lang="x-none" sz="2400" b="1" i="1" dirty="0">
                <a:effectLst/>
                <a:latin typeface="Cambria" panose="02040503050406030204" pitchFamily="18" charset="0"/>
                <a:ea typeface="Cambria" panose="02040503050406030204" pitchFamily="18" charset="0"/>
                <a:cs typeface="Times New Roman" panose="02020603050405020304" pitchFamily="18" charset="0"/>
              </a:rPr>
              <a:t> </a:t>
            </a:r>
            <a:r>
              <a:rPr lang="uk-UA"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(price stability): </a:t>
            </a:r>
          </a:p>
          <a:p>
            <a:pPr lvl="0" algn="just">
              <a:lnSpc>
                <a:spcPct val="107000"/>
              </a:lnSpc>
              <a:spcBef>
                <a:spcPts val="600"/>
              </a:spcBef>
              <a:spcAft>
                <a:spcPts val="600"/>
              </a:spcAft>
              <a:buFont typeface="+mj-lt"/>
              <a:buAutoNum type="arabicParenR"/>
            </a:pP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Збереження купівельної спроможності національної валюти шляхом підтримання у середньостроковій перспективі (від 3 до 5 років) низьких, стабільних темпів інфляції, що вимірюються індексом споживчих цін. Відповідно до Закону України «Про державне прогнозування та розроблення програм економічного і соціального розвитку України» визначення рівня прогнозованого показника індексу споживчих цін належить до компетенції Кабінету Міністрів України. </a:t>
            </a:r>
            <a:endParaRPr lang="uk-UA"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mj-lt"/>
              <a:buAutoNum type="arabicParenR"/>
            </a:pP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Ситуація, що характеризується забезпеченням і підтриманням низьких, стабільних темпів інфляції (або оптимальних для поточного розвитку економіки) в середньостроковому періоді, які не чинять негативного впливу на суб’єктів господарської діяльності та </a:t>
            </a:r>
            <a:r>
              <a:rPr lang="uk-UA" sz="24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сприяють</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24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стійкому</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24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економічному</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зростанню.</a:t>
            </a:r>
            <a:endParaRPr lang="uk-UA"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89927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912" y="208559"/>
            <a:ext cx="11071274" cy="1310752"/>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indent="450215" algn="ctr">
              <a:lnSpc>
                <a:spcPct val="107000"/>
              </a:lnSpc>
              <a:spcBef>
                <a:spcPts val="600"/>
              </a:spcBef>
              <a:spcAft>
                <a:spcPts val="600"/>
              </a:spcAft>
            </a:pPr>
            <a:r>
              <a:rPr lang="uk-UA" sz="28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Розвиток грошової системи України свідчить про існування багатьох недоліків, що виявляється і в зростанні </a:t>
            </a:r>
            <a:r>
              <a:rPr lang="uk-UA" sz="2800" b="1"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доларизації</a:t>
            </a:r>
            <a:r>
              <a:rPr lang="uk-UA" sz="28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національної економіки </a:t>
            </a:r>
            <a:r>
              <a:rPr lang="x-none"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x-none"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uk-UA" sz="2800" b="1" i="1" dirty="0">
              <a:solidFill>
                <a:srgbClr val="FF0000"/>
              </a:solidFill>
              <a:latin typeface="Cambria" panose="02040503050406030204" pitchFamily="18" charset="0"/>
            </a:endParaRPr>
          </a:p>
        </p:txBody>
      </p:sp>
      <p:sp>
        <p:nvSpPr>
          <p:cNvPr id="5" name="Объект 4">
            <a:extLst>
              <a:ext uri="{FF2B5EF4-FFF2-40B4-BE49-F238E27FC236}">
                <a16:creationId xmlns:a16="http://schemas.microsoft.com/office/drawing/2014/main" xmlns="" id="{8D6A4708-2984-40A5-952A-891BB1D368B2}"/>
              </a:ext>
            </a:extLst>
          </p:cNvPr>
          <p:cNvSpPr txBox="1">
            <a:spLocks/>
          </p:cNvSpPr>
          <p:nvPr/>
        </p:nvSpPr>
        <p:spPr>
          <a:xfrm>
            <a:off x="189912" y="1730326"/>
            <a:ext cx="11190850" cy="4797082"/>
          </a:xfrm>
          <a:prstGeom prst="rect">
            <a:avLst/>
          </a:prstGeo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0" algn="just">
              <a:lnSpc>
                <a:spcPct val="107000"/>
              </a:lnSpc>
              <a:spcBef>
                <a:spcPts val="600"/>
              </a:spcBef>
              <a:spcAft>
                <a:spcPts val="600"/>
              </a:spcAft>
              <a:buNone/>
            </a:pPr>
            <a:r>
              <a:rPr lang="uk-UA" sz="24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Доларизація</a:t>
            </a:r>
            <a:r>
              <a:rPr lang="uk-UA" sz="2400" b="1"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це економічне явище, суть якого полягає у заміщенні конвертованою іноземною валютою національної грошової одиниці внаслідок неналежного виконання нею функцій грошей. Високий рівень використання в грошовому обороті іноземних валют приховує низку загроз національній економіці, що виявляється в нездатності національної грошової одиниці виконувати функції загального еквівалента на території своєї держави та єдиного засобу нагромадження; посиленні економічної залежності держави від країни, яка є емітентом іноземної валюти на внутрішньому грошовому ринку; залежності вартості гривні на валютному ринку від кількості іноземних грошей; підвищенні рівня тінізації економіки; неспроможності центрального банку керувати грошово-кредитною політикою через установлення контролю над готівковою масою іноземної валюти в обігу та динамікою іноземних валютних депозитів.</a:t>
            </a:r>
            <a:endParaRPr lang="x-none"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7997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5" y="391439"/>
            <a:ext cx="7863845" cy="695662"/>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rPr>
              <a:t>Завдання – зниження рівня інфляції до 2% на год</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182875" y="1322364"/>
            <a:ext cx="11226023" cy="530351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55000" lnSpcReduction="20000"/>
          </a:bodyPr>
          <a:lstStyle/>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ІНФЛЯЦІЯ</a:t>
            </a:r>
            <a:r>
              <a:rPr lang="uk-UA" sz="40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b="1" cap="all"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r>
              <a:rPr lang="uk-UA" sz="40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inflation) </a:t>
            </a:r>
            <a:r>
              <a:rPr lang="uk-UA" sz="4000" b="1" cap="all"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r>
              <a:rPr lang="uk-UA" sz="4000" cap="all"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тривале зростання загального рівня цін, що відображує зниження купівельної спроможності грошової одиниці.</a:t>
            </a:r>
          </a:p>
          <a:p>
            <a:pPr marL="0" indent="0" algn="just">
              <a:lnSpc>
                <a:spcPct val="107000"/>
              </a:lnSpc>
              <a:spcBef>
                <a:spcPts val="600"/>
              </a:spcBef>
              <a:spcAft>
                <a:spcPts val="600"/>
              </a:spcAft>
              <a:buNone/>
            </a:pPr>
            <a:r>
              <a:rPr lang="uk-UA" sz="4000" spc="-10" dirty="0">
                <a:solidFill>
                  <a:srgbClr val="000000"/>
                </a:solidFill>
                <a:latin typeface="Cambria" panose="02040503050406030204" pitchFamily="18" charset="0"/>
                <a:ea typeface="Calibri" panose="020F0502020204030204" pitchFamily="34" charset="0"/>
                <a:cs typeface="Times New Roman" panose="02020603050405020304" pitchFamily="18" charset="0"/>
              </a:rPr>
              <a:t>О</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сновними факторами </a:t>
            </a:r>
            <a:r>
              <a:rPr lang="uk-UA" sz="4000" b="1" i="1" spc="-1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ІНФЛЯЦІЇ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є монетарні та немонетарні. До</a:t>
            </a:r>
            <a:r>
              <a:rPr lang="uk-UA" sz="4000" b="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монетарних факторів </a:t>
            </a:r>
            <a:r>
              <a:rPr lang="uk-UA" sz="4000" b="1" i="1" spc="-1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ІНФЛЯЦІЇ</a:t>
            </a:r>
            <a:r>
              <a:rPr lang="uk-UA" sz="40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відносять переповнення каналів грошового обігу грошима, внаслідок чого відбувається знецінення грошей та зниження їх купівельної спроможності. До немонетарних факторів належить підвищення попиту на товари та послуги, збільшення витрат виробництва, сезонні фактори тощо.</a:t>
            </a:r>
          </a:p>
          <a:p>
            <a:pPr marL="0" indent="0" algn="just">
              <a:lnSpc>
                <a:spcPct val="107000"/>
              </a:lnSpc>
              <a:spcBef>
                <a:spcPts val="600"/>
              </a:spcBef>
              <a:spcAft>
                <a:spcPts val="600"/>
              </a:spcAft>
              <a:buNone/>
            </a:pPr>
            <a:endPar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Індекс споживчих цін (ІСЦ)</a:t>
            </a:r>
            <a:r>
              <a:rPr lang="uk-UA" sz="4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показник, що характеризує зміни загального рівня цін і тарифів на товари та послуги, які купує населення для невиробничого споживання. </a:t>
            </a:r>
          </a:p>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ІСЦ</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відображує зміну вартості фіксованого набору споживчих товарів і послуг постійної якості з постійними характеристиками в поточному періоді порівняно з базисним.</a:t>
            </a:r>
          </a:p>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ІСЦ</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зазвичай, використовують як показник загального рівня </a:t>
            </a: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ІНФЛЯЦІЇ</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в економіці.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823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218" y="351693"/>
            <a:ext cx="11535508" cy="635859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450215">
              <a:lnSpc>
                <a:spcPct val="107000"/>
              </a:lnSpc>
              <a:spcBef>
                <a:spcPts val="600"/>
              </a:spcBef>
              <a:spcAft>
                <a:spcPts val="600"/>
              </a:spcAft>
            </a:pPr>
            <a:r>
              <a:rPr lang="uk-UA" sz="2400" b="1" i="1"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Дефіцит бюджету</a:t>
            </a:r>
            <a:r>
              <a:rPr lang="uk-UA" sz="2400"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 це сума, на яку рівень видатків бюджету перевищує рівень надходжень. Причини виникнення дефіциту:</a:t>
            </a:r>
            <a:r>
              <a:rPr lang="x-none" sz="2400" dirty="0">
                <a:effectLst/>
                <a:latin typeface="Cambria" panose="02040503050406030204" pitchFamily="18" charset="0"/>
                <a:ea typeface="Cambria" panose="02040503050406030204" pitchFamily="18" charset="0"/>
                <a:cs typeface="Times New Roman" panose="02020603050405020304" pitchFamily="18" charset="0"/>
              </a:rPr>
              <a:t/>
            </a:r>
            <a:br>
              <a:rPr lang="x-none" sz="2400" dirty="0">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спад виробництва;</a:t>
            </a:r>
            <a: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 ефективності функціонування окремих галузей;</a:t>
            </a:r>
            <a: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несвоєчасне проведення структурних змін в економіці або її технічного переоснащення;</a:t>
            </a:r>
            <a: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великі воєнні витрати;</a:t>
            </a:r>
            <a: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інші фактори, що впливають на соціально-економічне становище країни.</a:t>
            </a:r>
            <a:b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4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Бюджетний дефіцит є важливим інструментом державної фінансово-кредитної політики, засобом впливу на економіко-соціальне становище країни.  В умовах ринкових відносин бюджетний дефіцит може бути знижений або за рахунок збільшення доходів держави, або за допомогою державних запозичень. Найбільш оптимальним засобом боротьби з бюджетним дефіцитом є збільшення доходів держави. Таким чином, стратегічним завданням під час вирішення проблем збалансування бюджету має стати підвищення ефективності суспільного виробництва, яке сприятиме зростанню обсягів фінансових ресурсів суспільства, що є основним джерелом доходів бюджетів.</a:t>
            </a:r>
            <a:r>
              <a:rPr lang="x-none" sz="2400" i="1" dirty="0">
                <a:effectLst/>
                <a:latin typeface="Cambria" panose="02040503050406030204" pitchFamily="18" charset="0"/>
                <a:ea typeface="Cambria" panose="02040503050406030204" pitchFamily="18" charset="0"/>
                <a:cs typeface="Times New Roman" panose="02020603050405020304" pitchFamily="18" charset="0"/>
              </a:rPr>
              <a:t/>
            </a:r>
            <a:br>
              <a:rPr lang="x-none" sz="2400" i="1" dirty="0">
                <a:effectLst/>
                <a:latin typeface="Cambria" panose="02040503050406030204" pitchFamily="18" charset="0"/>
                <a:ea typeface="Cambria" panose="02040503050406030204" pitchFamily="18" charset="0"/>
                <a:cs typeface="Times New Roman" panose="02020603050405020304" pitchFamily="18" charset="0"/>
              </a:rPr>
            </a:br>
            <a:r>
              <a:rPr lang="x-none" sz="24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4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03366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4">
            <a:extLst>
              <a:ext uri="{FF2B5EF4-FFF2-40B4-BE49-F238E27FC236}">
                <a16:creationId xmlns:a16="http://schemas.microsoft.com/office/drawing/2014/main" xmlns="" id="{1CF34462-884B-4127-9005-03FD826E1855}"/>
              </a:ext>
            </a:extLst>
          </p:cNvPr>
          <p:cNvSpPr>
            <a:spLocks noGrp="1"/>
          </p:cNvSpPr>
          <p:nvPr>
            <p:ph idx="1"/>
          </p:nvPr>
        </p:nvSpPr>
        <p:spPr>
          <a:xfrm>
            <a:off x="267281" y="267287"/>
            <a:ext cx="11394836" cy="630232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pPr marL="0" indent="0" algn="just">
              <a:spcBef>
                <a:spcPts val="0"/>
              </a:spcBef>
              <a:buNone/>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Основними причинами виникнення значного дисбалансу доходів і видатків у бюджеті є: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нераціональне використання бюджетних коштів,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економічна нестабільність,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проведення військових дій на території країни,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наявність певних вад у законодавчій базі,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зростання державного боргу. </a:t>
            </a:r>
          </a:p>
          <a:p>
            <a:pPr marL="0" indent="0" algn="just">
              <a:spcBef>
                <a:spcPts val="0"/>
              </a:spcBef>
              <a:buNone/>
            </a:pPr>
            <a:endParaRPr lang="uk-UA" sz="2800" i="1" dirty="0">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Для подолання цієї проблеми використовуються різноманітні методи. </a:t>
            </a: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Кредитний метод </a:t>
            </a:r>
            <a:r>
              <a:rPr lang="uk-UA" sz="2800" i="1" dirty="0">
                <a:effectLst/>
                <a:latin typeface="Cambria" panose="02040503050406030204" pitchFamily="18" charset="0"/>
                <a:ea typeface="Cambria" panose="02040503050406030204" pitchFamily="18" charset="0"/>
                <a:cs typeface="Times New Roman" panose="02020603050405020304" pitchFamily="18" charset="0"/>
              </a:rPr>
              <a:t>є найбільш доцільним. Україна активно залучає кредити для збалансування бюджету. </a:t>
            </a:r>
          </a:p>
          <a:p>
            <a:pPr marL="0" indent="0" algn="just">
              <a:spcBef>
                <a:spcPts val="0"/>
              </a:spcBef>
              <a:buNone/>
            </a:pPr>
            <a:r>
              <a:rPr lang="uk-UA" sz="2800" i="1" dirty="0">
                <a:effectLst/>
                <a:latin typeface="Cambria" panose="02040503050406030204" pitchFamily="18" charset="0"/>
                <a:ea typeface="Cambria" panose="02040503050406030204" pitchFamily="18" charset="0"/>
                <a:cs typeface="Times New Roman" panose="02020603050405020304" pitchFamily="18" charset="0"/>
              </a:rPr>
              <a:t>Цей метод має такі позитивні ознаки, як уникнення емісії грошей для наповнення бюджету, що зменшує рівень інфляції та знецінення грошової одиниці країни; державний кредит може використовуватись для регулювання грошового обігу. </a:t>
            </a:r>
          </a:p>
          <a:p>
            <a:pPr marL="0" indent="0" algn="just">
              <a:spcBef>
                <a:spcPts val="0"/>
              </a:spcBef>
              <a:buNone/>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Але державний кредит призводить до зростання боргових зобов’язань держави і гальмує розвиток економіки; гроші, залучені у підприємств, юридичних та фізичних осіб, не потрапляють у сферу інвестування реального сектору та не приносять ніякого доходу, що виступає негативними рисами використання державного кредиту для забезпечення збалансованості бюджету країни.</a:t>
            </a:r>
            <a:endParaRPr lang="x-none" sz="28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549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1BD98255-3606-49DE-A0F1-8A1787125F8B}"/>
              </a:ext>
            </a:extLst>
          </p:cNvPr>
          <p:cNvSpPr>
            <a:spLocks noGrp="1"/>
          </p:cNvSpPr>
          <p:nvPr>
            <p:ph idx="1"/>
          </p:nvPr>
        </p:nvSpPr>
        <p:spPr>
          <a:xfrm>
            <a:off x="405246" y="251217"/>
            <a:ext cx="10736366" cy="2379442"/>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Головними проблемами, які стоять перед підприємствами реального сектора економіки, є темпи зростання обсягів виробництва, продуктивності праці, конкурентоспроможності товарів, рівня заробітної плати. На вирішення цих питань повинен бути зорієнтований механізм господарювання підприємств і виробничих комплексів економіки трансформаційного періоду.</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
        <p:nvSpPr>
          <p:cNvPr id="12" name="Объект 4">
            <a:extLst>
              <a:ext uri="{FF2B5EF4-FFF2-40B4-BE49-F238E27FC236}">
                <a16:creationId xmlns:a16="http://schemas.microsoft.com/office/drawing/2014/main" xmlns="" id="{9B68D249-EDB7-4042-9E9F-DACB935B80F0}"/>
              </a:ext>
            </a:extLst>
          </p:cNvPr>
          <p:cNvSpPr txBox="1">
            <a:spLocks/>
          </p:cNvSpPr>
          <p:nvPr/>
        </p:nvSpPr>
        <p:spPr>
          <a:xfrm>
            <a:off x="304428" y="2879531"/>
            <a:ext cx="10438228" cy="3577540"/>
          </a:xfrm>
          <a:prstGeom prst="rect">
            <a:avLst/>
          </a:prstGeo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0" algn="just">
              <a:spcBef>
                <a:spcPts val="0"/>
              </a:spcBef>
              <a:buNone/>
            </a:pPr>
            <a:r>
              <a:rPr lang="uk-UA"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Валовий внутрішній продукт </a:t>
            </a:r>
            <a:r>
              <a:rPr lang="uk-UA" sz="2800" i="1"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вартість кінцевої продукції (товарів і послуг), виробленої резидентами України за певний період часу. </a:t>
            </a:r>
          </a:p>
          <a:p>
            <a:pPr indent="0" algn="just">
              <a:spcBef>
                <a:spcPts val="0"/>
              </a:spcBef>
              <a:buNone/>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hlinkClick r:id="rId3" tooltip="Валовий внутрішній продукт">
                  <a:extLst>
                    <a:ext uri="{A12FA001-AC4F-418D-AE19-62706E023703}">
                      <ahyp:hlinkClr xmlns:ahyp="http://schemas.microsoft.com/office/drawing/2018/hyperlinkcolor" xmlns="" val="tx"/>
                    </a:ext>
                  </a:extLst>
                </a:hlinkClick>
              </a:rPr>
              <a:t>ВВП</a:t>
            </a:r>
            <a:r>
              <a:rPr lang="uk-UA" sz="2800" i="1"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є одним із найважливіших показників розвитку економіки, який характеризує кінцевий результат виробничої діяльності економічних одиниць-резидентів у сфері матеріального та нематеріального виробництва.</a:t>
            </a:r>
            <a:endParaRPr lang="x-none" sz="2800" i="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xmlns="" val="1450900154"/>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2919</TotalTime>
  <Words>1853</Words>
  <Application>Microsoft Office PowerPoint</Application>
  <PresentationFormat>Произвольный</PresentationFormat>
  <Paragraphs>966</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ТЕМА 8 ЕКОНОМІЧНІ ПРОБЛЕМИ КРАЇНИ ТА ПЕРЕШКОДИ ЄВРОІНТЕГРАЦІЇ</vt:lpstr>
      <vt:lpstr>ЕКОНОМІЧНІ ПРОБЛЕМИ УКРАЇНИ ТА ПЕРЕШКОЛИ ЄВРОІНТЕГРАЦІЇ </vt:lpstr>
      <vt:lpstr>Крім досягнення «копенгагенських» критеріїв для вступу в ЄС, Україні необхідно виконати дві умови в досягненні європейського рівня:  -   розвитку технологій і продуктивності праці; -   благополуччя і стандартів життя. </vt:lpstr>
      <vt:lpstr>ПРОДОВЖЕННЯ</vt:lpstr>
      <vt:lpstr>Розвиток грошової системи України свідчить про існування багатьох недоліків, що виявляється і в зростанні доларизації національної економіки  </vt:lpstr>
      <vt:lpstr>Завдання – зниження рівня інфляції до 2% на год</vt:lpstr>
      <vt:lpstr>Дефіцит бюджету – це сума, на яку рівень видатків бюджету перевищує рівень надходжень. Причини виникнення дефіциту: спад виробництва; зниження ефективності функціонування окремих галузей; несвоєчасне проведення структурних змін в економіці або її технічного переоснащення; великі воєнні витрати; інші фактори, що впливають на соціально-економічне становище країни. Бюджетний дефіцит є важливим інструментом державної фінансово-кредитної політики, засобом впливу на економіко-соціальне становище країни.  В умовах ринкових відносин бюджетний дефіцит може бути знижений або за рахунок збільшення доходів держави, або за допомогою державних запозичень. Найбільш оптимальним засобом боротьби з бюджетним дефіцитом є збільшення доходів держави. Таким чином, стратегічним завданням під час вирішення проблем збалансування бюджету має стати підвищення ефективності суспільного виробництва, яке сприятиме зростанню обсягів фінансових ресурсів суспільства, що є основним джерелом доходів бюджетів.  </vt:lpstr>
      <vt:lpstr>Слайд 8</vt:lpstr>
      <vt:lpstr>Слайд 9</vt:lpstr>
      <vt:lpstr>ВВП УКРАЇНИ</vt:lpstr>
      <vt:lpstr>Основні показники розвитку промисловості України </vt:lpstr>
      <vt:lpstr>Показники фінансових результатів діяльності та чисельність працівників великих підприємств  гірничо-металургійного комплексу Східного регіону України за 2014-2018 рр. </vt:lpstr>
      <vt:lpstr>ВНУТРІШНЄ СПОЖИВАННЯ СТАЛІ В УКРАЇНІ  </vt:lpstr>
      <vt:lpstr>ВНУТРІШНЄ СПОЖИВАННЯ СТАЛІ У РОЗРАХУНКУ НА ДУШУ НАСЕЛЕННЯ В УКРАЇНІ   ТА ОКРЕМИХ КРАЇНАХ СВІТУ, КГ</vt:lpstr>
      <vt:lpstr>ВНУТРІШНЄ СПОЖИВАННЯ СТАЛІ В УКРАЇНІ ТА В ОКРЕМИХ КРАЇНАХ СВІТУ, МЛН. Т </vt:lpstr>
      <vt:lpstr>СТРУКТУРА КАПІТАЛЬНИХ ІНВЕСТИЦІЙ ЗА ДЖЕРЕЛАМИ ФІНАНСУВАННЯ ЗА 2010 – 2018 РР.</vt:lpstr>
      <vt:lpstr>Структура витрат на інноваційний розвиток у промисловості України за джерелами фінансування,% </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Асус</cp:lastModifiedBy>
  <cp:revision>171</cp:revision>
  <dcterms:created xsi:type="dcterms:W3CDTF">2019-11-02T14:16:53Z</dcterms:created>
  <dcterms:modified xsi:type="dcterms:W3CDTF">2023-02-11T13:52:50Z</dcterms:modified>
</cp:coreProperties>
</file>