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81" r:id="rId4"/>
    <p:sldId id="283" r:id="rId5"/>
    <p:sldId id="28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5050"/>
    <a:srgbClr val="990099"/>
    <a:srgbClr val="996600"/>
    <a:srgbClr val="CC00CC"/>
    <a:srgbClr val="996633"/>
    <a:srgbClr val="663300"/>
    <a:srgbClr val="3399FF"/>
    <a:srgbClr val="0080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972" autoAdjust="0"/>
  </p:normalViewPr>
  <p:slideViewPr>
    <p:cSldViewPr>
      <p:cViewPr varScale="1">
        <p:scale>
          <a:sx n="67" d="100"/>
          <a:sy n="67" d="100"/>
        </p:scale>
        <p:origin x="93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1A447-4904-4094-B5BF-DC83FD1FBD24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D5634-8452-4B5B-B195-3E93057F1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83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pPr/>
              <a:t>27.01.2023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bis-nbuv.gov.ua/cgi-bin/irbis_nbuv/cgiirbis_64.exe?I21DBN=LINK&amp;P21DBN=UJRN&amp;Z21ID=&amp;S21REF=10&amp;S21CNR=20&amp;S21STN=1&amp;S21FMT=ASP_meta&amp;C21COM=S&amp;2_S21P03=FILA=&amp;2_S21STR=kpac_2016_2_5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law.journalsofznu.zp.ua/visnik-3-2016/2632-verlos-n-v-retseptsiya-evropejskikh-standartiv-e-demokratiji-v-ukrajini-konstitutsijno-pravovij-aspek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aw.journalsofznu.zp.ua/archive/visnik-1-2020/3.pdf" TargetMode="External"/><Relationship Id="rId5" Type="http://schemas.openxmlformats.org/officeDocument/2006/relationships/hyperlink" Target="https://doi.org/10.36059/978-966-397-153-7/123-144" TargetMode="External"/><Relationship Id="rId4" Type="http://schemas.openxmlformats.org/officeDocument/2006/relationships/hyperlink" Target="https://eesa-journal.com/wp-content/uploads/EESA_31_6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znu.edu.ua/course/view.php?id=10693" TargetMode="External"/><Relationship Id="rId2" Type="http://schemas.openxmlformats.org/officeDocument/2006/relationships/hyperlink" Target="mailto:verlosznu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95736" y="764704"/>
            <a:ext cx="504056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Інформація </a:t>
            </a:r>
          </a:p>
          <a:p>
            <a:pPr algn="ctr"/>
            <a:r>
              <a:rPr lang="uk-UA" sz="2800" b="1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(портфоліо)</a:t>
            </a:r>
          </a:p>
          <a:p>
            <a:pPr algn="ctr"/>
            <a:r>
              <a:rPr lang="uk-UA" sz="2800" b="1" dirty="0">
                <a:ln w="11430"/>
                <a:solidFill>
                  <a:srgbClr val="00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 викладача дисципліни «Конституційна юстиція в Україні»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67944" y="3933056"/>
            <a:ext cx="3816424" cy="180020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err="1">
                <a:ln>
                  <a:solidFill>
                    <a:schemeClr val="tx1"/>
                  </a:solidFill>
                </a:ln>
                <a:solidFill>
                  <a:srgbClr val="0033CC"/>
                </a:solidFill>
              </a:rPr>
              <a:t>Верлос</a:t>
            </a:r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</a:rPr>
              <a:t>Наталю </a:t>
            </a:r>
          </a:p>
          <a:p>
            <a:pPr algn="ctr"/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0033CC"/>
                </a:solidFill>
              </a:rPr>
              <a:t>Володимирівну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Інформація про викладача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347864" y="1268760"/>
            <a:ext cx="5349280" cy="57923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У 2005 році закінчила факультет журналістики Запорізького національного університету. У 2010 році закінчила з відзнакою магістратуру юридичного факультету Запорізького національного університету. В тому ж році вступила до аспірантури зі спеціальності 12.00.02 – конституційне право; муніципальне право.</a:t>
            </a:r>
          </a:p>
          <a:p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У лютому 2012 року захистила дисертацію на здобуття наукового ступеня кандидата юридичний наук за темою: «Юридичні факти в конституційному праві України». Науковий керівник – </a:t>
            </a:r>
            <a:r>
              <a:rPr lang="uk-UA" sz="1600" b="1" dirty="0" err="1">
                <a:ln>
                  <a:solidFill>
                    <a:srgbClr val="0033CC"/>
                  </a:solidFill>
                </a:ln>
              </a:rPr>
              <a:t>Батанов</a:t>
            </a:r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 О.В. (доктор юридичних наук, професор, старший науковий співробітник Інституту держави і права ім. В.М. Корецького).</a:t>
            </a:r>
          </a:p>
          <a:p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У 2019 році отримала вчене звання доцента кафедри конституційного та трудового права</a:t>
            </a:r>
          </a:p>
          <a:p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У 2021 р. захистила дисертацію на здобуття наукового ступеня доктора юридичний наук за темою: Рецепція у конституційному праві України</a:t>
            </a:r>
          </a:p>
          <a:p>
            <a:r>
              <a:rPr lang="uk-UA" sz="1600" b="1" dirty="0">
                <a:ln>
                  <a:solidFill>
                    <a:srgbClr val="0033CC"/>
                  </a:solidFill>
                </a:ln>
              </a:rPr>
              <a:t>З 2021 р. працює на посаді професора кафедри конституційного та адміністративного права</a:t>
            </a:r>
          </a:p>
          <a:p>
            <a:pPr marL="0" indent="354013" algn="just">
              <a:buNone/>
            </a:pPr>
            <a:endParaRPr lang="ru-RU" sz="1800" b="1" dirty="0">
              <a:ln>
                <a:solidFill>
                  <a:srgbClr val="0033CC"/>
                </a:solidFill>
              </a:ln>
              <a:solidFill>
                <a:srgbClr val="0033CC"/>
              </a:solidFill>
            </a:endParaRPr>
          </a:p>
        </p:txBody>
      </p:sp>
      <p:pic>
        <p:nvPicPr>
          <p:cNvPr id="10" name="Рисунок 9" descr="D:\Users\Наташа\Desktop\Фото Верлос 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1"/>
            <a:ext cx="3096344" cy="216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Викладацька діяльність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11760" y="1799023"/>
            <a:ext cx="6336704" cy="4150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uk-UA" b="1" dirty="0"/>
              <a:t>З 2010 року працює на посаді викладача (з 2015 року на посаді доцента) кафедри конституційного та трудового права. З 2015 року виконує обов’язки заступника декана юридичного факультету з навчальної роботи. </a:t>
            </a:r>
          </a:p>
          <a:p>
            <a:pPr indent="457200" algn="just"/>
            <a:r>
              <a:rPr lang="uk-UA" b="1" dirty="0"/>
              <a:t>Викладає дисципліни: «Конституційне право зарубіжних країн», «Муніципальне право». для студентів юридичного факультету спеціальності 081 Право; «Конституційне право» для студентів факультету соціології та управління спеціальності 281 Публічне управління та адміністрування.</a:t>
            </a:r>
          </a:p>
          <a:p>
            <a:pPr indent="457200" algn="just"/>
            <a:r>
              <a:rPr lang="uk-UA" b="1" dirty="0"/>
              <a:t>Також здійснює керівництво курсовими та кваліфікаційними роботами, є куратором студентів І курсу юридичного факультету.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484784"/>
            <a:ext cx="4978896" cy="4968552"/>
          </a:xfrm>
        </p:spPr>
        <p:txBody>
          <a:bodyPr>
            <a:noAutofit/>
          </a:bodyPr>
          <a:lstStyle/>
          <a:p>
            <a:pPr lvl="0"/>
            <a:r>
              <a:rPr lang="en-US" sz="1400" dirty="0" err="1"/>
              <a:t>Верлос</a:t>
            </a:r>
            <a:r>
              <a:rPr lang="en-US" sz="1400" dirty="0"/>
              <a:t> Н.В. </a:t>
            </a:r>
            <a:r>
              <a:rPr lang="en-US" sz="1400" dirty="0" err="1"/>
              <a:t>Рецепція</a:t>
            </a:r>
            <a:r>
              <a:rPr lang="en-US" sz="1400" dirty="0"/>
              <a:t> </a:t>
            </a:r>
            <a:r>
              <a:rPr lang="en-US" sz="1400" dirty="0" err="1"/>
              <a:t>європейських</a:t>
            </a:r>
            <a:r>
              <a:rPr lang="en-US" sz="1400" dirty="0"/>
              <a:t> </a:t>
            </a:r>
            <a:r>
              <a:rPr lang="en-US" sz="1400" dirty="0" err="1"/>
              <a:t>стандартів</a:t>
            </a:r>
            <a:r>
              <a:rPr lang="en-US" sz="1400" dirty="0"/>
              <a:t> е-</a:t>
            </a:r>
            <a:r>
              <a:rPr lang="en-US" sz="1400" dirty="0" err="1"/>
              <a:t>демократії</a:t>
            </a:r>
            <a:r>
              <a:rPr lang="en-US" sz="1400" dirty="0"/>
              <a:t> в </a:t>
            </a:r>
            <a:r>
              <a:rPr lang="en-US" sz="1400" dirty="0" err="1"/>
              <a:t>Україні</a:t>
            </a:r>
            <a:r>
              <a:rPr lang="en-US" sz="1400" dirty="0"/>
              <a:t>: </a:t>
            </a:r>
            <a:r>
              <a:rPr lang="en-US" sz="1400" dirty="0" err="1"/>
              <a:t>конституційно-правовий</a:t>
            </a:r>
            <a:r>
              <a:rPr lang="en-US" sz="1400" dirty="0"/>
              <a:t> </a:t>
            </a:r>
            <a:r>
              <a:rPr lang="en-US" sz="1400" dirty="0" err="1"/>
              <a:t>аспект</a:t>
            </a:r>
            <a:r>
              <a:rPr lang="en-US" sz="1400" dirty="0"/>
              <a:t>. </a:t>
            </a:r>
            <a:r>
              <a:rPr lang="en-US" sz="1400" dirty="0" err="1"/>
              <a:t>Вісник</a:t>
            </a:r>
            <a:r>
              <a:rPr lang="en-US" sz="1400" dirty="0"/>
              <a:t> </a:t>
            </a:r>
            <a:r>
              <a:rPr lang="en-US" sz="1400" dirty="0" err="1"/>
              <a:t>Запорізького</a:t>
            </a:r>
            <a:r>
              <a:rPr lang="en-US" sz="1400" dirty="0"/>
              <a:t> </a:t>
            </a:r>
            <a:r>
              <a:rPr lang="en-US" sz="1400" dirty="0" err="1"/>
              <a:t>національного</a:t>
            </a:r>
            <a:r>
              <a:rPr lang="en-US" sz="1400" dirty="0"/>
              <a:t> </a:t>
            </a:r>
            <a:r>
              <a:rPr lang="en-US" sz="1400" dirty="0" err="1"/>
              <a:t>університету</a:t>
            </a:r>
            <a:r>
              <a:rPr lang="en-US" sz="1400" dirty="0"/>
              <a:t>: </a:t>
            </a:r>
            <a:r>
              <a:rPr lang="en-US" sz="1400" dirty="0" err="1"/>
              <a:t>Збірник</a:t>
            </a:r>
            <a:r>
              <a:rPr lang="en-US" sz="1400" dirty="0"/>
              <a:t> </a:t>
            </a:r>
            <a:r>
              <a:rPr lang="en-US" sz="1400" dirty="0" err="1"/>
              <a:t>наукових</a:t>
            </a:r>
            <a:r>
              <a:rPr lang="en-US" sz="1400" dirty="0"/>
              <a:t> </a:t>
            </a:r>
            <a:r>
              <a:rPr lang="en-US" sz="1400" dirty="0" err="1"/>
              <a:t>праць</a:t>
            </a:r>
            <a:r>
              <a:rPr lang="en-US" sz="1400" dirty="0"/>
              <a:t>. </a:t>
            </a:r>
            <a:r>
              <a:rPr lang="en-US" sz="1400" dirty="0" err="1"/>
              <a:t>Юридичні</a:t>
            </a:r>
            <a:r>
              <a:rPr lang="en-US" sz="1400" dirty="0"/>
              <a:t> </a:t>
            </a:r>
            <a:r>
              <a:rPr lang="en-US" sz="1400" dirty="0" err="1"/>
              <a:t>науки</a:t>
            </a:r>
            <a:r>
              <a:rPr lang="en-US" sz="1400" dirty="0"/>
              <a:t>. </a:t>
            </a:r>
            <a:r>
              <a:rPr lang="en-US" sz="1400" dirty="0" err="1"/>
              <a:t>Запоріжжя</a:t>
            </a:r>
            <a:r>
              <a:rPr lang="en-US" sz="1400" dirty="0"/>
              <a:t>: </a:t>
            </a:r>
            <a:r>
              <a:rPr lang="en-US" sz="1400" dirty="0" err="1"/>
              <a:t>Запорізький</a:t>
            </a:r>
            <a:r>
              <a:rPr lang="en-US" sz="1400" dirty="0"/>
              <a:t> </a:t>
            </a:r>
            <a:r>
              <a:rPr lang="en-US" sz="1400" dirty="0" err="1"/>
              <a:t>національний</a:t>
            </a:r>
            <a:r>
              <a:rPr lang="en-US" sz="1400" dirty="0"/>
              <a:t> </a:t>
            </a:r>
            <a:r>
              <a:rPr lang="en-US" sz="1400" dirty="0" err="1"/>
              <a:t>університет</a:t>
            </a:r>
            <a:r>
              <a:rPr lang="en-US" sz="1400" dirty="0"/>
              <a:t>. 2016. № 3. С.86-92. </a:t>
            </a:r>
            <a:r>
              <a:rPr lang="en-US" sz="1400" u="sng" dirty="0">
                <a:hlinkClick r:id="rId2"/>
              </a:rPr>
              <a:t>http://www.law.journalsofznu.zp.ua/visnik-3-2016/2632-verlos-n-v-retseptsiya-evropejskikh-standartiv-e-demokratiji-v-ukrajini-konstitutsijno-pravovij-aspekt</a:t>
            </a:r>
            <a:endParaRPr lang="uk-UA" sz="1400" dirty="0"/>
          </a:p>
          <a:p>
            <a:pPr lvl="0"/>
            <a:r>
              <a:rPr lang="en-US" sz="1400" dirty="0" err="1"/>
              <a:t>Верлос</a:t>
            </a:r>
            <a:r>
              <a:rPr lang="en-US" sz="1400" dirty="0"/>
              <a:t> Н. В. </a:t>
            </a:r>
            <a:r>
              <a:rPr lang="en-US" sz="1400" dirty="0" err="1"/>
              <a:t>Конституційні</a:t>
            </a:r>
            <a:r>
              <a:rPr lang="en-US" sz="1400" dirty="0"/>
              <a:t> </a:t>
            </a:r>
            <a:r>
              <a:rPr lang="en-US" sz="1400" dirty="0" err="1"/>
              <a:t>засади</a:t>
            </a:r>
            <a:r>
              <a:rPr lang="en-US" sz="1400" dirty="0"/>
              <a:t> </a:t>
            </a:r>
            <a:r>
              <a:rPr lang="en-US" sz="1400" dirty="0" err="1"/>
              <a:t>рецепції</a:t>
            </a:r>
            <a:r>
              <a:rPr lang="en-US" sz="1400" dirty="0"/>
              <a:t> </a:t>
            </a:r>
            <a:r>
              <a:rPr lang="en-US" sz="1400" dirty="0" err="1"/>
              <a:t>міжнародних</a:t>
            </a:r>
            <a:r>
              <a:rPr lang="en-US" sz="1400" dirty="0"/>
              <a:t> </a:t>
            </a:r>
            <a:r>
              <a:rPr lang="en-US" sz="1400" dirty="0" err="1"/>
              <a:t>електоральних</a:t>
            </a:r>
            <a:r>
              <a:rPr lang="en-US" sz="1400" dirty="0"/>
              <a:t> </a:t>
            </a:r>
            <a:r>
              <a:rPr lang="en-US" sz="1400" dirty="0" err="1"/>
              <a:t>стандартів</a:t>
            </a:r>
            <a:r>
              <a:rPr lang="en-US" sz="1400" dirty="0"/>
              <a:t> </a:t>
            </a:r>
            <a:r>
              <a:rPr lang="en-US" sz="1400" dirty="0" err="1"/>
              <a:t>гендерного</a:t>
            </a:r>
            <a:r>
              <a:rPr lang="en-US" sz="1400" dirty="0"/>
              <a:t> </a:t>
            </a:r>
            <a:r>
              <a:rPr lang="en-US" sz="1400" dirty="0" err="1"/>
              <a:t>квотування</a:t>
            </a:r>
            <a:r>
              <a:rPr lang="en-US" sz="1400" dirty="0"/>
              <a:t> у </a:t>
            </a:r>
            <a:r>
              <a:rPr lang="en-US" sz="1400" dirty="0" err="1"/>
              <a:t>виборче</a:t>
            </a:r>
            <a:r>
              <a:rPr lang="en-US" sz="1400" dirty="0"/>
              <a:t> </a:t>
            </a:r>
            <a:r>
              <a:rPr lang="en-US" sz="1400" dirty="0" err="1"/>
              <a:t>законодавство</a:t>
            </a:r>
            <a:r>
              <a:rPr lang="en-US" sz="1400" dirty="0"/>
              <a:t> в </a:t>
            </a:r>
            <a:r>
              <a:rPr lang="en-US" sz="1400" dirty="0" err="1"/>
              <a:t>Україні</a:t>
            </a:r>
            <a:r>
              <a:rPr lang="en-US" sz="1400" dirty="0"/>
              <a:t>. </a:t>
            </a:r>
            <a:r>
              <a:rPr lang="en-US" sz="1400" dirty="0" err="1"/>
              <a:t>Конституційно-правові</a:t>
            </a:r>
            <a:r>
              <a:rPr lang="en-US" sz="1400" dirty="0"/>
              <a:t> </a:t>
            </a:r>
            <a:r>
              <a:rPr lang="en-US" sz="1400" dirty="0" err="1"/>
              <a:t>академічні</a:t>
            </a:r>
            <a:r>
              <a:rPr lang="en-US" sz="1400" dirty="0"/>
              <a:t> </a:t>
            </a:r>
            <a:r>
              <a:rPr lang="en-US" sz="1400" dirty="0" err="1"/>
              <a:t>студії</a:t>
            </a:r>
            <a:r>
              <a:rPr lang="en-US" sz="1400" dirty="0"/>
              <a:t>. №2. 2016. С.25-31. </a:t>
            </a:r>
            <a:r>
              <a:rPr lang="en-US" sz="1400" u="sng" dirty="0">
                <a:hlinkClick r:id="rId3"/>
              </a:rPr>
              <a:t>http://nbuv.gov.ua/UJRN/kpac_2016_2_5</a:t>
            </a:r>
            <a:endParaRPr lang="uk-UA" sz="1400" dirty="0"/>
          </a:p>
          <a:p>
            <a:pPr lvl="0"/>
            <a:r>
              <a:rPr lang="en-US" sz="1400" dirty="0" err="1"/>
              <a:t>Verlos</a:t>
            </a:r>
            <a:r>
              <a:rPr lang="en-US" sz="1400" dirty="0"/>
              <a:t> N.V. Reception of the е-democracy institute in Ukraine in the modern conditions of constitutional reformation. </a:t>
            </a:r>
            <a:br>
              <a:rPr lang="en-US" sz="1400" dirty="0"/>
            </a:br>
            <a:r>
              <a:rPr lang="en-US" sz="1400" dirty="0"/>
              <a:t>East European Science Journal. 2018. №31. P.48-51 </a:t>
            </a:r>
            <a:r>
              <a:rPr lang="en-US" sz="1400" u="sng" dirty="0">
                <a:hlinkClick r:id="rId4"/>
              </a:rPr>
              <a:t>https://eesa-journal.com/wp-content/uploads/EESA_31_6.pdf</a:t>
            </a:r>
            <a:endParaRPr lang="uk-UA" sz="1400" dirty="0"/>
          </a:p>
          <a:p>
            <a:pPr lvl="0"/>
            <a:r>
              <a:rPr lang="en-US" sz="1400" dirty="0" err="1"/>
              <a:t>Verlos</a:t>
            </a:r>
            <a:r>
              <a:rPr lang="en-US" sz="1400" dirty="0"/>
              <a:t> N. V. Reception of the institutes of the constitutional mechanism for the protection of human rights in Ukraine. Priority  tasks  and  strategies  for  the  development  of  jurisprudence : collective monograph /D. M. </a:t>
            </a:r>
            <a:r>
              <a:rPr lang="en-US" sz="1400" dirty="0" err="1"/>
              <a:t>Bielov</a:t>
            </a:r>
            <a:r>
              <a:rPr lang="en-US" sz="1400" dirty="0"/>
              <a:t>,  M. Yu. </a:t>
            </a:r>
            <a:r>
              <a:rPr lang="en-US" sz="1400" dirty="0" err="1"/>
              <a:t>Vikhliaev</a:t>
            </a:r>
            <a:r>
              <a:rPr lang="en-US" sz="1400" dirty="0"/>
              <a:t>,  M.  V.  </a:t>
            </a:r>
            <a:r>
              <a:rPr lang="en-US" sz="1400" dirty="0" err="1"/>
              <a:t>Hromovchuk</a:t>
            </a:r>
            <a:r>
              <a:rPr lang="en-US" sz="1400" dirty="0"/>
              <a:t>,  O. </a:t>
            </a:r>
            <a:r>
              <a:rPr lang="en-US" sz="1400" dirty="0" err="1"/>
              <a:t>Ya</a:t>
            </a:r>
            <a:r>
              <a:rPr lang="en-US" sz="1400" dirty="0"/>
              <a:t>. </a:t>
            </a:r>
            <a:r>
              <a:rPr lang="en-US" sz="1400" dirty="0" err="1"/>
              <a:t>Rohach</a:t>
            </a:r>
            <a:r>
              <a:rPr lang="en-US" sz="1400" dirty="0"/>
              <a:t>, etc. – </a:t>
            </a:r>
            <a:r>
              <a:rPr lang="en-US" sz="1400" dirty="0" err="1"/>
              <a:t>Lviv-Toruń</a:t>
            </a:r>
            <a:r>
              <a:rPr lang="en-US" sz="1400" dirty="0"/>
              <a:t> : </a:t>
            </a:r>
            <a:r>
              <a:rPr lang="en-US" sz="1400" dirty="0" err="1"/>
              <a:t>Liha</a:t>
            </a:r>
            <a:r>
              <a:rPr lang="en-US" sz="1400" dirty="0"/>
              <a:t>-Pres, 2019. – 168 s. С.123-144 DOI: </a:t>
            </a:r>
            <a:r>
              <a:rPr lang="en-US" sz="1400" u="sng" dirty="0">
                <a:hlinkClick r:id="rId5"/>
              </a:rPr>
              <a:t>https://doi.org/10.36059/978-966-397-153-7/123-144</a:t>
            </a:r>
            <a:r>
              <a:rPr lang="en-US" sz="1400" dirty="0"/>
              <a:t>.</a:t>
            </a:r>
            <a:endParaRPr lang="uk-UA" sz="1400" dirty="0"/>
          </a:p>
          <a:p>
            <a:pPr lvl="0"/>
            <a:r>
              <a:rPr lang="en-US" sz="1400" dirty="0" err="1"/>
              <a:t>Верлос</a:t>
            </a:r>
            <a:r>
              <a:rPr lang="en-US" sz="1400" dirty="0"/>
              <a:t> Н.В. </a:t>
            </a:r>
            <a:r>
              <a:rPr lang="en-US" sz="1400" dirty="0" err="1"/>
              <a:t>Телеологічні</a:t>
            </a:r>
            <a:r>
              <a:rPr lang="en-US" sz="1400" dirty="0"/>
              <a:t> </a:t>
            </a:r>
            <a:r>
              <a:rPr lang="en-US" sz="1400" dirty="0" err="1"/>
              <a:t>домінанти</a:t>
            </a:r>
            <a:r>
              <a:rPr lang="en-US" sz="1400" dirty="0"/>
              <a:t> </a:t>
            </a:r>
            <a:r>
              <a:rPr lang="en-US" sz="1400" dirty="0" err="1"/>
              <a:t>рецепції</a:t>
            </a:r>
            <a:r>
              <a:rPr lang="en-US" sz="1400" dirty="0"/>
              <a:t> в </a:t>
            </a:r>
            <a:r>
              <a:rPr lang="en-US" sz="1400" dirty="0" err="1"/>
              <a:t>умовах</a:t>
            </a:r>
            <a:r>
              <a:rPr lang="en-US" sz="1400" dirty="0"/>
              <a:t> </a:t>
            </a:r>
            <a:r>
              <a:rPr lang="en-US" sz="1400" dirty="0" err="1"/>
              <a:t>реалізації</a:t>
            </a:r>
            <a:r>
              <a:rPr lang="en-US" sz="1400" dirty="0"/>
              <a:t> </a:t>
            </a:r>
            <a:r>
              <a:rPr lang="en-US" sz="1400" dirty="0" err="1"/>
              <a:t>концепції</a:t>
            </a:r>
            <a:r>
              <a:rPr lang="en-US" sz="1400" dirty="0"/>
              <a:t> </a:t>
            </a:r>
            <a:r>
              <a:rPr lang="en-US" sz="1400" dirty="0" err="1"/>
              <a:t>транснаціонального</a:t>
            </a:r>
            <a:r>
              <a:rPr lang="en-US" sz="1400" dirty="0"/>
              <a:t> </a:t>
            </a:r>
            <a:r>
              <a:rPr lang="en-US" sz="1400" dirty="0" err="1"/>
              <a:t>конституціоналізму</a:t>
            </a:r>
            <a:r>
              <a:rPr lang="en-US" sz="1400" dirty="0"/>
              <a:t>. </a:t>
            </a:r>
            <a:r>
              <a:rPr lang="en-US" sz="1400" i="1" dirty="0" err="1"/>
              <a:t>Visegrad</a:t>
            </a:r>
            <a:r>
              <a:rPr lang="en-US" sz="1400" i="1" dirty="0"/>
              <a:t> Journal on Human Rights.</a:t>
            </a:r>
            <a:r>
              <a:rPr lang="en-US" sz="1400" dirty="0"/>
              <a:t> 2020. №1. Ч.3 С.34-42</a:t>
            </a:r>
            <a:endParaRPr lang="uk-UA" sz="1400" dirty="0"/>
          </a:p>
          <a:p>
            <a:pPr lvl="0"/>
            <a:r>
              <a:rPr lang="en-US" sz="1400" dirty="0" err="1"/>
              <a:t>Верлос</a:t>
            </a:r>
            <a:r>
              <a:rPr lang="en-US" sz="1400" dirty="0"/>
              <a:t> Н.В. </a:t>
            </a:r>
            <a:r>
              <a:rPr lang="en-US" sz="1400" dirty="0" err="1"/>
              <a:t>Інноваційний</a:t>
            </a:r>
            <a:r>
              <a:rPr lang="en-US" sz="1400" dirty="0"/>
              <a:t> </a:t>
            </a:r>
            <a:r>
              <a:rPr lang="en-US" sz="1400" dirty="0" err="1"/>
              <a:t>потенціал</a:t>
            </a:r>
            <a:r>
              <a:rPr lang="en-US" sz="1400" dirty="0"/>
              <a:t> </a:t>
            </a:r>
            <a:r>
              <a:rPr lang="en-US" sz="1400" dirty="0" err="1"/>
              <a:t>рецепції</a:t>
            </a:r>
            <a:r>
              <a:rPr lang="en-US" sz="1400" dirty="0"/>
              <a:t> </a:t>
            </a:r>
            <a:r>
              <a:rPr lang="en-US" sz="1400" dirty="0" err="1"/>
              <a:t>як</a:t>
            </a:r>
            <a:r>
              <a:rPr lang="en-US" sz="1400" dirty="0"/>
              <a:t> </a:t>
            </a:r>
            <a:r>
              <a:rPr lang="en-US" sz="1400" dirty="0" err="1"/>
              <a:t>конституційно-правового</a:t>
            </a:r>
            <a:r>
              <a:rPr lang="en-US" sz="1400" dirty="0"/>
              <a:t> </a:t>
            </a:r>
            <a:r>
              <a:rPr lang="en-US" sz="1400" dirty="0" err="1"/>
              <a:t>феномену</a:t>
            </a:r>
            <a:r>
              <a:rPr lang="en-US" sz="1400" dirty="0"/>
              <a:t>. </a:t>
            </a:r>
            <a:r>
              <a:rPr lang="en-US" sz="1400" dirty="0" err="1"/>
              <a:t>Вісник</a:t>
            </a:r>
            <a:r>
              <a:rPr lang="en-US" sz="1400" dirty="0"/>
              <a:t> </a:t>
            </a:r>
            <a:r>
              <a:rPr lang="en-US" sz="1400" dirty="0" err="1"/>
              <a:t>Запорізького</a:t>
            </a:r>
            <a:r>
              <a:rPr lang="en-US" sz="1400" dirty="0"/>
              <a:t> </a:t>
            </a:r>
            <a:r>
              <a:rPr lang="en-US" sz="1400" dirty="0" err="1"/>
              <a:t>національного</a:t>
            </a:r>
            <a:r>
              <a:rPr lang="en-US" sz="1400" dirty="0"/>
              <a:t> </a:t>
            </a:r>
            <a:r>
              <a:rPr lang="en-US" sz="1400" dirty="0" err="1"/>
              <a:t>університету</a:t>
            </a:r>
            <a:r>
              <a:rPr lang="en-US" sz="1400" dirty="0"/>
              <a:t>: </a:t>
            </a:r>
            <a:r>
              <a:rPr lang="en-US" sz="1400" dirty="0" err="1"/>
              <a:t>Збірник</a:t>
            </a:r>
            <a:r>
              <a:rPr lang="en-US" sz="1400" dirty="0"/>
              <a:t> </a:t>
            </a:r>
            <a:r>
              <a:rPr lang="en-US" sz="1400" dirty="0" err="1"/>
              <a:t>наукових</a:t>
            </a:r>
            <a:r>
              <a:rPr lang="en-US" sz="1400" dirty="0"/>
              <a:t> </a:t>
            </a:r>
            <a:r>
              <a:rPr lang="en-US" sz="1400" dirty="0" err="1"/>
              <a:t>праць</a:t>
            </a:r>
            <a:r>
              <a:rPr lang="en-US" sz="1400" dirty="0"/>
              <a:t>. </a:t>
            </a:r>
            <a:r>
              <a:rPr lang="en-US" sz="1400" dirty="0" err="1"/>
              <a:t>Юридичні</a:t>
            </a:r>
            <a:r>
              <a:rPr lang="en-US" sz="1400" dirty="0"/>
              <a:t> </a:t>
            </a:r>
            <a:r>
              <a:rPr lang="en-US" sz="1400" dirty="0" err="1"/>
              <a:t>науки</a:t>
            </a:r>
            <a:r>
              <a:rPr lang="en-US" sz="1400" dirty="0"/>
              <a:t>. 2019.  № 3-4. С.19-27.                                     </a:t>
            </a:r>
            <a:endParaRPr lang="uk-UA" sz="1400" dirty="0"/>
          </a:p>
          <a:p>
            <a:pPr lvl="0"/>
            <a:r>
              <a:rPr lang="en-US" sz="1400" dirty="0" err="1"/>
              <a:t>Верлос</a:t>
            </a:r>
            <a:r>
              <a:rPr lang="en-US" sz="1400" dirty="0"/>
              <a:t> Н.В. </a:t>
            </a:r>
            <a:r>
              <a:rPr lang="en-US" sz="1400" dirty="0" err="1"/>
              <a:t>Розвиток</a:t>
            </a:r>
            <a:r>
              <a:rPr lang="en-US" sz="1400" dirty="0"/>
              <a:t> </a:t>
            </a:r>
            <a:r>
              <a:rPr lang="en-US" sz="1400" dirty="0" err="1"/>
              <a:t>конституційного</a:t>
            </a:r>
            <a:r>
              <a:rPr lang="en-US" sz="1400" dirty="0"/>
              <a:t> </a:t>
            </a:r>
            <a:r>
              <a:rPr lang="en-US" sz="1400" dirty="0" err="1"/>
              <a:t>права</a:t>
            </a:r>
            <a:r>
              <a:rPr lang="en-US" sz="1400" dirty="0"/>
              <a:t> </a:t>
            </a:r>
            <a:r>
              <a:rPr lang="en-US" sz="1400" dirty="0" err="1"/>
              <a:t>України</a:t>
            </a:r>
            <a:r>
              <a:rPr lang="en-US" sz="1400" dirty="0"/>
              <a:t> в </a:t>
            </a:r>
            <a:r>
              <a:rPr lang="en-US" sz="1400" dirty="0" err="1"/>
              <a:t>умовах</a:t>
            </a:r>
            <a:r>
              <a:rPr lang="en-US" sz="1400" dirty="0"/>
              <a:t> </a:t>
            </a:r>
            <a:r>
              <a:rPr lang="en-US" sz="1400" dirty="0" err="1"/>
              <a:t>цифрової</a:t>
            </a:r>
            <a:r>
              <a:rPr lang="en-US" sz="1400" dirty="0"/>
              <a:t> </a:t>
            </a:r>
            <a:r>
              <a:rPr lang="en-US" sz="1400" dirty="0" err="1"/>
              <a:t>трансформації</a:t>
            </a:r>
            <a:r>
              <a:rPr lang="en-US" sz="1400" dirty="0"/>
              <a:t>: </a:t>
            </a:r>
            <a:r>
              <a:rPr lang="en-US" sz="1400" dirty="0" err="1"/>
              <a:t>механізм</a:t>
            </a:r>
            <a:r>
              <a:rPr lang="en-US" sz="1400" dirty="0"/>
              <a:t> </a:t>
            </a:r>
            <a:r>
              <a:rPr lang="en-US" sz="1400" dirty="0" err="1"/>
              <a:t>рецепції</a:t>
            </a:r>
            <a:r>
              <a:rPr lang="en-US" sz="1400" dirty="0"/>
              <a:t> </a:t>
            </a:r>
            <a:r>
              <a:rPr lang="en-US" sz="1400" dirty="0" err="1"/>
              <a:t>міжнародних</a:t>
            </a:r>
            <a:r>
              <a:rPr lang="en-US" sz="1400" dirty="0"/>
              <a:t> </a:t>
            </a:r>
            <a:r>
              <a:rPr lang="en-US" sz="1400" dirty="0" err="1"/>
              <a:t>стандартів</a:t>
            </a:r>
            <a:r>
              <a:rPr lang="en-US" sz="1400" dirty="0"/>
              <a:t>. </a:t>
            </a:r>
            <a:r>
              <a:rPr lang="en-US" sz="1400" dirty="0" err="1"/>
              <a:t>Вісник</a:t>
            </a:r>
            <a:r>
              <a:rPr lang="en-US" sz="1400" dirty="0"/>
              <a:t> </a:t>
            </a:r>
            <a:r>
              <a:rPr lang="en-US" sz="1400" dirty="0" err="1"/>
              <a:t>Запорізького</a:t>
            </a:r>
            <a:r>
              <a:rPr lang="en-US" sz="1400" dirty="0"/>
              <a:t> </a:t>
            </a:r>
            <a:r>
              <a:rPr lang="en-US" sz="1400" dirty="0" err="1"/>
              <a:t>національного</a:t>
            </a:r>
            <a:r>
              <a:rPr lang="en-US" sz="1400" dirty="0"/>
              <a:t> </a:t>
            </a:r>
            <a:r>
              <a:rPr lang="en-US" sz="1400" dirty="0" err="1"/>
              <a:t>університету</a:t>
            </a:r>
            <a:r>
              <a:rPr lang="en-US" sz="1400" dirty="0"/>
              <a:t>: </a:t>
            </a:r>
            <a:r>
              <a:rPr lang="en-US" sz="1400" dirty="0" err="1"/>
              <a:t>Збірник</a:t>
            </a:r>
            <a:r>
              <a:rPr lang="en-US" sz="1400" dirty="0"/>
              <a:t> </a:t>
            </a:r>
            <a:r>
              <a:rPr lang="en-US" sz="1400" dirty="0" err="1"/>
              <a:t>наукових</a:t>
            </a:r>
            <a:r>
              <a:rPr lang="en-US" sz="1400" dirty="0"/>
              <a:t> </a:t>
            </a:r>
            <a:r>
              <a:rPr lang="en-US" sz="1400" dirty="0" err="1"/>
              <a:t>праць</a:t>
            </a:r>
            <a:r>
              <a:rPr lang="en-US" sz="1400" dirty="0"/>
              <a:t>. </a:t>
            </a:r>
            <a:r>
              <a:rPr lang="en-US" sz="1400" dirty="0" err="1"/>
              <a:t>Юридичні</a:t>
            </a:r>
            <a:r>
              <a:rPr lang="en-US" sz="1400" dirty="0"/>
              <a:t> </a:t>
            </a:r>
            <a:r>
              <a:rPr lang="en-US" sz="1400" dirty="0" err="1"/>
              <a:t>науки</a:t>
            </a:r>
            <a:r>
              <a:rPr lang="en-US" sz="1400" dirty="0"/>
              <a:t>. 2020.  № 1. С.21-25 </a:t>
            </a:r>
            <a:r>
              <a:rPr lang="en-US" sz="1400" u="sng" dirty="0">
                <a:hlinkClick r:id="rId6"/>
              </a:rPr>
              <a:t>http://law.journalsofznu.zp.ua/archive/visnik-1-2020/3.pdf</a:t>
            </a:r>
            <a:endParaRPr lang="uk-UA" sz="1400" dirty="0">
              <a:effectLst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2723" y="461417"/>
            <a:ext cx="759855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none" spc="0" dirty="0">
                <a:ln w="11430"/>
                <a:solidFill>
                  <a:srgbClr val="3399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НАУКОВА  ДІЯЛЬНІСТЬ</a:t>
            </a:r>
            <a:endParaRPr lang="ru-RU" b="1" cap="none" spc="0" dirty="0">
              <a:ln w="11430"/>
              <a:solidFill>
                <a:srgbClr val="3399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D:\Users\Наташа\Desktop\20200903_223232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20330">
            <a:off x="664266" y="1996527"/>
            <a:ext cx="3334636" cy="2648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476672"/>
            <a:ext cx="77048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>
                <a:ln w="11430"/>
                <a:solidFill>
                  <a:srgbClr val="00B0F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Контакти</a:t>
            </a:r>
            <a:endParaRPr lang="ru-RU" sz="4000" b="1" cap="none" spc="0" dirty="0">
              <a:ln w="11430"/>
              <a:solidFill>
                <a:srgbClr val="00B0F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71492" y="6396335"/>
            <a:ext cx="367250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err="1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996633"/>
                </a:solidFill>
                <a:latin typeface="Ariston" pitchFamily="66" charset="0"/>
              </a:rPr>
              <a:t>Верлос</a:t>
            </a:r>
            <a:r>
              <a:rPr lang="uk-UA" sz="2400" b="1" dirty="0">
                <a:ln w="10541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996633"/>
                </a:solidFill>
                <a:latin typeface="Ariston" pitchFamily="66" charset="0"/>
              </a:rPr>
              <a:t> Н.В.</a:t>
            </a:r>
            <a:endParaRPr lang="ru-RU" sz="2400" b="1" cap="none" spc="0" dirty="0">
              <a:ln w="10541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996633"/>
              </a:solidFill>
              <a:effectLst/>
              <a:latin typeface="Ariston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1268760"/>
            <a:ext cx="61926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Викладач:</a:t>
            </a:r>
            <a:r>
              <a:rPr lang="uk-UA" dirty="0"/>
              <a:t> </a:t>
            </a:r>
            <a:r>
              <a:rPr lang="uk-UA" i="1" dirty="0" err="1"/>
              <a:t>Верлос</a:t>
            </a:r>
            <a:r>
              <a:rPr lang="uk-UA" i="1" dirty="0"/>
              <a:t> Наталя Володимирівна </a:t>
            </a:r>
          </a:p>
          <a:p>
            <a:r>
              <a:rPr lang="uk-UA" i="1" dirty="0"/>
              <a:t>(доктор юридичних наук, професор) </a:t>
            </a:r>
            <a:endParaRPr lang="uk-UA" dirty="0"/>
          </a:p>
          <a:p>
            <a:r>
              <a:rPr lang="uk-UA" b="1" dirty="0"/>
              <a:t>Кафедра: </a:t>
            </a:r>
            <a:r>
              <a:rPr lang="uk-UA" i="1" dirty="0"/>
              <a:t>конституційного та трудового права, </a:t>
            </a:r>
            <a:r>
              <a:rPr lang="en-US" i="1" dirty="0"/>
              <a:t>V</a:t>
            </a:r>
            <a:r>
              <a:rPr lang="uk-UA" i="1" dirty="0"/>
              <a:t> корпус, </a:t>
            </a:r>
            <a:r>
              <a:rPr lang="uk-UA" i="1" dirty="0" err="1"/>
              <a:t>ауд</a:t>
            </a:r>
            <a:r>
              <a:rPr lang="uk-UA" i="1" dirty="0"/>
              <a:t>.</a:t>
            </a:r>
            <a:r>
              <a:rPr lang="en-US" i="1" dirty="0"/>
              <a:t>104</a:t>
            </a:r>
            <a:r>
              <a:rPr lang="uk-UA" i="1" dirty="0"/>
              <a:t>, 101</a:t>
            </a:r>
            <a:endParaRPr lang="uk-UA" dirty="0"/>
          </a:p>
          <a:p>
            <a:r>
              <a:rPr lang="uk-UA" b="1" dirty="0"/>
              <a:t>E-</a:t>
            </a:r>
            <a:r>
              <a:rPr lang="uk-UA" b="1" dirty="0" err="1"/>
              <a:t>mail</a:t>
            </a:r>
            <a:r>
              <a:rPr lang="uk-UA" b="1" dirty="0"/>
              <a:t>: </a:t>
            </a:r>
            <a:r>
              <a:rPr lang="en-US" i="1" dirty="0">
                <a:hlinkClick r:id="rId2"/>
              </a:rPr>
              <a:t>verlosznu@gmail.com</a:t>
            </a:r>
            <a:endParaRPr lang="uk-UA" i="1" dirty="0"/>
          </a:p>
          <a:p>
            <a:r>
              <a:rPr lang="uk-UA" b="1" dirty="0"/>
              <a:t>Телефон: </a:t>
            </a:r>
            <a:r>
              <a:rPr lang="uk-UA" i="1" dirty="0"/>
              <a:t>(061) 228-75-26</a:t>
            </a:r>
            <a:endParaRPr lang="uk-UA" dirty="0"/>
          </a:p>
          <a:p>
            <a:r>
              <a:rPr lang="uk-UA" b="1" dirty="0"/>
              <a:t>Інші засоби зв’язку: </a:t>
            </a:r>
            <a:r>
              <a:rPr lang="en-US" i="1" dirty="0"/>
              <a:t>Moodle</a:t>
            </a:r>
            <a:r>
              <a:rPr lang="uk-UA" i="1" dirty="0"/>
              <a:t> (форум курсу, приватні повідомлення)</a:t>
            </a:r>
          </a:p>
          <a:p>
            <a:r>
              <a:rPr lang="en-US" u="sng" dirty="0">
                <a:hlinkClick r:id="rId3"/>
              </a:rPr>
              <a:t>ID</a:t>
            </a:r>
            <a:r>
              <a:rPr lang="uk-UA" u="sng" dirty="0">
                <a:hlinkClick r:id="rId3"/>
              </a:rPr>
              <a:t> курсу </a:t>
            </a:r>
          </a:p>
          <a:p>
            <a:r>
              <a:rPr lang="uk-UA" u="sng" dirty="0">
                <a:hlinkClick r:id="rId3"/>
              </a:rPr>
              <a:t>КП:</a:t>
            </a:r>
            <a:r>
              <a:rPr lang="en-US" u="sng" dirty="0">
                <a:hlinkClick r:id="rId3"/>
              </a:rPr>
              <a:t>https://moodle.znu.edu.ua/course/view.php?id=15172#section-1</a:t>
            </a:r>
            <a:endParaRPr lang="uk-UA" u="sng" dirty="0">
              <a:hlinkClick r:id="rId3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392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Ariston</vt:lpstr>
      <vt:lpstr>Book Antiqua</vt:lpstr>
      <vt:lpstr>Calibri</vt:lpstr>
      <vt:lpstr>Georgia</vt:lpstr>
      <vt:lpstr>Times New Roman</vt:lpstr>
      <vt:lpstr>Тема Office</vt:lpstr>
      <vt:lpstr>Презентация PowerPoint</vt:lpstr>
      <vt:lpstr>Інформація про викладача</vt:lpstr>
      <vt:lpstr>Викладацька діяльність</vt:lpstr>
      <vt:lpstr>НАУКОВА  ДІЯЛЬНІСТЬ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Наталя Верлос</cp:lastModifiedBy>
  <cp:revision>166</cp:revision>
  <dcterms:created xsi:type="dcterms:W3CDTF">2013-08-17T08:34:50Z</dcterms:created>
  <dcterms:modified xsi:type="dcterms:W3CDTF">2023-01-27T11:39:59Z</dcterms:modified>
</cp:coreProperties>
</file>