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668A-412C-4FEF-AF99-26FA0174CE93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3BF1A-5D0D-4260-BF76-A7F21F528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668A-412C-4FEF-AF99-26FA0174CE93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BF1A-5D0D-4260-BF76-A7F21F52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668A-412C-4FEF-AF99-26FA0174CE93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BF1A-5D0D-4260-BF76-A7F21F52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EC668A-412C-4FEF-AF99-26FA0174CE93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B3BF1A-5D0D-4260-BF76-A7F21F528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668A-412C-4FEF-AF99-26FA0174CE93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BF1A-5D0D-4260-BF76-A7F21F528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668A-412C-4FEF-AF99-26FA0174CE93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BF1A-5D0D-4260-BF76-A7F21F528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BF1A-5D0D-4260-BF76-A7F21F528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668A-412C-4FEF-AF99-26FA0174CE93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668A-412C-4FEF-AF99-26FA0174CE93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BF1A-5D0D-4260-BF76-A7F21F528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668A-412C-4FEF-AF99-26FA0174CE93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BF1A-5D0D-4260-BF76-A7F21F528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EC668A-412C-4FEF-AF99-26FA0174CE93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B3BF1A-5D0D-4260-BF76-A7F21F528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668A-412C-4FEF-AF99-26FA0174CE93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3BF1A-5D0D-4260-BF76-A7F21F528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EC668A-412C-4FEF-AF99-26FA0174CE93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B3BF1A-5D0D-4260-BF76-A7F21F528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err="1" smtClean="0"/>
              <a:t>Біологія</a:t>
            </a:r>
            <a:r>
              <a:rPr lang="ru-RU" sz="2800" dirty="0" smtClean="0"/>
              <a:t> та генетика </a:t>
            </a:r>
            <a:r>
              <a:rPr lang="ru-RU" sz="2800" dirty="0" err="1" smtClean="0"/>
              <a:t>статі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Лекція 5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93096"/>
            <a:ext cx="23336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276" y="4221088"/>
            <a:ext cx="415039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ФОРМУВАННЯ  СТАТІ У ЛЮДИНИ</a:t>
            </a:r>
          </a:p>
          <a:p>
            <a:endParaRPr lang="ru-RU" dirty="0" smtClean="0"/>
          </a:p>
          <a:p>
            <a:r>
              <a:rPr lang="ru-RU" dirty="0" smtClean="0"/>
              <a:t>Стать </a:t>
            </a:r>
            <a:r>
              <a:rPr lang="ru-RU" dirty="0" err="1" smtClean="0"/>
              <a:t>майбутньої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в момент </a:t>
            </a:r>
            <a:r>
              <a:rPr lang="ru-RU" dirty="0" err="1" smtClean="0"/>
              <a:t>запліднення</a:t>
            </a:r>
            <a:r>
              <a:rPr lang="ru-RU" dirty="0" smtClean="0"/>
              <a:t> 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хромосом (</a:t>
            </a:r>
            <a:r>
              <a:rPr lang="ru-RU" dirty="0" err="1" smtClean="0"/>
              <a:t>ХХ-жіночий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, </a:t>
            </a:r>
            <a:r>
              <a:rPr lang="en-US" dirty="0" smtClean="0"/>
              <a:t>XY - </a:t>
            </a:r>
            <a:r>
              <a:rPr lang="ru-RU" dirty="0" err="1" smtClean="0"/>
              <a:t>чоловічий</a:t>
            </a:r>
            <a:r>
              <a:rPr lang="ru-RU" dirty="0" smtClean="0"/>
              <a:t>).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генетичної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2-го по 12-й </a:t>
            </a:r>
            <a:r>
              <a:rPr lang="ru-RU" dirty="0" err="1" smtClean="0"/>
              <a:t>тиждень</a:t>
            </a:r>
            <a:r>
              <a:rPr lang="ru-RU" dirty="0" smtClean="0"/>
              <a:t> </a:t>
            </a:r>
            <a:r>
              <a:rPr lang="ru-RU" dirty="0" err="1" smtClean="0"/>
              <a:t>ембріогенезу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</a:t>
            </a:r>
            <a:r>
              <a:rPr lang="ru-RU" dirty="0" err="1" smtClean="0"/>
              <a:t>гонадна</a:t>
            </a:r>
            <a:r>
              <a:rPr lang="ru-RU" dirty="0" smtClean="0"/>
              <a:t> стать -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err="1" smtClean="0"/>
              <a:t>яєчники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сім'яники</a:t>
            </a:r>
            <a:r>
              <a:rPr lang="ru-RU" dirty="0" smtClean="0"/>
              <a:t>. </a:t>
            </a:r>
            <a:r>
              <a:rPr lang="ru-RU" dirty="0" err="1" smtClean="0"/>
              <a:t>Гонади</a:t>
            </a:r>
            <a:r>
              <a:rPr lang="ru-RU" dirty="0" smtClean="0"/>
              <a:t>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статевого</a:t>
            </a:r>
            <a:r>
              <a:rPr lang="ru-RU" dirty="0" smtClean="0"/>
              <a:t> </a:t>
            </a:r>
            <a:r>
              <a:rPr lang="ru-RU" dirty="0" err="1" smtClean="0"/>
              <a:t>дозрівання</a:t>
            </a:r>
            <a:r>
              <a:rPr lang="ru-RU" dirty="0" smtClean="0"/>
              <a:t>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виділяти</a:t>
            </a:r>
            <a:r>
              <a:rPr lang="ru-RU" dirty="0" smtClean="0"/>
              <a:t> </a:t>
            </a:r>
            <a:r>
              <a:rPr lang="ru-RU" dirty="0" err="1" smtClean="0"/>
              <a:t>жіночі</a:t>
            </a:r>
            <a:r>
              <a:rPr lang="ru-RU" dirty="0" smtClean="0"/>
              <a:t> (</a:t>
            </a:r>
            <a:r>
              <a:rPr lang="ru-RU" dirty="0" err="1" smtClean="0"/>
              <a:t>естрогени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чоловічі</a:t>
            </a:r>
            <a:r>
              <a:rPr lang="ru-RU" dirty="0" smtClean="0"/>
              <a:t> (</a:t>
            </a:r>
            <a:r>
              <a:rPr lang="ru-RU" dirty="0" err="1" smtClean="0"/>
              <a:t>андрогени</a:t>
            </a:r>
            <a:r>
              <a:rPr lang="ru-RU" dirty="0" smtClean="0"/>
              <a:t>) </a:t>
            </a:r>
            <a:r>
              <a:rPr lang="ru-RU" dirty="0" err="1" smtClean="0"/>
              <a:t>статеві</a:t>
            </a:r>
            <a:r>
              <a:rPr lang="ru-RU" dirty="0" smtClean="0"/>
              <a:t> </a:t>
            </a:r>
            <a:r>
              <a:rPr lang="ru-RU" dirty="0" err="1" smtClean="0"/>
              <a:t>гормони</a:t>
            </a:r>
            <a:r>
              <a:rPr lang="ru-RU" dirty="0" smtClean="0"/>
              <a:t> -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гормональна</a:t>
            </a:r>
            <a:r>
              <a:rPr lang="ru-RU" dirty="0" smtClean="0"/>
              <a:t> стать та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жіночі</a:t>
            </a:r>
            <a:r>
              <a:rPr lang="ru-RU" dirty="0" smtClean="0"/>
              <a:t> (</a:t>
            </a:r>
            <a:r>
              <a:rPr lang="ru-RU" dirty="0" err="1" smtClean="0"/>
              <a:t>яйцеклітини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чоловічі</a:t>
            </a:r>
            <a:r>
              <a:rPr lang="ru-RU" dirty="0" smtClean="0"/>
              <a:t> (</a:t>
            </a:r>
            <a:r>
              <a:rPr lang="ru-RU" dirty="0" err="1" smtClean="0"/>
              <a:t>сперматозоїди</a:t>
            </a:r>
            <a:r>
              <a:rPr lang="ru-RU" dirty="0" smtClean="0"/>
              <a:t>) </a:t>
            </a:r>
            <a:r>
              <a:rPr lang="ru-RU" dirty="0" err="1" smtClean="0"/>
              <a:t>гамети</a:t>
            </a:r>
            <a:r>
              <a:rPr lang="ru-RU" dirty="0" smtClean="0"/>
              <a:t> - </a:t>
            </a:r>
            <a:r>
              <a:rPr lang="ru-RU" dirty="0" err="1" smtClean="0"/>
              <a:t>гаметна</a:t>
            </a:r>
            <a:r>
              <a:rPr lang="ru-RU" dirty="0" smtClean="0"/>
              <a:t> стать. В </a:t>
            </a:r>
            <a:r>
              <a:rPr lang="ru-RU" dirty="0" err="1" smtClean="0"/>
              <a:t>цей</a:t>
            </a:r>
            <a:r>
              <a:rPr lang="ru-RU" dirty="0" smtClean="0"/>
              <a:t> же час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морфологічна</a:t>
            </a:r>
            <a:r>
              <a:rPr lang="ru-RU" dirty="0" smtClean="0"/>
              <a:t> стать - </a:t>
            </a:r>
            <a:r>
              <a:rPr lang="ru-RU" dirty="0" err="1" smtClean="0"/>
              <a:t>жіночий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чоловічий</a:t>
            </a:r>
            <a:r>
              <a:rPr lang="ru-RU" dirty="0" smtClean="0"/>
              <a:t> фенотип. Все </a:t>
            </a:r>
            <a:r>
              <a:rPr lang="ru-RU" dirty="0" err="1" smtClean="0"/>
              <a:t>це</a:t>
            </a:r>
            <a:r>
              <a:rPr lang="ru-RU" dirty="0" smtClean="0"/>
              <a:t> - </a:t>
            </a:r>
            <a:r>
              <a:rPr lang="ru-RU" dirty="0" err="1" smtClean="0"/>
              <a:t>морфофізіологічні</a:t>
            </a:r>
            <a:r>
              <a:rPr lang="ru-RU" dirty="0" smtClean="0"/>
              <a:t> </a:t>
            </a:r>
            <a:r>
              <a:rPr lang="ru-RU" dirty="0" err="1" smtClean="0"/>
              <a:t>детермінанти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, </a:t>
            </a:r>
            <a:r>
              <a:rPr lang="ru-RU" dirty="0" err="1" smtClean="0"/>
              <a:t>загальні</a:t>
            </a:r>
            <a:r>
              <a:rPr lang="ru-RU" dirty="0" smtClean="0"/>
              <a:t> для </a:t>
            </a:r>
            <a:r>
              <a:rPr lang="ru-RU" dirty="0" err="1" smtClean="0"/>
              <a:t>людини</a:t>
            </a:r>
            <a:r>
              <a:rPr lang="ru-RU" dirty="0" smtClean="0"/>
              <a:t> та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 На </a:t>
            </a:r>
            <a:r>
              <a:rPr lang="ru-RU" dirty="0" err="1" smtClean="0"/>
              <a:t>підставі</a:t>
            </a:r>
            <a:r>
              <a:rPr lang="ru-RU" dirty="0" smtClean="0"/>
              <a:t> </a:t>
            </a:r>
            <a:r>
              <a:rPr lang="ru-RU" dirty="0" err="1" smtClean="0"/>
              <a:t>морфофізіологічної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 </a:t>
            </a:r>
            <a:r>
              <a:rPr lang="ru-RU" dirty="0" err="1" smtClean="0"/>
              <a:t>провадиться</a:t>
            </a:r>
            <a:r>
              <a:rPr lang="ru-RU" dirty="0" smtClean="0"/>
              <a:t> </a:t>
            </a:r>
            <a:r>
              <a:rPr lang="ru-RU" dirty="0" err="1" smtClean="0"/>
              <a:t>відповідний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у документах (</a:t>
            </a:r>
            <a:r>
              <a:rPr lang="ru-RU" dirty="0" err="1" smtClean="0"/>
              <a:t>паспорті</a:t>
            </a:r>
            <a:r>
              <a:rPr lang="ru-RU" dirty="0" smtClean="0"/>
              <a:t>) — </a:t>
            </a:r>
            <a:r>
              <a:rPr lang="ru-RU" dirty="0" err="1" smtClean="0"/>
              <a:t>цивільна</a:t>
            </a:r>
            <a:r>
              <a:rPr lang="ru-RU" dirty="0" smtClean="0"/>
              <a:t> стать (</a:t>
            </a:r>
            <a:r>
              <a:rPr lang="ru-RU" dirty="0" err="1" smtClean="0"/>
              <a:t>проміжна</a:t>
            </a:r>
            <a:r>
              <a:rPr lang="ru-RU" dirty="0" smtClean="0"/>
              <a:t> </a:t>
            </a:r>
            <a:r>
              <a:rPr lang="ru-RU" dirty="0" err="1" smtClean="0"/>
              <a:t>детермінанта</a:t>
            </a:r>
            <a:r>
              <a:rPr lang="ru-RU" dirty="0" smtClean="0"/>
              <a:t>).У </a:t>
            </a:r>
            <a:r>
              <a:rPr lang="ru-RU" dirty="0" err="1" smtClean="0"/>
              <a:t>формуванні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соціально-психологічні</a:t>
            </a:r>
            <a:r>
              <a:rPr lang="ru-RU" dirty="0" smtClean="0"/>
              <a:t> </a:t>
            </a:r>
            <a:r>
              <a:rPr lang="ru-RU" dirty="0" err="1" smtClean="0"/>
              <a:t>детермінанти</a:t>
            </a:r>
            <a:r>
              <a:rPr lang="ru-RU" dirty="0" smtClean="0"/>
              <a:t>. З </a:t>
            </a:r>
            <a:r>
              <a:rPr lang="ru-RU" dirty="0" err="1" smtClean="0"/>
              <a:t>раннього</a:t>
            </a:r>
            <a:r>
              <a:rPr lang="ru-RU" dirty="0" smtClean="0"/>
              <a:t> </a:t>
            </a:r>
            <a:r>
              <a:rPr lang="ru-RU" dirty="0" err="1" smtClean="0"/>
              <a:t>дитячого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 ми </a:t>
            </a:r>
            <a:r>
              <a:rPr lang="ru-RU" dirty="0" err="1" smtClean="0"/>
              <a:t>по-різному</a:t>
            </a:r>
            <a:r>
              <a:rPr lang="ru-RU" dirty="0" smtClean="0"/>
              <a:t> </a:t>
            </a:r>
            <a:r>
              <a:rPr lang="ru-RU" dirty="0" err="1" smtClean="0"/>
              <a:t>виховуємо</a:t>
            </a:r>
            <a:r>
              <a:rPr lang="ru-RU" dirty="0" smtClean="0"/>
              <a:t> хлопчика та </a:t>
            </a:r>
            <a:r>
              <a:rPr lang="ru-RU" dirty="0" err="1" smtClean="0"/>
              <a:t>дівчинку</a:t>
            </a:r>
            <a:r>
              <a:rPr lang="ru-RU" dirty="0" smtClean="0"/>
              <a:t> (стать </a:t>
            </a:r>
            <a:r>
              <a:rPr lang="ru-RU" dirty="0" err="1" smtClean="0"/>
              <a:t>виховання</a:t>
            </a:r>
            <a:r>
              <a:rPr lang="ru-RU" dirty="0" smtClean="0"/>
              <a:t>).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 у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формуються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статева</a:t>
            </a:r>
            <a:r>
              <a:rPr lang="ru-RU" dirty="0" smtClean="0"/>
              <a:t> </a:t>
            </a:r>
            <a:r>
              <a:rPr lang="ru-RU" dirty="0" err="1" smtClean="0"/>
              <a:t>самосвідомість</a:t>
            </a:r>
            <a:r>
              <a:rPr lang="ru-RU" dirty="0" smtClean="0"/>
              <a:t> та </a:t>
            </a:r>
            <a:r>
              <a:rPr lang="ru-RU" dirty="0" err="1" smtClean="0"/>
              <a:t>статева</a:t>
            </a:r>
            <a:r>
              <a:rPr lang="ru-RU" dirty="0" smtClean="0"/>
              <a:t> роль.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статевої</a:t>
            </a:r>
            <a:r>
              <a:rPr lang="ru-RU" dirty="0" smtClean="0"/>
              <a:t> </a:t>
            </a:r>
            <a:r>
              <a:rPr lang="ru-RU" dirty="0" err="1" smtClean="0"/>
              <a:t>самосвідомості</a:t>
            </a:r>
            <a:r>
              <a:rPr lang="ru-RU" dirty="0" smtClean="0"/>
              <a:t> та </a:t>
            </a:r>
            <a:r>
              <a:rPr lang="ru-RU" dirty="0" err="1" smtClean="0"/>
              <a:t>уявлень</a:t>
            </a:r>
            <a:r>
              <a:rPr lang="ru-RU" dirty="0" smtClean="0"/>
              <a:t> про </a:t>
            </a:r>
            <a:r>
              <a:rPr lang="ru-RU" dirty="0" err="1" smtClean="0"/>
              <a:t>статеву</a:t>
            </a:r>
            <a:r>
              <a:rPr lang="ru-RU" dirty="0" smtClean="0"/>
              <a:t> роль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статевого</a:t>
            </a:r>
            <a:r>
              <a:rPr lang="ru-RU" dirty="0" smtClean="0"/>
              <a:t> партнера; 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протилежна</a:t>
            </a:r>
            <a:r>
              <a:rPr lang="ru-RU" dirty="0" smtClean="0"/>
              <a:t> стать (</a:t>
            </a:r>
            <a:r>
              <a:rPr lang="ru-RU" dirty="0" err="1" smtClean="0"/>
              <a:t>гетеросексуалізм</a:t>
            </a:r>
            <a:r>
              <a:rPr lang="ru-RU" dirty="0" smtClean="0"/>
              <a:t>),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падає</a:t>
            </a:r>
            <a:r>
              <a:rPr lang="ru-RU" dirty="0" smtClean="0"/>
              <a:t> на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 (</a:t>
            </a:r>
            <a:r>
              <a:rPr lang="ru-RU" dirty="0" err="1" smtClean="0"/>
              <a:t>гомосексуалізм</a:t>
            </a:r>
            <a:r>
              <a:rPr lang="ru-RU" dirty="0" smtClean="0"/>
              <a:t>).Велика роль </a:t>
            </a:r>
            <a:r>
              <a:rPr lang="ru-RU" dirty="0" err="1" smtClean="0"/>
              <a:t>соціально-психологічних</a:t>
            </a:r>
            <a:r>
              <a:rPr lang="ru-RU" dirty="0" smtClean="0"/>
              <a:t> </a:t>
            </a:r>
            <a:r>
              <a:rPr lang="ru-RU" dirty="0" err="1" smtClean="0"/>
              <a:t>детермінантів</a:t>
            </a:r>
            <a:r>
              <a:rPr lang="ru-RU" dirty="0" smtClean="0"/>
              <a:t> </a:t>
            </a:r>
            <a:r>
              <a:rPr lang="ru-RU" dirty="0" err="1" smtClean="0"/>
              <a:t>підтверджується</a:t>
            </a:r>
            <a:r>
              <a:rPr lang="ru-RU" dirty="0" smtClean="0"/>
              <a:t> </a:t>
            </a:r>
            <a:r>
              <a:rPr lang="ru-RU" dirty="0" err="1" smtClean="0"/>
              <a:t>явищами</a:t>
            </a:r>
            <a:r>
              <a:rPr lang="ru-RU" dirty="0" smtClean="0"/>
              <a:t> </a:t>
            </a:r>
            <a:r>
              <a:rPr lang="ru-RU" dirty="0" err="1" smtClean="0"/>
              <a:t>транссексуалізму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трансвестизму</a:t>
            </a:r>
            <a:r>
              <a:rPr lang="ru-RU" dirty="0" smtClean="0"/>
              <a:t>, коли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поводиться так як та,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 (</a:t>
            </a:r>
            <a:r>
              <a:rPr lang="ru-RU" dirty="0" err="1" smtClean="0"/>
              <a:t>одяг</a:t>
            </a:r>
            <a:r>
              <a:rPr lang="ru-RU" dirty="0" smtClean="0"/>
              <a:t>, </a:t>
            </a:r>
            <a:r>
              <a:rPr lang="ru-RU" dirty="0" err="1" smtClean="0"/>
              <a:t>поведінка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стать. Для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 та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пластичних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</a:t>
            </a:r>
            <a:r>
              <a:rPr lang="ru-RU" dirty="0" err="1" smtClean="0"/>
              <a:t>необхідне</a:t>
            </a:r>
            <a:r>
              <a:rPr lang="ru-RU" dirty="0" smtClean="0"/>
              <a:t> </a:t>
            </a:r>
            <a:r>
              <a:rPr lang="ru-RU" dirty="0" err="1" smtClean="0"/>
              <a:t>ретельне</a:t>
            </a:r>
            <a:r>
              <a:rPr lang="ru-RU" dirty="0" smtClean="0"/>
              <a:t> </a:t>
            </a:r>
            <a:r>
              <a:rPr lang="ru-RU" dirty="0" err="1" smtClean="0"/>
              <a:t>генетичне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психіатричне</a:t>
            </a:r>
            <a:r>
              <a:rPr lang="ru-RU" dirty="0" smtClean="0"/>
              <a:t> </a:t>
            </a:r>
            <a:r>
              <a:rPr lang="ru-RU" dirty="0" err="1" smtClean="0"/>
              <a:t>обстеження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АНОМАЛІЇ ПОЄДНАННЯ СТАТЕВИХ ХРОМОСОМ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порушенні</a:t>
            </a:r>
            <a:r>
              <a:rPr lang="ru-RU" dirty="0" smtClean="0"/>
              <a:t> </a:t>
            </a:r>
            <a:r>
              <a:rPr lang="ru-RU" dirty="0" err="1" smtClean="0"/>
              <a:t>перебігу</a:t>
            </a:r>
            <a:r>
              <a:rPr lang="ru-RU" dirty="0" smtClean="0"/>
              <a:t> </a:t>
            </a:r>
            <a:r>
              <a:rPr lang="ru-RU" dirty="0" err="1" smtClean="0"/>
              <a:t>мітозу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утворюватися</a:t>
            </a:r>
            <a:r>
              <a:rPr lang="ru-RU" dirty="0" smtClean="0"/>
              <a:t> </a:t>
            </a:r>
            <a:r>
              <a:rPr lang="ru-RU" dirty="0" err="1" smtClean="0"/>
              <a:t>незвичайні</a:t>
            </a:r>
            <a:r>
              <a:rPr lang="ru-RU" dirty="0" smtClean="0"/>
              <a:t> </a:t>
            </a:r>
            <a:r>
              <a:rPr lang="ru-RU" dirty="0" err="1" smtClean="0"/>
              <a:t>особини</a:t>
            </a:r>
            <a:r>
              <a:rPr lang="ru-RU" dirty="0" smtClean="0"/>
              <a:t> – </a:t>
            </a:r>
            <a:r>
              <a:rPr lang="ru-RU" dirty="0" err="1" smtClean="0"/>
              <a:t>гінандроморфи</a:t>
            </a:r>
            <a:r>
              <a:rPr lang="ru-RU" dirty="0" smtClean="0"/>
              <a:t>.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хромосом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клітинах</a:t>
            </a:r>
            <a:r>
              <a:rPr lang="ru-RU" dirty="0" smtClean="0"/>
              <a:t> таких </a:t>
            </a:r>
            <a:r>
              <a:rPr lang="ru-RU" dirty="0" err="1" smtClean="0"/>
              <a:t>особин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різним</a:t>
            </a:r>
            <a:r>
              <a:rPr lang="ru-RU" dirty="0" smtClean="0"/>
              <a:t> (</a:t>
            </a:r>
            <a:r>
              <a:rPr lang="ru-RU" dirty="0" err="1" smtClean="0"/>
              <a:t>мозаїчність</a:t>
            </a:r>
            <a:r>
              <a:rPr lang="ru-RU" dirty="0" smtClean="0"/>
              <a:t>). </a:t>
            </a:r>
            <a:r>
              <a:rPr lang="ru-RU" dirty="0" err="1" smtClean="0"/>
              <a:t>Наприклад</a:t>
            </a:r>
            <a:r>
              <a:rPr lang="ru-RU" dirty="0" smtClean="0"/>
              <a:t>, у мухи </a:t>
            </a:r>
            <a:r>
              <a:rPr lang="ru-RU" dirty="0" err="1" smtClean="0"/>
              <a:t>дрозофіли</a:t>
            </a:r>
            <a:r>
              <a:rPr lang="ru-RU" dirty="0" smtClean="0"/>
              <a:t> в одних </a:t>
            </a:r>
            <a:r>
              <a:rPr lang="ru-RU" dirty="0" err="1" smtClean="0"/>
              <a:t>клітинах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</a:t>
            </a:r>
            <a:r>
              <a:rPr lang="en-US" dirty="0" smtClean="0"/>
              <a:t>XX-</a:t>
            </a:r>
            <a:r>
              <a:rPr lang="ru-RU" dirty="0" err="1" smtClean="0"/>
              <a:t>хромосоми</a:t>
            </a:r>
            <a:r>
              <a:rPr lang="ru-RU" dirty="0" smtClean="0"/>
              <a:t>, а в </a:t>
            </a:r>
            <a:r>
              <a:rPr lang="ru-RU" dirty="0" err="1" smtClean="0"/>
              <a:t>інших</a:t>
            </a:r>
            <a:r>
              <a:rPr lang="ru-RU" dirty="0" smtClean="0"/>
              <a:t> - ХО,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. У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випадки</a:t>
            </a:r>
            <a:r>
              <a:rPr lang="ru-RU" dirty="0" smtClean="0"/>
              <a:t> </a:t>
            </a:r>
            <a:r>
              <a:rPr lang="ru-RU" dirty="0" err="1" smtClean="0"/>
              <a:t>мозаїцизму</a:t>
            </a:r>
            <a:r>
              <a:rPr lang="ru-RU" dirty="0" smtClean="0"/>
              <a:t>: ХХ/ХХХ, </a:t>
            </a:r>
            <a:r>
              <a:rPr lang="en-US" dirty="0" smtClean="0"/>
              <a:t>XY/XXY, </a:t>
            </a:r>
            <a:r>
              <a:rPr lang="ru-RU" dirty="0" smtClean="0"/>
              <a:t>ХО/ХХХ, </a:t>
            </a:r>
            <a:r>
              <a:rPr lang="en-US" dirty="0" smtClean="0"/>
              <a:t>X0/XXY </a:t>
            </a: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 .У ряду </a:t>
            </a:r>
            <a:r>
              <a:rPr lang="ru-RU" dirty="0" err="1" smtClean="0"/>
              <a:t>організмів</a:t>
            </a:r>
            <a:r>
              <a:rPr lang="ru-RU" dirty="0" smtClean="0"/>
              <a:t>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гермафродитизм (</a:t>
            </a:r>
            <a:r>
              <a:rPr lang="ru-RU" dirty="0" err="1" smtClean="0"/>
              <a:t>одностатевість</a:t>
            </a:r>
            <a:r>
              <a:rPr lang="ru-RU" dirty="0" smtClean="0"/>
              <a:t>). Гермафродитизм </a:t>
            </a:r>
            <a:r>
              <a:rPr lang="ru-RU" dirty="0" err="1" smtClean="0"/>
              <a:t>буває</a:t>
            </a:r>
            <a:r>
              <a:rPr lang="ru-RU" dirty="0" smtClean="0"/>
              <a:t> </a:t>
            </a:r>
            <a:r>
              <a:rPr lang="ru-RU" dirty="0" err="1" smtClean="0"/>
              <a:t>справжній</a:t>
            </a:r>
            <a:r>
              <a:rPr lang="ru-RU" dirty="0" smtClean="0"/>
              <a:t> та </a:t>
            </a:r>
            <a:r>
              <a:rPr lang="ru-RU" dirty="0" err="1" smtClean="0"/>
              <a:t>хибний</a:t>
            </a:r>
            <a:r>
              <a:rPr lang="ru-RU" dirty="0" smtClean="0"/>
              <a:t>. </a:t>
            </a:r>
            <a:r>
              <a:rPr lang="ru-RU" dirty="0" err="1" smtClean="0"/>
              <a:t>Справжній</a:t>
            </a:r>
            <a:r>
              <a:rPr lang="ru-RU" dirty="0" smtClean="0"/>
              <a:t> гермафродит </a:t>
            </a:r>
            <a:r>
              <a:rPr lang="ru-RU" dirty="0" err="1" smtClean="0"/>
              <a:t>здатний</a:t>
            </a:r>
            <a:r>
              <a:rPr lang="ru-RU" dirty="0" smtClean="0"/>
              <a:t> </a:t>
            </a:r>
            <a:r>
              <a:rPr lang="ru-RU" dirty="0" err="1" smtClean="0"/>
              <a:t>продукувати</a:t>
            </a:r>
            <a:r>
              <a:rPr lang="ru-RU" dirty="0" smtClean="0"/>
              <a:t> </a:t>
            </a:r>
            <a:r>
              <a:rPr lang="ru-RU" dirty="0" err="1" smtClean="0"/>
              <a:t>повноцінні</a:t>
            </a:r>
            <a:r>
              <a:rPr lang="ru-RU" dirty="0" smtClean="0"/>
              <a:t> </a:t>
            </a:r>
            <a:r>
              <a:rPr lang="ru-RU" dirty="0" err="1" smtClean="0"/>
              <a:t>чоловічі</a:t>
            </a:r>
            <a:r>
              <a:rPr lang="ru-RU" dirty="0" smtClean="0"/>
              <a:t> та </a:t>
            </a:r>
            <a:r>
              <a:rPr lang="ru-RU" dirty="0" err="1" smtClean="0"/>
              <a:t>жіночі</a:t>
            </a:r>
            <a:r>
              <a:rPr lang="ru-RU" dirty="0" smtClean="0"/>
              <a:t> </a:t>
            </a:r>
            <a:r>
              <a:rPr lang="ru-RU" dirty="0" err="1" smtClean="0"/>
              <a:t>статеві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сисун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линтові</a:t>
            </a:r>
            <a:r>
              <a:rPr lang="ru-RU" dirty="0" smtClean="0"/>
              <a:t> </a:t>
            </a:r>
            <a:r>
              <a:rPr lang="ru-RU" dirty="0" err="1" smtClean="0"/>
              <a:t>черв'яки</a:t>
            </a:r>
            <a:r>
              <a:rPr lang="ru-RU" dirty="0" smtClean="0"/>
              <a:t>). При </a:t>
            </a:r>
            <a:r>
              <a:rPr lang="ru-RU" dirty="0" err="1" smtClean="0"/>
              <a:t>помилковому</a:t>
            </a:r>
            <a:r>
              <a:rPr lang="ru-RU" dirty="0" smtClean="0"/>
              <a:t> </a:t>
            </a:r>
            <a:r>
              <a:rPr lang="ru-RU" dirty="0" err="1" smtClean="0"/>
              <a:t>гермафродитизмі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невідповідність</a:t>
            </a:r>
            <a:r>
              <a:rPr lang="ru-RU" dirty="0" smtClean="0"/>
              <a:t> </a:t>
            </a:r>
            <a:r>
              <a:rPr lang="ru-RU" dirty="0" err="1" smtClean="0"/>
              <a:t>первинних</a:t>
            </a:r>
            <a:r>
              <a:rPr lang="ru-RU" dirty="0" smtClean="0"/>
              <a:t> та </a:t>
            </a:r>
            <a:r>
              <a:rPr lang="ru-RU" dirty="0" err="1" smtClean="0"/>
              <a:t>вторинних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. </a:t>
            </a:r>
            <a:r>
              <a:rPr lang="ru-RU" dirty="0" err="1" smtClean="0"/>
              <a:t>Хибні</a:t>
            </a:r>
            <a:r>
              <a:rPr lang="ru-RU" dirty="0" smtClean="0"/>
              <a:t> </a:t>
            </a:r>
            <a:r>
              <a:rPr lang="ru-RU" dirty="0" err="1" smtClean="0"/>
              <a:t>гермафродити</a:t>
            </a: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безплідні</a:t>
            </a:r>
            <a:r>
              <a:rPr lang="ru-RU" dirty="0" smtClean="0"/>
              <a:t>. У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зустрічається</a:t>
            </a:r>
            <a:r>
              <a:rPr lang="ru-RU" dirty="0" smtClean="0"/>
              <a:t>, </a:t>
            </a:r>
            <a:r>
              <a:rPr lang="ru-RU" dirty="0" err="1" smtClean="0"/>
              <a:t>зазвичай</a:t>
            </a:r>
            <a:r>
              <a:rPr lang="ru-RU" dirty="0" smtClean="0"/>
              <a:t>, </a:t>
            </a:r>
            <a:r>
              <a:rPr lang="ru-RU" dirty="0" err="1" smtClean="0"/>
              <a:t>хибний</a:t>
            </a:r>
            <a:r>
              <a:rPr lang="ru-RU" dirty="0" smtClean="0"/>
              <a:t> гермафродитизм. Таких людей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лікувати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гормональні</a:t>
            </a:r>
            <a:r>
              <a:rPr lang="ru-RU" dirty="0" smtClean="0"/>
              <a:t> </a:t>
            </a:r>
            <a:r>
              <a:rPr lang="ru-RU" dirty="0" err="1" smtClean="0"/>
              <a:t>препарати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хірургічне</a:t>
            </a:r>
            <a:r>
              <a:rPr lang="ru-RU" dirty="0" smtClean="0"/>
              <a:t> </a:t>
            </a:r>
            <a:r>
              <a:rPr lang="ru-RU" dirty="0" err="1" smtClean="0"/>
              <a:t>втручання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обов'язкового</a:t>
            </a:r>
            <a:r>
              <a:rPr lang="ru-RU" dirty="0" smtClean="0"/>
              <a:t> </a:t>
            </a:r>
            <a:r>
              <a:rPr lang="ru-RU" dirty="0" err="1" smtClean="0"/>
              <a:t>з'ясування</a:t>
            </a:r>
            <a:r>
              <a:rPr lang="ru-RU" dirty="0" smtClean="0"/>
              <a:t> </a:t>
            </a:r>
            <a:r>
              <a:rPr lang="ru-RU" dirty="0" err="1" smtClean="0"/>
              <a:t>генетичної</a:t>
            </a:r>
            <a:r>
              <a:rPr lang="ru-RU" dirty="0" smtClean="0"/>
              <a:t> </a:t>
            </a:r>
            <a:r>
              <a:rPr lang="ru-RU" dirty="0" err="1" smtClean="0"/>
              <a:t>статі.При</a:t>
            </a:r>
            <a:r>
              <a:rPr lang="ru-RU" dirty="0" smtClean="0"/>
              <a:t> нормальному </a:t>
            </a:r>
            <a:r>
              <a:rPr lang="ru-RU" dirty="0" err="1" smtClean="0"/>
              <a:t>перебігу</a:t>
            </a:r>
            <a:r>
              <a:rPr lang="ru-RU" dirty="0" smtClean="0"/>
              <a:t> мейозу у </a:t>
            </a:r>
            <a:r>
              <a:rPr lang="ru-RU" dirty="0" err="1" smtClean="0"/>
              <a:t>жіночого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один тип гамет,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Х-хромосому. </a:t>
            </a:r>
            <a:r>
              <a:rPr lang="ru-RU" dirty="0" err="1" smtClean="0"/>
              <a:t>Однак</a:t>
            </a:r>
            <a:r>
              <a:rPr lang="ru-RU" dirty="0" smtClean="0"/>
              <a:t> при </a:t>
            </a:r>
            <a:r>
              <a:rPr lang="ru-RU" dirty="0" err="1" smtClean="0"/>
              <a:t>нерозбіжності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хромосом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утворюватися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два </a:t>
            </a:r>
            <a:r>
              <a:rPr lang="ru-RU" dirty="0" err="1" smtClean="0"/>
              <a:t>типи</a:t>
            </a:r>
            <a:r>
              <a:rPr lang="ru-RU" dirty="0" smtClean="0"/>
              <a:t> гамет - </a:t>
            </a:r>
            <a:r>
              <a:rPr lang="en-US" dirty="0" smtClean="0"/>
              <a:t>XX </a:t>
            </a:r>
            <a:r>
              <a:rPr lang="ru-RU" dirty="0" err="1" smtClean="0"/>
              <a:t>і</a:t>
            </a:r>
            <a:r>
              <a:rPr lang="ru-RU" dirty="0" smtClean="0"/>
              <a:t> О(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хромосом). У </a:t>
            </a:r>
            <a:r>
              <a:rPr lang="ru-RU" dirty="0" err="1" smtClean="0"/>
              <a:t>чоловічого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в </a:t>
            </a:r>
            <a:r>
              <a:rPr lang="ru-RU" dirty="0" err="1" smtClean="0"/>
              <a:t>нормі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два </a:t>
            </a:r>
            <a:r>
              <a:rPr lang="ru-RU" dirty="0" err="1" smtClean="0"/>
              <a:t>сорти</a:t>
            </a:r>
            <a:r>
              <a:rPr lang="ru-RU" dirty="0" smtClean="0"/>
              <a:t> гамет,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Х- та </a:t>
            </a:r>
            <a:r>
              <a:rPr lang="ru-RU" dirty="0" err="1" smtClean="0"/>
              <a:t>У-хромосому</a:t>
            </a:r>
            <a:r>
              <a:rPr lang="ru-RU" dirty="0" smtClean="0"/>
              <a:t>. При </a:t>
            </a:r>
            <a:r>
              <a:rPr lang="ru-RU" dirty="0" err="1" smtClean="0"/>
              <a:t>нерозбіжності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хромосом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 гамет - </a:t>
            </a:r>
            <a:r>
              <a:rPr lang="en-US" dirty="0" smtClean="0"/>
              <a:t>XY </a:t>
            </a:r>
            <a:r>
              <a:rPr lang="ru-RU" dirty="0" err="1" smtClean="0"/>
              <a:t>і</a:t>
            </a:r>
            <a:r>
              <a:rPr lang="ru-RU" dirty="0" smtClean="0"/>
              <a:t> О. </a:t>
            </a:r>
            <a:r>
              <a:rPr lang="ru-RU" dirty="0" err="1" smtClean="0"/>
              <a:t>Складемо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можливих</a:t>
            </a:r>
            <a:r>
              <a:rPr lang="ru-RU" dirty="0" smtClean="0"/>
              <a:t> </a:t>
            </a:r>
            <a:r>
              <a:rPr lang="ru-RU" dirty="0" err="1" smtClean="0"/>
              <a:t>комбінацій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хромосом у </a:t>
            </a:r>
            <a:r>
              <a:rPr lang="ru-RU" dirty="0" err="1" smtClean="0"/>
              <a:t>зиготі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(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вийде</a:t>
            </a:r>
            <a:r>
              <a:rPr lang="ru-RU" dirty="0" smtClean="0"/>
              <a:t> 12)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проаналізуємо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(рис. 2).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562334"/>
            <a:ext cx="2543062" cy="129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XX – </a:t>
            </a:r>
            <a:r>
              <a:rPr lang="ru-RU" sz="1600" dirty="0" err="1" smtClean="0"/>
              <a:t>нормальний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жіночий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</a:t>
            </a:r>
            <a:r>
              <a:rPr lang="ru-RU" sz="1600" dirty="0" smtClean="0"/>
              <a:t>.</a:t>
            </a:r>
          </a:p>
          <a:p>
            <a:r>
              <a:rPr lang="en-US" sz="1600" dirty="0" smtClean="0"/>
              <a:t>XXX - </a:t>
            </a:r>
            <a:r>
              <a:rPr lang="ru-RU" sz="1600" dirty="0" smtClean="0"/>
              <a:t>синдром </a:t>
            </a:r>
            <a:r>
              <a:rPr lang="ru-RU" sz="1600" dirty="0" err="1" smtClean="0"/>
              <a:t>трисомії</a:t>
            </a:r>
            <a:r>
              <a:rPr lang="ru-RU" sz="1600" dirty="0" smtClean="0"/>
              <a:t> </a:t>
            </a:r>
            <a:r>
              <a:rPr lang="en-US" sz="1600" dirty="0" smtClean="0"/>
              <a:t>X. </a:t>
            </a:r>
            <a:r>
              <a:rPr lang="ru-RU" sz="1600" dirty="0" smtClean="0"/>
              <a:t>Частота народження1: 800-1: 1000. </a:t>
            </a:r>
            <a:r>
              <a:rPr lang="ru-RU" sz="1600" dirty="0" err="1" smtClean="0"/>
              <a:t>Каріотип</a:t>
            </a:r>
            <a:r>
              <a:rPr lang="ru-RU" sz="1600" dirty="0" smtClean="0"/>
              <a:t> 47, </a:t>
            </a:r>
            <a:r>
              <a:rPr lang="en-US" sz="1600" dirty="0" smtClean="0"/>
              <a:t>XXX. </a:t>
            </a:r>
            <a:r>
              <a:rPr lang="ru-RU" sz="1600" dirty="0" err="1" smtClean="0"/>
              <a:t>Жіночий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чоловікоподібною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статурою</a:t>
            </a:r>
            <a:r>
              <a:rPr lang="ru-RU" sz="1600" dirty="0" smtClean="0"/>
              <a:t>. </a:t>
            </a:r>
            <a:r>
              <a:rPr lang="ru-RU" sz="1600" dirty="0" err="1" smtClean="0"/>
              <a:t>Недорозвинені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первинні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вторинні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статеві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ознаки</a:t>
            </a:r>
            <a:r>
              <a:rPr lang="ru-RU" sz="1600" dirty="0" smtClean="0"/>
              <a:t>. У 75% </a:t>
            </a:r>
            <a:r>
              <a:rPr lang="ru-RU" sz="1600" dirty="0" err="1" smtClean="0"/>
              <a:t>випадків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спостерігається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розумова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відсталість</a:t>
            </a:r>
            <a:r>
              <a:rPr lang="ru-RU" sz="1600" dirty="0" smtClean="0"/>
              <a:t>. У таких </a:t>
            </a:r>
            <a:r>
              <a:rPr lang="ru-RU" sz="1600" dirty="0" err="1" smtClean="0"/>
              <a:t>жінок</a:t>
            </a:r>
            <a:r>
              <a:rPr lang="ru-RU" sz="1600" dirty="0" smtClean="0"/>
              <a:t> порушено </a:t>
            </a:r>
            <a:r>
              <a:rPr lang="ru-RU" sz="1600" dirty="0" err="1" smtClean="0"/>
              <a:t>функцію</a:t>
            </a:r>
            <a:r>
              <a:rPr lang="ru-RU" sz="1600" dirty="0" smtClean="0"/>
              <a:t> </a:t>
            </a:r>
            <a:r>
              <a:rPr lang="ru-RU" sz="1600" dirty="0" err="1" smtClean="0"/>
              <a:t>яєчників</a:t>
            </a:r>
            <a:r>
              <a:rPr lang="ru-RU" sz="1600" dirty="0" smtClean="0"/>
              <a:t>. </a:t>
            </a:r>
            <a:r>
              <a:rPr lang="ru-RU" sz="1600" dirty="0" err="1" smtClean="0"/>
              <a:t>Іноді</a:t>
            </a:r>
            <a:r>
              <a:rPr lang="ru-RU" sz="1600" dirty="0" smtClean="0"/>
              <a:t> </a:t>
            </a:r>
            <a:r>
              <a:rPr lang="ru-RU" sz="1600" dirty="0" err="1" smtClean="0"/>
              <a:t>такі</a:t>
            </a:r>
            <a:r>
              <a:rPr lang="ru-RU" sz="1600" dirty="0" smtClean="0"/>
              <a:t> </a:t>
            </a:r>
            <a:r>
              <a:rPr lang="ru-RU" sz="1600" dirty="0" err="1" smtClean="0"/>
              <a:t>жінки</a:t>
            </a:r>
            <a:r>
              <a:rPr lang="ru-RU" sz="1600" dirty="0" smtClean="0"/>
              <a:t>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дітей</a:t>
            </a:r>
            <a:r>
              <a:rPr lang="ru-RU" sz="1600" dirty="0" smtClean="0"/>
              <a:t>. </a:t>
            </a:r>
            <a:r>
              <a:rPr lang="ru-RU" sz="1600" dirty="0" err="1" smtClean="0"/>
              <a:t>Підвищено</a:t>
            </a:r>
            <a:r>
              <a:rPr lang="ru-RU" sz="1600" dirty="0" smtClean="0"/>
              <a:t> </a:t>
            </a:r>
            <a:r>
              <a:rPr lang="ru-RU" sz="1600" dirty="0" err="1" smtClean="0"/>
              <a:t>ризик</a:t>
            </a:r>
            <a:r>
              <a:rPr lang="ru-RU" sz="1600" dirty="0" smtClean="0"/>
              <a:t> </a:t>
            </a:r>
            <a:r>
              <a:rPr lang="ru-RU" sz="1600" dirty="0" err="1" smtClean="0"/>
              <a:t>захворювання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шизофренію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Х0 - синдром </a:t>
            </a:r>
            <a:r>
              <a:rPr lang="ru-RU" sz="1600" dirty="0" err="1" smtClean="0"/>
              <a:t>Шерешевського-Тернера</a:t>
            </a:r>
            <a:r>
              <a:rPr lang="ru-RU" sz="1600" dirty="0" smtClean="0"/>
              <a:t> (</a:t>
            </a:r>
            <a:r>
              <a:rPr lang="ru-RU" sz="1600" dirty="0" err="1" smtClean="0"/>
              <a:t>моносомія</a:t>
            </a:r>
            <a:r>
              <a:rPr lang="ru-RU" sz="1600" dirty="0" smtClean="0"/>
              <a:t> </a:t>
            </a:r>
            <a:r>
              <a:rPr lang="en-US" sz="1600" dirty="0" smtClean="0"/>
              <a:t>X). </a:t>
            </a:r>
            <a:r>
              <a:rPr lang="ru-RU" sz="1600" dirty="0" smtClean="0"/>
              <a:t>Частота </a:t>
            </a:r>
            <a:r>
              <a:rPr lang="ru-RU" sz="1600" dirty="0" err="1" smtClean="0"/>
              <a:t>народження</a:t>
            </a:r>
            <a:r>
              <a:rPr lang="ru-RU" sz="1600" dirty="0" smtClean="0"/>
              <a:t> 1:2000 -1:3000. </a:t>
            </a:r>
            <a:r>
              <a:rPr lang="ru-RU" sz="1600" dirty="0" err="1" smtClean="0"/>
              <a:t>Каріотип</a:t>
            </a:r>
            <a:r>
              <a:rPr lang="ru-RU" sz="1600" dirty="0" smtClean="0"/>
              <a:t> 45, </a:t>
            </a:r>
            <a:r>
              <a:rPr lang="en-US" sz="1600" dirty="0" smtClean="0"/>
              <a:t>X. </a:t>
            </a:r>
            <a:r>
              <a:rPr lang="ru-RU" sz="1600" dirty="0" smtClean="0"/>
              <a:t>Фенотип </a:t>
            </a:r>
            <a:r>
              <a:rPr lang="ru-RU" sz="1600" dirty="0" err="1" smtClean="0"/>
              <a:t>жіночий</a:t>
            </a:r>
            <a:r>
              <a:rPr lang="ru-RU" sz="1600" dirty="0" smtClean="0"/>
              <a:t>. </a:t>
            </a:r>
            <a:r>
              <a:rPr lang="ru-RU" sz="1600" dirty="0" err="1" smtClean="0"/>
              <a:t>Соматичні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ознаки</a:t>
            </a:r>
            <a:r>
              <a:rPr lang="ru-RU" sz="1600" dirty="0" smtClean="0"/>
              <a:t>: </a:t>
            </a:r>
            <a:r>
              <a:rPr lang="ru-RU" sz="1600" dirty="0" err="1" smtClean="0"/>
              <a:t>ріст</a:t>
            </a:r>
            <a:r>
              <a:rPr lang="ru-RU" sz="1600" dirty="0" smtClean="0"/>
              <a:t> 135-145 см, </a:t>
            </a:r>
            <a:r>
              <a:rPr lang="ru-RU" sz="1600" dirty="0" err="1" smtClean="0"/>
              <a:t>крилоподібна</a:t>
            </a:r>
            <a:r>
              <a:rPr lang="ru-RU" sz="1600" dirty="0" smtClean="0"/>
              <a:t> </a:t>
            </a:r>
            <a:r>
              <a:rPr lang="ru-RU" sz="1600" dirty="0" err="1" smtClean="0"/>
              <a:t>шкірна</a:t>
            </a:r>
            <a:r>
              <a:rPr lang="ru-RU" sz="1600" dirty="0" smtClean="0"/>
              <a:t> складка на </a:t>
            </a:r>
            <a:r>
              <a:rPr lang="ru-RU" sz="1600" dirty="0" err="1" smtClean="0"/>
              <a:t>шиї</a:t>
            </a:r>
            <a:r>
              <a:rPr lang="ru-RU" sz="1600" dirty="0" smtClean="0"/>
              <a:t> (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потилиці</a:t>
            </a:r>
            <a:r>
              <a:rPr lang="ru-RU" sz="1600" dirty="0" smtClean="0"/>
              <a:t> до </a:t>
            </a:r>
            <a:r>
              <a:rPr lang="ru-RU" sz="1600" dirty="0" err="1" smtClean="0"/>
              <a:t>плечей</a:t>
            </a:r>
            <a:r>
              <a:rPr lang="ru-RU" sz="1600" dirty="0" smtClean="0"/>
              <a:t>), </a:t>
            </a:r>
            <a:r>
              <a:rPr lang="ru-RU" sz="1600" dirty="0" err="1" smtClean="0"/>
              <a:t>низьке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розташування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вушних</a:t>
            </a:r>
            <a:r>
              <a:rPr lang="ru-RU" sz="1600" dirty="0" smtClean="0"/>
              <a:t> раковин, </a:t>
            </a:r>
            <a:r>
              <a:rPr lang="ru-RU" sz="1600" dirty="0" err="1" smtClean="0"/>
              <a:t>недорозвинення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первинних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вторинних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статевих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ознак</a:t>
            </a:r>
            <a:r>
              <a:rPr lang="ru-RU" sz="1600" dirty="0" smtClean="0"/>
              <a:t>, </a:t>
            </a:r>
            <a:r>
              <a:rPr lang="ru-RU" sz="1600" dirty="0" err="1" smtClean="0"/>
              <a:t>первинна</a:t>
            </a:r>
            <a:r>
              <a:rPr lang="ru-RU" sz="1600" dirty="0" smtClean="0"/>
              <a:t> аменорея. У 15% </a:t>
            </a:r>
            <a:r>
              <a:rPr lang="ru-RU" sz="1600" dirty="0" err="1" smtClean="0"/>
              <a:t>випадків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вади </a:t>
            </a:r>
            <a:r>
              <a:rPr lang="ru-RU" sz="1600" dirty="0" err="1" smtClean="0"/>
              <a:t>серця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нирок</a:t>
            </a:r>
            <a:r>
              <a:rPr lang="ru-RU" sz="1600" dirty="0" smtClean="0"/>
              <a:t>. </a:t>
            </a:r>
            <a:r>
              <a:rPr lang="ru-RU" sz="1600" dirty="0" err="1" smtClean="0"/>
              <a:t>Інтелект</a:t>
            </a:r>
            <a:r>
              <a:rPr lang="ru-RU" sz="1600" dirty="0" smtClean="0"/>
              <a:t> </a:t>
            </a:r>
            <a:r>
              <a:rPr lang="ru-RU" sz="1600" dirty="0" err="1" smtClean="0"/>
              <a:t>страждає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рідко</a:t>
            </a:r>
            <a:r>
              <a:rPr lang="ru-RU" sz="1600" dirty="0" smtClean="0"/>
              <a:t>. </a:t>
            </a:r>
            <a:r>
              <a:rPr lang="ru-RU" sz="1600" dirty="0" err="1" smtClean="0"/>
              <a:t>Недорозвинення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яєчників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призводить</a:t>
            </a:r>
            <a:r>
              <a:rPr lang="ru-RU" sz="1600" dirty="0" smtClean="0"/>
              <a:t> до </a:t>
            </a:r>
            <a:r>
              <a:rPr lang="ru-RU" sz="1600" dirty="0" err="1" smtClean="0"/>
              <a:t>безпліддя</a:t>
            </a:r>
            <a:r>
              <a:rPr lang="ru-RU" sz="1600" dirty="0" smtClean="0"/>
              <a:t>. </a:t>
            </a:r>
            <a:r>
              <a:rPr lang="ru-RU" sz="1600" dirty="0" err="1" smtClean="0"/>
              <a:t>Ефективне</a:t>
            </a:r>
            <a:r>
              <a:rPr lang="ru-RU" sz="1600" dirty="0" smtClean="0"/>
              <a:t> </a:t>
            </a:r>
            <a:r>
              <a:rPr lang="ru-RU" sz="1600" dirty="0" err="1" smtClean="0"/>
              <a:t>раннє</a:t>
            </a:r>
            <a:r>
              <a:rPr lang="ru-RU" sz="1600" dirty="0" smtClean="0"/>
              <a:t> </a:t>
            </a:r>
            <a:r>
              <a:rPr lang="ru-RU" sz="1600" dirty="0" err="1" smtClean="0"/>
              <a:t>гормональне</a:t>
            </a:r>
            <a:r>
              <a:rPr lang="ru-RU" sz="1600" dirty="0" smtClean="0"/>
              <a:t> </a:t>
            </a:r>
            <a:r>
              <a:rPr lang="ru-RU" sz="1600" dirty="0" err="1" smtClean="0"/>
              <a:t>лікування</a:t>
            </a:r>
            <a:r>
              <a:rPr lang="ru-RU" sz="1600" dirty="0" smtClean="0"/>
              <a:t>.</a:t>
            </a:r>
          </a:p>
          <a:p>
            <a:r>
              <a:rPr lang="en-US" sz="1600" dirty="0" smtClean="0"/>
              <a:t>XY – </a:t>
            </a:r>
            <a:r>
              <a:rPr lang="ru-RU" sz="1600" dirty="0" err="1" smtClean="0"/>
              <a:t>нормальний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чоловічий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</a:t>
            </a:r>
            <a:r>
              <a:rPr lang="ru-RU" sz="1600" dirty="0" smtClean="0"/>
              <a:t>.</a:t>
            </a:r>
          </a:p>
          <a:p>
            <a:r>
              <a:rPr lang="en-US" sz="1600" dirty="0" smtClean="0"/>
              <a:t>XXY </a:t>
            </a:r>
            <a:r>
              <a:rPr lang="ru-RU" sz="1600" dirty="0" smtClean="0"/>
              <a:t>та </a:t>
            </a:r>
            <a:r>
              <a:rPr lang="en-US" sz="1600" dirty="0" smtClean="0"/>
              <a:t>XXXY - </a:t>
            </a:r>
            <a:r>
              <a:rPr lang="ru-RU" sz="1600" dirty="0" smtClean="0"/>
              <a:t>синдром </a:t>
            </a:r>
            <a:r>
              <a:rPr lang="ru-RU" sz="1600" dirty="0" err="1" smtClean="0"/>
              <a:t>Клайнфелтера</a:t>
            </a:r>
            <a:r>
              <a:rPr lang="ru-RU" sz="1600" dirty="0" smtClean="0"/>
              <a:t>. Частота </a:t>
            </a:r>
            <a:r>
              <a:rPr lang="ru-RU" sz="1600" dirty="0" err="1" smtClean="0"/>
              <a:t>народження</a:t>
            </a:r>
            <a:r>
              <a:rPr lang="ru-RU" sz="1600" dirty="0" smtClean="0"/>
              <a:t> 1:400-1:500. </a:t>
            </a:r>
            <a:r>
              <a:rPr lang="ru-RU" sz="1600" dirty="0" err="1" smtClean="0"/>
              <a:t>Каріотип</a:t>
            </a:r>
            <a:r>
              <a:rPr lang="ru-RU" sz="1600" dirty="0" smtClean="0"/>
              <a:t> - 47, </a:t>
            </a:r>
            <a:r>
              <a:rPr lang="en-US" sz="1600" dirty="0" smtClean="0"/>
              <a:t>XXY, 48, XXXY </a:t>
            </a:r>
            <a:r>
              <a:rPr lang="ru-RU" sz="1600" dirty="0" smtClean="0"/>
              <a:t>та </a:t>
            </a:r>
            <a:r>
              <a:rPr lang="ru-RU" sz="1600" dirty="0" err="1" smtClean="0"/>
              <a:t>ін</a:t>
            </a:r>
            <a:r>
              <a:rPr lang="ru-RU" sz="1600" dirty="0" smtClean="0"/>
              <a:t>. Фенотип </a:t>
            </a:r>
            <a:r>
              <a:rPr lang="ru-RU" sz="1600" dirty="0" err="1" smtClean="0"/>
              <a:t>чоловічий</a:t>
            </a:r>
            <a:r>
              <a:rPr lang="ru-RU" sz="1600" dirty="0" smtClean="0"/>
              <a:t>. </a:t>
            </a:r>
            <a:r>
              <a:rPr lang="ru-RU" sz="1600" dirty="0" err="1" smtClean="0"/>
              <a:t>Жіночий</a:t>
            </a:r>
            <a:r>
              <a:rPr lang="ru-RU" sz="1600" dirty="0" smtClean="0"/>
              <a:t> тип </a:t>
            </a:r>
            <a:r>
              <a:rPr lang="ru-RU" sz="1600" dirty="0" err="1" smtClean="0"/>
              <a:t>статури</a:t>
            </a:r>
            <a:r>
              <a:rPr lang="ru-RU" sz="1600" dirty="0" smtClean="0"/>
              <a:t>, </a:t>
            </a:r>
            <a:r>
              <a:rPr lang="ru-RU" sz="1600" dirty="0" err="1" smtClean="0"/>
              <a:t>гінекомастія</a:t>
            </a:r>
            <a:r>
              <a:rPr lang="ru-RU" sz="1600" dirty="0" smtClean="0"/>
              <a:t>. </a:t>
            </a:r>
            <a:r>
              <a:rPr lang="ru-RU" sz="1600" dirty="0" err="1" smtClean="0"/>
              <a:t>Високий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зріст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відносно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довгі</a:t>
            </a:r>
            <a:r>
              <a:rPr lang="ru-RU" sz="1600" dirty="0" smtClean="0"/>
              <a:t> руки та ноги. </a:t>
            </a:r>
            <a:r>
              <a:rPr lang="ru-RU" sz="1600" dirty="0" err="1" smtClean="0"/>
              <a:t>Слабко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розвинений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волосяний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покрив</a:t>
            </a:r>
            <a:r>
              <a:rPr lang="ru-RU" sz="1600" dirty="0" smtClean="0"/>
              <a:t>. </a:t>
            </a:r>
            <a:r>
              <a:rPr lang="ru-RU" sz="1600" dirty="0" err="1" smtClean="0"/>
              <a:t>Інтелект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знижений</a:t>
            </a:r>
            <a:r>
              <a:rPr lang="ru-RU" sz="1600" dirty="0" smtClean="0"/>
              <a:t>. </a:t>
            </a:r>
            <a:r>
              <a:rPr lang="ru-RU" sz="1600" dirty="0" err="1" smtClean="0"/>
              <a:t>Внаслідок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недорозвинення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сім'яників</a:t>
            </a:r>
            <a:r>
              <a:rPr lang="ru-RU" sz="1600" dirty="0" smtClean="0"/>
              <a:t> слабо </a:t>
            </a:r>
            <a:r>
              <a:rPr lang="ru-RU" sz="1600" dirty="0" err="1" smtClean="0"/>
              <a:t>розвинені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первинні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вторинні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статеві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ознаки</a:t>
            </a:r>
            <a:r>
              <a:rPr lang="ru-RU" sz="1600" dirty="0" smtClean="0"/>
              <a:t>, порушено </a:t>
            </a:r>
            <a:r>
              <a:rPr lang="ru-RU" sz="1600" dirty="0" err="1" smtClean="0"/>
              <a:t>перебіг</a:t>
            </a:r>
            <a:r>
              <a:rPr lang="ru-RU" sz="1600" dirty="0" smtClean="0"/>
              <a:t> сперматогенезу. </a:t>
            </a:r>
            <a:r>
              <a:rPr lang="ru-RU" sz="1600" dirty="0" err="1" smtClean="0"/>
              <a:t>Статеві</a:t>
            </a:r>
            <a:r>
              <a:rPr lang="ru-RU" sz="1600" dirty="0" smtClean="0"/>
              <a:t> </a:t>
            </a:r>
            <a:r>
              <a:rPr lang="ru-RU" sz="1600" dirty="0" err="1" smtClean="0"/>
              <a:t>рефлекси</a:t>
            </a:r>
            <a:r>
              <a:rPr lang="ru-RU" sz="1600" dirty="0" smtClean="0"/>
              <a:t> </a:t>
            </a:r>
            <a:r>
              <a:rPr lang="ru-RU" sz="1600" dirty="0" err="1" smtClean="0"/>
              <a:t>збережені</a:t>
            </a:r>
            <a:r>
              <a:rPr lang="ru-RU" sz="1600" dirty="0" smtClean="0"/>
              <a:t>. </a:t>
            </a:r>
            <a:r>
              <a:rPr lang="ru-RU" sz="1600" dirty="0" err="1" smtClean="0"/>
              <a:t>Іноді</a:t>
            </a:r>
            <a:r>
              <a:rPr lang="ru-RU" sz="1600" dirty="0" smtClean="0"/>
              <a:t> </a:t>
            </a:r>
            <a:r>
              <a:rPr lang="ru-RU" sz="1600" dirty="0" err="1" smtClean="0"/>
              <a:t>ефективне</a:t>
            </a:r>
            <a:r>
              <a:rPr lang="ru-RU" sz="1600" dirty="0" smtClean="0"/>
              <a:t> </a:t>
            </a:r>
            <a:r>
              <a:rPr lang="ru-RU" sz="1600" dirty="0" err="1" smtClean="0"/>
              <a:t>раннє</a:t>
            </a:r>
            <a:r>
              <a:rPr lang="ru-RU" sz="1600" dirty="0" smtClean="0"/>
              <a:t> </a:t>
            </a:r>
            <a:r>
              <a:rPr lang="ru-RU" sz="1600" dirty="0" err="1" smtClean="0"/>
              <a:t>лікування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чоловічими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статевими</a:t>
            </a:r>
            <a:r>
              <a:rPr lang="ru-RU" sz="1600" dirty="0" smtClean="0"/>
              <a:t> гормонами. Чим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у </a:t>
            </a:r>
            <a:r>
              <a:rPr lang="ru-RU" sz="1600" dirty="0" err="1" smtClean="0"/>
              <a:t>наборі</a:t>
            </a:r>
            <a:r>
              <a:rPr lang="ru-RU" sz="1600" dirty="0" smtClean="0"/>
              <a:t> Х-хромосом, </a:t>
            </a:r>
            <a:r>
              <a:rPr lang="ru-RU" sz="1600" dirty="0" err="1" smtClean="0"/>
              <a:t>тим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значніше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знижений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інтелект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УО </a:t>
            </a:r>
            <a:r>
              <a:rPr lang="ru-RU" sz="1600" dirty="0" err="1" smtClean="0"/>
              <a:t>і</a:t>
            </a:r>
            <a:r>
              <a:rPr lang="ru-RU" sz="1600" dirty="0" smtClean="0"/>
              <a:t> ОО - </a:t>
            </a:r>
            <a:r>
              <a:rPr lang="ru-RU" sz="1600" dirty="0" err="1" smtClean="0"/>
              <a:t>зиготи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нежиттєздатні</a:t>
            </a:r>
            <a:r>
              <a:rPr lang="ru-RU" sz="1600" dirty="0" smtClean="0"/>
              <a:t>.</a:t>
            </a:r>
          </a:p>
          <a:p>
            <a:r>
              <a:rPr lang="en-US" sz="1600" dirty="0" smtClean="0"/>
              <a:t>XY* – </a:t>
            </a:r>
            <a:r>
              <a:rPr lang="ru-RU" sz="1600" dirty="0" err="1" smtClean="0"/>
              <a:t>нормальний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чоловічий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</a:t>
            </a:r>
            <a:r>
              <a:rPr lang="ru-RU" sz="1600" dirty="0" smtClean="0"/>
              <a:t>.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особливість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полягає</a:t>
            </a:r>
            <a:r>
              <a:rPr lang="ru-RU" sz="1600" dirty="0" smtClean="0"/>
              <a:t> в тому,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обидві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статеві</a:t>
            </a:r>
            <a:r>
              <a:rPr lang="ru-RU" sz="1600" dirty="0" smtClean="0"/>
              <a:t> </a:t>
            </a:r>
            <a:r>
              <a:rPr lang="ru-RU" sz="1600" dirty="0" err="1" smtClean="0"/>
              <a:t>хромосоми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отримав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батька.</a:t>
            </a:r>
          </a:p>
          <a:p>
            <a:r>
              <a:rPr lang="en-US" sz="1600" dirty="0" smtClean="0"/>
              <a:t>XX * - </a:t>
            </a:r>
            <a:r>
              <a:rPr lang="ru-RU" sz="1600" dirty="0" err="1" smtClean="0"/>
              <a:t>нормальний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жіночий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обидві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статеві</a:t>
            </a:r>
            <a:r>
              <a:rPr lang="ru-RU" sz="1600" dirty="0" smtClean="0"/>
              <a:t> </a:t>
            </a:r>
            <a:r>
              <a:rPr lang="ru-RU" sz="1600" dirty="0" err="1" smtClean="0"/>
              <a:t>хромосоми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матері.Іноді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випадки</a:t>
            </a:r>
            <a:r>
              <a:rPr lang="ru-RU" sz="1600" dirty="0" smtClean="0"/>
              <a:t> </a:t>
            </a:r>
            <a:r>
              <a:rPr lang="ru-RU" sz="1600" dirty="0" err="1" smtClean="0"/>
              <a:t>збільшення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кількості</a:t>
            </a:r>
            <a:r>
              <a:rPr lang="ru-RU" sz="1600" dirty="0" smtClean="0"/>
              <a:t> </a:t>
            </a:r>
            <a:r>
              <a:rPr lang="en-US" sz="1600" dirty="0" smtClean="0"/>
              <a:t>Y-</a:t>
            </a:r>
            <a:r>
              <a:rPr lang="en-US" sz="1600" dirty="0" err="1" smtClean="0"/>
              <a:t>xpo</a:t>
            </a:r>
            <a:r>
              <a:rPr lang="ru-RU" sz="1600" dirty="0" err="1" smtClean="0"/>
              <a:t>мосом</a:t>
            </a:r>
            <a:r>
              <a:rPr lang="ru-RU" sz="1600" dirty="0" smtClean="0"/>
              <a:t>: </a:t>
            </a:r>
            <a:r>
              <a:rPr lang="en-US" sz="1600" dirty="0" smtClean="0"/>
              <a:t>XYY, XXYY </a:t>
            </a:r>
            <a:r>
              <a:rPr lang="ru-RU" sz="1600" dirty="0" smtClean="0"/>
              <a:t>та </a:t>
            </a:r>
            <a:r>
              <a:rPr lang="ru-RU" sz="1600" dirty="0" err="1" smtClean="0"/>
              <a:t>ін</a:t>
            </a:r>
            <a:r>
              <a:rPr lang="ru-RU" sz="1600" dirty="0" smtClean="0"/>
              <a:t>. </a:t>
            </a:r>
            <a:r>
              <a:rPr lang="ru-RU" sz="1600" dirty="0" err="1" smtClean="0"/>
              <a:t>Ці</a:t>
            </a:r>
            <a:r>
              <a:rPr lang="ru-RU" sz="1600" dirty="0" smtClean="0"/>
              <a:t> </a:t>
            </a:r>
            <a:r>
              <a:rPr lang="ru-RU" sz="1600" dirty="0" err="1" smtClean="0"/>
              <a:t>хворі</a:t>
            </a:r>
            <a:r>
              <a:rPr lang="ru-RU" sz="1600" dirty="0" smtClean="0"/>
              <a:t>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ознаки</a:t>
            </a:r>
            <a:r>
              <a:rPr lang="ru-RU" sz="1600" dirty="0" smtClean="0"/>
              <a:t> синдрому </a:t>
            </a:r>
            <a:r>
              <a:rPr lang="ru-RU" sz="1600" dirty="0" err="1" smtClean="0"/>
              <a:t>Клайнфелтера</a:t>
            </a:r>
            <a:r>
              <a:rPr lang="ru-RU" sz="1600" dirty="0" smtClean="0"/>
              <a:t>, </a:t>
            </a:r>
            <a:r>
              <a:rPr lang="ru-RU" sz="1600" dirty="0" err="1" smtClean="0"/>
              <a:t>високий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ріст</a:t>
            </a:r>
            <a:r>
              <a:rPr lang="ru-RU" sz="1600" dirty="0" smtClean="0"/>
              <a:t> (в </a:t>
            </a:r>
            <a:r>
              <a:rPr lang="ru-RU" sz="1600" dirty="0" err="1" smtClean="0"/>
              <a:t>середньому</a:t>
            </a:r>
            <a:r>
              <a:rPr lang="ru-RU" sz="1600" dirty="0" smtClean="0"/>
              <a:t> 186 см) та </a:t>
            </a:r>
            <a:r>
              <a:rPr lang="ru-RU" sz="1600" dirty="0" err="1" smtClean="0"/>
              <a:t>агресивну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поведінку</a:t>
            </a:r>
            <a:r>
              <a:rPr lang="ru-RU" sz="1600" dirty="0" smtClean="0"/>
              <a:t>.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бути </a:t>
            </a:r>
            <a:r>
              <a:rPr lang="ru-RU" sz="1600" dirty="0" err="1" smtClean="0"/>
              <a:t>аномалії</a:t>
            </a:r>
            <a:r>
              <a:rPr lang="ru-RU" sz="1600" dirty="0" smtClean="0"/>
              <a:t> </a:t>
            </a:r>
            <a:r>
              <a:rPr lang="ru-RU" sz="1600" dirty="0" err="1" smtClean="0"/>
              <a:t>зубів</a:t>
            </a:r>
            <a:r>
              <a:rPr lang="ru-RU" sz="1600" dirty="0" smtClean="0"/>
              <a:t> та </a:t>
            </a:r>
            <a:r>
              <a:rPr lang="ru-RU" sz="1600" dirty="0" err="1" smtClean="0"/>
              <a:t>кісткової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. Чим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в </a:t>
            </a:r>
            <a:r>
              <a:rPr lang="ru-RU" sz="1600" dirty="0" err="1" smtClean="0"/>
              <a:t>наборі</a:t>
            </a:r>
            <a:r>
              <a:rPr lang="ru-RU" sz="1600" dirty="0" smtClean="0"/>
              <a:t> </a:t>
            </a:r>
            <a:r>
              <a:rPr lang="en-US" sz="1600" dirty="0" smtClean="0"/>
              <a:t>Y-</a:t>
            </a:r>
            <a:r>
              <a:rPr lang="ru-RU" sz="1600" dirty="0" smtClean="0"/>
              <a:t>хромосом, </a:t>
            </a:r>
            <a:r>
              <a:rPr lang="ru-RU" sz="1600" dirty="0" err="1" smtClean="0"/>
              <a:t>тим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значніше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інтелекту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Співвідношення</a:t>
            </a:r>
            <a:r>
              <a:rPr lang="ru-RU" dirty="0" smtClean="0"/>
              <a:t>  </a:t>
            </a:r>
            <a:r>
              <a:rPr lang="ru-RU" dirty="0" err="1" smtClean="0"/>
              <a:t>статті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Теоретично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статей у момент </a:t>
            </a:r>
            <a:r>
              <a:rPr lang="ru-RU" dirty="0" err="1" smtClean="0"/>
              <a:t>запліднення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близьким</a:t>
            </a:r>
            <a:r>
              <a:rPr lang="ru-RU" dirty="0" smtClean="0"/>
              <a:t> 1:1,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зустріч</a:t>
            </a:r>
            <a:r>
              <a:rPr lang="ru-RU" dirty="0" smtClean="0"/>
              <a:t> </a:t>
            </a:r>
            <a:r>
              <a:rPr lang="ru-RU" dirty="0" err="1" smtClean="0"/>
              <a:t>яйцеклітини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сперматозоїдом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Х-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У-хромосому</a:t>
            </a:r>
            <a:r>
              <a:rPr lang="ru-RU" dirty="0" smtClean="0"/>
              <a:t>, </a:t>
            </a:r>
            <a:r>
              <a:rPr lang="ru-RU" dirty="0" err="1" smtClean="0"/>
              <a:t>рівноймовірна</a:t>
            </a:r>
            <a:r>
              <a:rPr lang="ru-RU" dirty="0" smtClean="0"/>
              <a:t>. При </a:t>
            </a:r>
            <a:r>
              <a:rPr lang="ru-RU" dirty="0" err="1" smtClean="0"/>
              <a:t>обстеженні</a:t>
            </a:r>
            <a:r>
              <a:rPr lang="ru-RU" dirty="0" smtClean="0"/>
              <a:t> у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виявлено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100 </a:t>
            </a:r>
            <a:r>
              <a:rPr lang="ru-RU" dirty="0" err="1" smtClean="0"/>
              <a:t>жіночих</a:t>
            </a:r>
            <a:r>
              <a:rPr lang="ru-RU" dirty="0" smtClean="0"/>
              <a:t> зигот </a:t>
            </a:r>
            <a:r>
              <a:rPr lang="ru-RU" dirty="0" err="1" smtClean="0"/>
              <a:t>утворюється</a:t>
            </a:r>
            <a:r>
              <a:rPr lang="ru-RU" dirty="0" smtClean="0"/>
              <a:t> 140-160 </a:t>
            </a:r>
            <a:r>
              <a:rPr lang="ru-RU" dirty="0" err="1" smtClean="0"/>
              <a:t>чоловічих</a:t>
            </a:r>
            <a:r>
              <a:rPr lang="ru-RU" dirty="0" smtClean="0"/>
              <a:t> (</a:t>
            </a:r>
            <a:r>
              <a:rPr lang="ru-RU" dirty="0" err="1" smtClean="0"/>
              <a:t>первинне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статей). </a:t>
            </a:r>
            <a:r>
              <a:rPr lang="ru-RU" dirty="0" err="1" smtClean="0"/>
              <a:t>Пояснити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сперматозоїди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en-US" dirty="0" smtClean="0"/>
              <a:t>Y-</a:t>
            </a:r>
            <a:r>
              <a:rPr lang="ru-RU" dirty="0" smtClean="0"/>
              <a:t>хромосому, </a:t>
            </a:r>
            <a:r>
              <a:rPr lang="ru-RU" dirty="0" err="1" smtClean="0"/>
              <a:t>легше</a:t>
            </a:r>
            <a:r>
              <a:rPr lang="ru-RU" dirty="0" smtClean="0"/>
              <a:t>, </a:t>
            </a:r>
            <a:r>
              <a:rPr lang="ru-RU" dirty="0" err="1" smtClean="0"/>
              <a:t>рухливіше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більший</a:t>
            </a:r>
            <a:r>
              <a:rPr lang="ru-RU" dirty="0" smtClean="0"/>
              <a:t> </a:t>
            </a:r>
            <a:r>
              <a:rPr lang="ru-RU" dirty="0" err="1" smtClean="0"/>
              <a:t>негативний</a:t>
            </a:r>
            <a:r>
              <a:rPr lang="ru-RU" dirty="0" smtClean="0"/>
              <a:t> заряд (</a:t>
            </a:r>
            <a:r>
              <a:rPr lang="ru-RU" dirty="0" err="1" smtClean="0"/>
              <a:t>яйцеклітина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позитивний</a:t>
            </a:r>
            <a:r>
              <a:rPr lang="ru-RU" dirty="0" smtClean="0"/>
              <a:t> </a:t>
            </a:r>
            <a:r>
              <a:rPr lang="ru-RU" dirty="0" err="1" smtClean="0"/>
              <a:t>заряд</a:t>
            </a:r>
            <a:r>
              <a:rPr lang="ru-RU" dirty="0" smtClean="0"/>
              <a:t>),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сперматозоїди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Х-хромосому. Тому У </a:t>
            </a:r>
            <a:r>
              <a:rPr lang="ru-RU" dirty="0" err="1" smtClean="0"/>
              <a:t>сперматозоїди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,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запліднюють</a:t>
            </a:r>
            <a:r>
              <a:rPr lang="ru-RU" dirty="0" smtClean="0"/>
              <a:t> </a:t>
            </a:r>
            <a:r>
              <a:rPr lang="ru-RU" dirty="0" err="1" smtClean="0"/>
              <a:t>яйцеклітину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пояснити</a:t>
            </a:r>
            <a:r>
              <a:rPr lang="ru-RU" dirty="0" smtClean="0"/>
              <a:t> </a:t>
            </a:r>
            <a:r>
              <a:rPr lang="ru-RU" dirty="0" err="1" smtClean="0"/>
              <a:t>більшою</a:t>
            </a:r>
            <a:r>
              <a:rPr lang="ru-RU" dirty="0" smtClean="0"/>
              <a:t> </a:t>
            </a:r>
            <a:r>
              <a:rPr lang="ru-RU" dirty="0" err="1" smtClean="0"/>
              <a:t>життєстійкістю</a:t>
            </a:r>
            <a:r>
              <a:rPr lang="ru-RU" dirty="0" smtClean="0"/>
              <a:t> </a:t>
            </a:r>
            <a:r>
              <a:rPr lang="ru-RU" dirty="0" err="1" smtClean="0"/>
              <a:t>жіночих</a:t>
            </a:r>
            <a:r>
              <a:rPr lang="ru-RU" dirty="0" smtClean="0"/>
              <a:t> зигот, </a:t>
            </a:r>
            <a:r>
              <a:rPr lang="ru-RU" dirty="0" err="1" smtClean="0"/>
              <a:t>гемізиготністю</a:t>
            </a:r>
            <a:r>
              <a:rPr lang="ru-RU" dirty="0" smtClean="0"/>
              <a:t> </a:t>
            </a:r>
            <a:r>
              <a:rPr lang="ru-RU" dirty="0" err="1" smtClean="0"/>
              <a:t>чоловічих</a:t>
            </a:r>
            <a:r>
              <a:rPr lang="ru-RU" dirty="0" smtClean="0"/>
              <a:t> </a:t>
            </a:r>
            <a:r>
              <a:rPr lang="ru-RU" dirty="0" err="1" smtClean="0"/>
              <a:t>зиґот</a:t>
            </a:r>
            <a:r>
              <a:rPr lang="ru-RU" dirty="0" smtClean="0"/>
              <a:t> та </a:t>
            </a:r>
            <a:r>
              <a:rPr lang="ru-RU" dirty="0" err="1" smtClean="0"/>
              <a:t>чужорідністю</a:t>
            </a:r>
            <a:r>
              <a:rPr lang="ru-RU" dirty="0" smtClean="0"/>
              <a:t> для </a:t>
            </a:r>
            <a:r>
              <a:rPr lang="ru-RU" dirty="0" err="1" smtClean="0"/>
              <a:t>материнського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чоловічої</a:t>
            </a:r>
            <a:r>
              <a:rPr lang="ru-RU" dirty="0" smtClean="0"/>
              <a:t> </a:t>
            </a:r>
            <a:r>
              <a:rPr lang="ru-RU" dirty="0" err="1" smtClean="0"/>
              <a:t>зиготи</a:t>
            </a:r>
            <a:r>
              <a:rPr lang="ru-RU" dirty="0" smtClean="0"/>
              <a:t> (</a:t>
            </a:r>
            <a:r>
              <a:rPr lang="ru-RU" dirty="0" err="1" smtClean="0"/>
              <a:t>білків</a:t>
            </a:r>
            <a:r>
              <a:rPr lang="ru-RU" dirty="0" smtClean="0"/>
              <a:t> </a:t>
            </a:r>
            <a:r>
              <a:rPr lang="ru-RU" dirty="0" err="1" smtClean="0"/>
              <a:t>чоловічих</a:t>
            </a:r>
            <a:r>
              <a:rPr lang="ru-RU" dirty="0" smtClean="0"/>
              <a:t> </a:t>
            </a:r>
            <a:r>
              <a:rPr lang="ru-RU" dirty="0" err="1" smtClean="0"/>
              <a:t>зародків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кодуються</a:t>
            </a:r>
            <a:r>
              <a:rPr lang="ru-RU" dirty="0" smtClean="0"/>
              <a:t> </a:t>
            </a:r>
            <a:r>
              <a:rPr lang="ru-RU" dirty="0" err="1" smtClean="0"/>
              <a:t>голандричними</a:t>
            </a:r>
            <a:r>
              <a:rPr lang="ru-RU" dirty="0" smtClean="0"/>
              <a:t> генами).На </a:t>
            </a:r>
            <a:r>
              <a:rPr lang="ru-RU" dirty="0" err="1" smtClean="0"/>
              <a:t>вторинне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статей </a:t>
            </a:r>
            <a:r>
              <a:rPr lang="ru-RU" dirty="0" err="1" smtClean="0"/>
              <a:t>впливає</a:t>
            </a:r>
            <a:r>
              <a:rPr lang="ru-RU" dirty="0" smtClean="0"/>
              <a:t> низка </a:t>
            </a:r>
            <a:r>
              <a:rPr lang="ru-RU" dirty="0" err="1" smtClean="0"/>
              <a:t>чинників</a:t>
            </a:r>
            <a:r>
              <a:rPr lang="ru-RU" dirty="0" smtClean="0"/>
              <a:t>. Так, у </a:t>
            </a:r>
            <a:r>
              <a:rPr lang="ru-RU" dirty="0" err="1" smtClean="0"/>
              <a:t>молодих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 (18-20 </a:t>
            </a:r>
            <a:r>
              <a:rPr lang="ru-RU" dirty="0" err="1" smtClean="0"/>
              <a:t>років</a:t>
            </a:r>
            <a:r>
              <a:rPr lang="ru-RU" dirty="0" smtClean="0"/>
              <a:t>) на 100 </a:t>
            </a:r>
            <a:r>
              <a:rPr lang="ru-RU" dirty="0" err="1" smtClean="0"/>
              <a:t>дівчаток</a:t>
            </a:r>
            <a:r>
              <a:rPr lang="ru-RU" dirty="0" smtClean="0"/>
              <a:t> </a:t>
            </a:r>
            <a:r>
              <a:rPr lang="ru-RU" dirty="0" err="1" smtClean="0"/>
              <a:t>народжується</a:t>
            </a:r>
            <a:r>
              <a:rPr lang="ru-RU" dirty="0" smtClean="0"/>
              <a:t> 120 </a:t>
            </a:r>
            <a:r>
              <a:rPr lang="ru-RU" dirty="0" err="1" smtClean="0"/>
              <a:t>хлопчиків</a:t>
            </a:r>
            <a:r>
              <a:rPr lang="ru-RU" dirty="0" smtClean="0"/>
              <a:t>, у </a:t>
            </a:r>
            <a:r>
              <a:rPr lang="ru-RU" dirty="0" err="1" smtClean="0"/>
              <a:t>літніх</a:t>
            </a:r>
            <a:r>
              <a:rPr lang="ru-RU" dirty="0" smtClean="0"/>
              <a:t> </a:t>
            </a:r>
            <a:r>
              <a:rPr lang="ru-RU" dirty="0" err="1" smtClean="0"/>
              <a:t>породіль</a:t>
            </a:r>
            <a:r>
              <a:rPr lang="ru-RU" dirty="0" smtClean="0"/>
              <a:t> (38-40 </a:t>
            </a:r>
            <a:r>
              <a:rPr lang="ru-RU" dirty="0" err="1" smtClean="0"/>
              <a:t>років</a:t>
            </a:r>
            <a:r>
              <a:rPr lang="ru-RU" dirty="0" smtClean="0"/>
              <a:t>) на 100 </a:t>
            </a:r>
            <a:r>
              <a:rPr lang="ru-RU" dirty="0" err="1" smtClean="0"/>
              <a:t>дівчаток</a:t>
            </a:r>
            <a:r>
              <a:rPr lang="ru-RU" dirty="0" smtClean="0"/>
              <a:t> - 90 </a:t>
            </a:r>
            <a:r>
              <a:rPr lang="ru-RU" dirty="0" err="1" smtClean="0"/>
              <a:t>хлопчиків</a:t>
            </a:r>
            <a:r>
              <a:rPr lang="ru-RU" dirty="0" smtClean="0"/>
              <a:t>. У </a:t>
            </a:r>
            <a:r>
              <a:rPr lang="ru-RU" dirty="0" err="1" smtClean="0"/>
              <a:t>жінок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першородять</a:t>
            </a:r>
            <a:r>
              <a:rPr lang="ru-RU" dirty="0" smtClean="0"/>
              <a:t>,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хлопчики. За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токсикозів</a:t>
            </a:r>
            <a:r>
              <a:rPr lang="ru-RU" dirty="0" smtClean="0"/>
              <a:t> </a:t>
            </a:r>
            <a:r>
              <a:rPr lang="ru-RU" dirty="0" err="1" smtClean="0"/>
              <a:t>вагітності</a:t>
            </a:r>
            <a:r>
              <a:rPr lang="ru-RU" dirty="0" smtClean="0"/>
              <a:t> та </a:t>
            </a:r>
            <a:r>
              <a:rPr lang="ru-RU" dirty="0" err="1" smtClean="0"/>
              <a:t>стресових</a:t>
            </a:r>
            <a:r>
              <a:rPr lang="ru-RU" dirty="0" smtClean="0"/>
              <a:t> </a:t>
            </a:r>
            <a:r>
              <a:rPr lang="ru-RU" dirty="0" err="1" smtClean="0"/>
              <a:t>впливів</a:t>
            </a:r>
            <a:r>
              <a:rPr lang="ru-RU" dirty="0" smtClean="0"/>
              <a:t> на </a:t>
            </a:r>
            <a:r>
              <a:rPr lang="ru-RU" dirty="0" err="1" smtClean="0"/>
              <a:t>материнський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народжуються</a:t>
            </a:r>
            <a:r>
              <a:rPr lang="ru-RU" dirty="0" smtClean="0"/>
              <a:t> </a:t>
            </a:r>
            <a:r>
              <a:rPr lang="ru-RU" dirty="0" err="1" smtClean="0"/>
              <a:t>дівчатка.До</a:t>
            </a:r>
            <a:r>
              <a:rPr lang="ru-RU" dirty="0" smtClean="0"/>
              <a:t> </a:t>
            </a:r>
            <a:r>
              <a:rPr lang="ru-RU" dirty="0" err="1" smtClean="0"/>
              <a:t>двадцяти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100 </a:t>
            </a:r>
            <a:r>
              <a:rPr lang="ru-RU" dirty="0" err="1" smtClean="0"/>
              <a:t>дівчат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100 </a:t>
            </a:r>
            <a:r>
              <a:rPr lang="ru-RU" dirty="0" err="1" smtClean="0"/>
              <a:t>юнаків</a:t>
            </a:r>
            <a:r>
              <a:rPr lang="ru-RU" dirty="0" smtClean="0"/>
              <a:t>, до 50 </a:t>
            </a:r>
            <a:r>
              <a:rPr lang="ru-RU" dirty="0" err="1" smtClean="0"/>
              <a:t>років</a:t>
            </a:r>
            <a:r>
              <a:rPr lang="ru-RU" dirty="0" smtClean="0"/>
              <a:t> – на 100 </a:t>
            </a:r>
            <a:r>
              <a:rPr lang="ru-RU" dirty="0" err="1" smtClean="0"/>
              <a:t>жінок</a:t>
            </a:r>
            <a:r>
              <a:rPr lang="ru-RU" dirty="0" smtClean="0"/>
              <a:t> – 85 </a:t>
            </a:r>
            <a:r>
              <a:rPr lang="ru-RU" dirty="0" err="1" smtClean="0"/>
              <a:t>чоловіків</a:t>
            </a:r>
            <a:r>
              <a:rPr lang="ru-RU" dirty="0" smtClean="0"/>
              <a:t>, а до 85 </a:t>
            </a:r>
            <a:r>
              <a:rPr lang="ru-RU" dirty="0" err="1" smtClean="0"/>
              <a:t>років</a:t>
            </a:r>
            <a:r>
              <a:rPr lang="ru-RU" dirty="0" smtClean="0"/>
              <a:t> – на 100 </a:t>
            </a:r>
            <a:r>
              <a:rPr lang="ru-RU" dirty="0" err="1" smtClean="0"/>
              <a:t>жінок</a:t>
            </a:r>
            <a:r>
              <a:rPr lang="ru-RU" dirty="0" smtClean="0"/>
              <a:t> – 50 </a:t>
            </a:r>
            <a:r>
              <a:rPr lang="ru-RU" dirty="0" err="1" smtClean="0"/>
              <a:t>чоловіків</a:t>
            </a:r>
            <a:r>
              <a:rPr lang="ru-RU" dirty="0" smtClean="0"/>
              <a:t> (</a:t>
            </a:r>
            <a:r>
              <a:rPr lang="ru-RU" dirty="0" err="1" smtClean="0"/>
              <a:t>третичне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статей). </a:t>
            </a:r>
            <a:r>
              <a:rPr lang="ru-RU" dirty="0" err="1" smtClean="0"/>
              <a:t>Звідси</a:t>
            </a:r>
            <a:r>
              <a:rPr lang="ru-RU" dirty="0" smtClean="0"/>
              <a:t> </a:t>
            </a:r>
            <a:r>
              <a:rPr lang="ru-RU" dirty="0" err="1" smtClean="0"/>
              <a:t>напрошується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 про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життєстійкість</a:t>
            </a:r>
            <a:r>
              <a:rPr lang="ru-RU" dirty="0" smtClean="0"/>
              <a:t> </a:t>
            </a:r>
            <a:r>
              <a:rPr lang="ru-RU" dirty="0" err="1" smtClean="0"/>
              <a:t>жіночого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пояснити</a:t>
            </a:r>
            <a:r>
              <a:rPr lang="ru-RU" dirty="0" smtClean="0"/>
              <a:t>,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причинами, </a:t>
            </a:r>
            <a:r>
              <a:rPr lang="ru-RU" dirty="0" err="1" smtClean="0"/>
              <a:t>мозаїцизмом</a:t>
            </a:r>
            <a:r>
              <a:rPr lang="ru-RU" dirty="0" smtClean="0"/>
              <a:t> </a:t>
            </a:r>
            <a:r>
              <a:rPr lang="ru-RU" dirty="0" err="1" smtClean="0"/>
              <a:t>жіночого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за </a:t>
            </a:r>
            <a:r>
              <a:rPr lang="ru-RU" dirty="0" err="1" smtClean="0"/>
              <a:t>статевими</a:t>
            </a:r>
            <a:r>
              <a:rPr lang="ru-RU" dirty="0" smtClean="0"/>
              <a:t> хромосомами.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ГІПОТЕЗА М. ЛАЙОН ПРО ЖІНОЧИЙ МОЗАЇЦИЗМ ЗА СТАТЕВИМИ ХРОМОСОМАМ</a:t>
            </a:r>
          </a:p>
          <a:p>
            <a:endParaRPr lang="ru-RU" dirty="0" smtClean="0"/>
          </a:p>
          <a:p>
            <a:r>
              <a:rPr lang="ru-RU" dirty="0" smtClean="0"/>
              <a:t>У 1949 р. М. </a:t>
            </a:r>
            <a:r>
              <a:rPr lang="ru-RU" dirty="0" err="1" smtClean="0"/>
              <a:t>Барр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Ч. </a:t>
            </a:r>
            <a:r>
              <a:rPr lang="ru-RU" dirty="0" err="1" smtClean="0"/>
              <a:t>Бертрам</a:t>
            </a:r>
            <a:r>
              <a:rPr lang="ru-RU" dirty="0" smtClean="0"/>
              <a:t> </a:t>
            </a:r>
            <a:r>
              <a:rPr lang="ru-RU" dirty="0" err="1" smtClean="0"/>
              <a:t>встановили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ядрах </a:t>
            </a:r>
            <a:r>
              <a:rPr lang="ru-RU" dirty="0" err="1" smtClean="0"/>
              <a:t>нервових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, </a:t>
            </a:r>
            <a:r>
              <a:rPr lang="ru-RU" dirty="0" err="1" smtClean="0"/>
              <a:t>взятих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жіночих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, у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мембрани</a:t>
            </a:r>
            <a:r>
              <a:rPr lang="ru-RU" dirty="0" smtClean="0"/>
              <a:t> </a:t>
            </a:r>
            <a:r>
              <a:rPr lang="ru-RU" dirty="0" err="1" smtClean="0"/>
              <a:t>виявляється</a:t>
            </a:r>
            <a:r>
              <a:rPr lang="ru-RU" dirty="0" smtClean="0"/>
              <a:t> </a:t>
            </a:r>
            <a:r>
              <a:rPr lang="ru-RU" dirty="0" err="1" smtClean="0"/>
              <a:t>глибка</a:t>
            </a:r>
            <a:r>
              <a:rPr lang="ru-RU" dirty="0" smtClean="0"/>
              <a:t> хроматину,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інтенсивно</a:t>
            </a:r>
            <a:r>
              <a:rPr lang="ru-RU" dirty="0" smtClean="0"/>
              <a:t> </a:t>
            </a:r>
            <a:r>
              <a:rPr lang="ru-RU" dirty="0" err="1" smtClean="0"/>
              <a:t>забарвлюється</a:t>
            </a:r>
            <a:r>
              <a:rPr lang="ru-RU" dirty="0" smtClean="0"/>
              <a:t>. У ядрах </a:t>
            </a:r>
            <a:r>
              <a:rPr lang="ru-RU" dirty="0" err="1" smtClean="0"/>
              <a:t>клітин,узятих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чоловічих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,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глибка</a:t>
            </a:r>
            <a:r>
              <a:rPr lang="ru-RU" dirty="0" smtClean="0"/>
              <a:t>, як правило, не </a:t>
            </a:r>
            <a:r>
              <a:rPr lang="ru-RU" dirty="0" err="1" smtClean="0"/>
              <a:t>виявляється</a:t>
            </a:r>
            <a:r>
              <a:rPr lang="ru-RU" dirty="0" smtClean="0"/>
              <a:t>. Вона </a:t>
            </a:r>
            <a:r>
              <a:rPr lang="ru-RU" dirty="0" err="1" smtClean="0"/>
              <a:t>була</a:t>
            </a:r>
            <a:r>
              <a:rPr lang="ru-RU" dirty="0" smtClean="0"/>
              <a:t> названа </a:t>
            </a:r>
            <a:r>
              <a:rPr lang="ru-RU" dirty="0" err="1" smtClean="0"/>
              <a:t>тільцем</a:t>
            </a:r>
            <a:r>
              <a:rPr lang="ru-RU" dirty="0" smtClean="0"/>
              <a:t> </a:t>
            </a:r>
            <a:r>
              <a:rPr lang="ru-RU" dirty="0" err="1" smtClean="0"/>
              <a:t>Барра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статевим</a:t>
            </a:r>
            <a:r>
              <a:rPr lang="ru-RU" dirty="0" smtClean="0"/>
              <a:t> хроматином. </a:t>
            </a:r>
            <a:r>
              <a:rPr lang="ru-RU" dirty="0" err="1" smtClean="0"/>
              <a:t>Надалі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тільце</a:t>
            </a:r>
            <a:r>
              <a:rPr lang="ru-RU" dirty="0" smtClean="0"/>
              <a:t> </a:t>
            </a:r>
            <a:r>
              <a:rPr lang="ru-RU" dirty="0" err="1" smtClean="0"/>
              <a:t>Барра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інактивованою</a:t>
            </a:r>
            <a:r>
              <a:rPr lang="ru-RU" dirty="0" smtClean="0"/>
              <a:t> </a:t>
            </a:r>
            <a:r>
              <a:rPr lang="en-US" dirty="0" smtClean="0"/>
              <a:t>X-</a:t>
            </a:r>
            <a:r>
              <a:rPr lang="ru-RU" dirty="0" smtClean="0"/>
              <a:t>хромосомою. У </a:t>
            </a:r>
            <a:r>
              <a:rPr lang="ru-RU" dirty="0" err="1" smtClean="0"/>
              <a:t>початковому</a:t>
            </a:r>
            <a:r>
              <a:rPr lang="ru-RU" dirty="0" smtClean="0"/>
              <a:t> </a:t>
            </a:r>
            <a:r>
              <a:rPr lang="ru-RU" dirty="0" err="1" smtClean="0"/>
              <a:t>періоді</a:t>
            </a:r>
            <a:r>
              <a:rPr lang="ru-RU" dirty="0" smtClean="0"/>
              <a:t> </a:t>
            </a:r>
            <a:r>
              <a:rPr lang="ru-RU" dirty="0" err="1" smtClean="0"/>
              <a:t>ембріонального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в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клітині</a:t>
            </a:r>
            <a:r>
              <a:rPr lang="ru-RU" dirty="0" smtClean="0"/>
              <a:t> </a:t>
            </a:r>
            <a:r>
              <a:rPr lang="ru-RU" dirty="0" err="1" smtClean="0"/>
              <a:t>жіночих</a:t>
            </a:r>
            <a:r>
              <a:rPr lang="ru-RU" dirty="0" smtClean="0"/>
              <a:t> </a:t>
            </a:r>
            <a:r>
              <a:rPr lang="ru-RU" dirty="0" err="1" smtClean="0"/>
              <a:t>зародків</a:t>
            </a:r>
            <a:r>
              <a:rPr lang="ru-RU" dirty="0" smtClean="0"/>
              <a:t> </a:t>
            </a:r>
            <a:r>
              <a:rPr lang="ru-RU" dirty="0" err="1" smtClean="0"/>
              <a:t>функціонують</a:t>
            </a:r>
            <a:r>
              <a:rPr lang="ru-RU" dirty="0" smtClean="0"/>
              <a:t>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en-US" dirty="0" smtClean="0"/>
              <a:t>X-</a:t>
            </a:r>
            <a:r>
              <a:rPr lang="ru-RU" dirty="0" err="1" smtClean="0"/>
              <a:t>хромосоми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виробляється</a:t>
            </a:r>
            <a:r>
              <a:rPr lang="ru-RU" dirty="0" smtClean="0"/>
              <a:t> </a:t>
            </a:r>
            <a:r>
              <a:rPr lang="ru-RU" dirty="0" err="1" smtClean="0"/>
              <a:t>вдвічі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чоловічих</a:t>
            </a:r>
            <a:r>
              <a:rPr lang="ru-RU" dirty="0" smtClean="0"/>
              <a:t> </a:t>
            </a:r>
            <a:r>
              <a:rPr lang="ru-RU" dirty="0" err="1" smtClean="0"/>
              <a:t>зародків</a:t>
            </a:r>
            <a:r>
              <a:rPr lang="ru-RU" dirty="0" smtClean="0"/>
              <a:t>, </a:t>
            </a:r>
            <a:r>
              <a:rPr lang="ru-RU" dirty="0" err="1" smtClean="0"/>
              <a:t>білків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ферментів</a:t>
            </a:r>
            <a:r>
              <a:rPr lang="ru-RU" dirty="0" smtClean="0"/>
              <a:t>, </a:t>
            </a:r>
            <a:r>
              <a:rPr lang="ru-RU" dirty="0" err="1" smtClean="0"/>
              <a:t>закодованих</a:t>
            </a:r>
            <a:r>
              <a:rPr lang="ru-RU" dirty="0" smtClean="0"/>
              <a:t> генами </a:t>
            </a:r>
            <a:r>
              <a:rPr lang="ru-RU" dirty="0" err="1" smtClean="0"/>
              <a:t>Х-хромосоми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пояснень</a:t>
            </a:r>
            <a:r>
              <a:rPr lang="ru-RU" dirty="0" smtClean="0"/>
              <a:t> </a:t>
            </a:r>
            <a:r>
              <a:rPr lang="ru-RU" dirty="0" err="1" smtClean="0"/>
              <a:t>більшої</a:t>
            </a:r>
            <a:r>
              <a:rPr lang="ru-RU" dirty="0" smtClean="0"/>
              <a:t> </a:t>
            </a:r>
            <a:r>
              <a:rPr lang="ru-RU" dirty="0" err="1" smtClean="0"/>
              <a:t>життєстійкості</a:t>
            </a:r>
            <a:r>
              <a:rPr lang="ru-RU" dirty="0" smtClean="0"/>
              <a:t> </a:t>
            </a:r>
            <a:r>
              <a:rPr lang="ru-RU" dirty="0" err="1" smtClean="0"/>
              <a:t>жіночих</a:t>
            </a:r>
            <a:r>
              <a:rPr lang="ru-RU" dirty="0" smtClean="0"/>
              <a:t> </a:t>
            </a:r>
            <a:r>
              <a:rPr lang="ru-RU" dirty="0" err="1" smtClean="0"/>
              <a:t>ембріонів.У</a:t>
            </a:r>
            <a:r>
              <a:rPr lang="ru-RU" dirty="0" smtClean="0"/>
              <a:t> 1962 р. М. </a:t>
            </a:r>
            <a:r>
              <a:rPr lang="ru-RU" dirty="0" err="1" smtClean="0"/>
              <a:t>Лайон</a:t>
            </a:r>
            <a:r>
              <a:rPr lang="ru-RU" dirty="0" smtClean="0"/>
              <a:t> </a:t>
            </a:r>
            <a:r>
              <a:rPr lang="ru-RU" dirty="0" err="1" smtClean="0"/>
              <a:t>висловила</a:t>
            </a:r>
            <a:r>
              <a:rPr lang="ru-RU" dirty="0" smtClean="0"/>
              <a:t> </a:t>
            </a:r>
            <a:r>
              <a:rPr lang="ru-RU" dirty="0" err="1" smtClean="0"/>
              <a:t>гіпотезу</a:t>
            </a:r>
            <a:r>
              <a:rPr lang="ru-RU" dirty="0" smtClean="0"/>
              <a:t> </a:t>
            </a:r>
            <a:r>
              <a:rPr lang="ru-RU" dirty="0" err="1" smtClean="0"/>
              <a:t>інактивації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Х-хромосоми</a:t>
            </a:r>
            <a:r>
              <a:rPr lang="ru-RU" dirty="0" smtClean="0"/>
              <a:t> у </a:t>
            </a:r>
            <a:r>
              <a:rPr lang="ru-RU" dirty="0" err="1" smtClean="0"/>
              <a:t>жіночого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 на 16-й день </a:t>
            </a:r>
            <a:r>
              <a:rPr lang="ru-RU" dirty="0" err="1" smtClean="0"/>
              <a:t>ембріогенезу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утворенням</a:t>
            </a:r>
            <a:r>
              <a:rPr lang="ru-RU" dirty="0" smtClean="0"/>
              <a:t> </a:t>
            </a:r>
            <a:r>
              <a:rPr lang="ru-RU" dirty="0" err="1" smtClean="0"/>
              <a:t>глибини</a:t>
            </a:r>
            <a:r>
              <a:rPr lang="ru-RU" dirty="0" smtClean="0"/>
              <a:t> </a:t>
            </a:r>
            <a:r>
              <a:rPr lang="ru-RU" dirty="0" err="1" smtClean="0"/>
              <a:t>статевого</a:t>
            </a:r>
            <a:r>
              <a:rPr lang="ru-RU" dirty="0" smtClean="0"/>
              <a:t> хроматину.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інактивації</a:t>
            </a:r>
            <a:r>
              <a:rPr lang="ru-RU" dirty="0" smtClean="0"/>
              <a:t> </a:t>
            </a:r>
            <a:r>
              <a:rPr lang="ru-RU" dirty="0" err="1" smtClean="0"/>
              <a:t>випадковий</a:t>
            </a:r>
            <a:r>
              <a:rPr lang="ru-RU" dirty="0" smtClean="0"/>
              <a:t>, </a:t>
            </a:r>
            <a:r>
              <a:rPr lang="ru-RU" dirty="0" err="1" smtClean="0"/>
              <a:t>приблизно</a:t>
            </a:r>
            <a:r>
              <a:rPr lang="ru-RU" dirty="0" smtClean="0"/>
              <a:t> в </a:t>
            </a:r>
            <a:r>
              <a:rPr lang="ru-RU" dirty="0" err="1" smtClean="0"/>
              <a:t>половині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 </a:t>
            </a:r>
            <a:r>
              <a:rPr lang="ru-RU" dirty="0" err="1" smtClean="0"/>
              <a:t>материнська</a:t>
            </a:r>
            <a:r>
              <a:rPr lang="ru-RU" dirty="0" smtClean="0"/>
              <a:t> Х-хромосома (</a:t>
            </a:r>
            <a:r>
              <a:rPr lang="en-US" dirty="0" smtClean="0"/>
              <a:t>X</a:t>
            </a:r>
            <a:r>
              <a:rPr lang="ru-RU" dirty="0" smtClean="0"/>
              <a:t>м), а </a:t>
            </a:r>
            <a:r>
              <a:rPr lang="ru-RU" dirty="0" err="1" smtClean="0"/>
              <a:t>батьківська</a:t>
            </a:r>
            <a:r>
              <a:rPr lang="ru-RU" dirty="0" smtClean="0"/>
              <a:t> </a:t>
            </a:r>
            <a:r>
              <a:rPr lang="ru-RU" dirty="0" err="1" smtClean="0"/>
              <a:t>інактивується</a:t>
            </a:r>
            <a:r>
              <a:rPr lang="ru-RU" dirty="0" smtClean="0"/>
              <a:t>, </a:t>
            </a:r>
            <a:r>
              <a:rPr lang="ru-RU" dirty="0" err="1" smtClean="0"/>
              <a:t>а</a:t>
            </a:r>
            <a:r>
              <a:rPr lang="ru-RU" dirty="0" smtClean="0"/>
              <a:t> в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батьківська</a:t>
            </a:r>
            <a:r>
              <a:rPr lang="ru-RU" dirty="0" smtClean="0"/>
              <a:t> Х-хромосома (Х °), а </a:t>
            </a:r>
            <a:r>
              <a:rPr lang="ru-RU" dirty="0" err="1" smtClean="0"/>
              <a:t>інактивується</a:t>
            </a:r>
            <a:r>
              <a:rPr lang="ru-RU" dirty="0" smtClean="0"/>
              <a:t> </a:t>
            </a:r>
            <a:r>
              <a:rPr lang="ru-RU" dirty="0" err="1" smtClean="0"/>
              <a:t>материнська</a:t>
            </a:r>
            <a:r>
              <a:rPr lang="ru-RU" dirty="0" smtClean="0"/>
              <a:t> (рис. 3).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797152"/>
            <a:ext cx="2951186" cy="187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Надалі</a:t>
            </a:r>
            <a:r>
              <a:rPr lang="ru-RU" dirty="0" smtClean="0"/>
              <a:t> «</a:t>
            </a:r>
            <a:r>
              <a:rPr lang="ru-RU" dirty="0" err="1" smtClean="0"/>
              <a:t>переактивації</a:t>
            </a:r>
            <a:r>
              <a:rPr lang="ru-RU" dirty="0" smtClean="0"/>
              <a:t>» Х-хромосом не </a:t>
            </a:r>
            <a:r>
              <a:rPr lang="ru-RU" dirty="0" err="1" smtClean="0"/>
              <a:t>відбувається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нащадки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активною </a:t>
            </a:r>
            <a:r>
              <a:rPr lang="ru-RU" dirty="0" err="1" smtClean="0"/>
              <a:t>материнською</a:t>
            </a:r>
            <a:r>
              <a:rPr lang="ru-RU" dirty="0" smtClean="0"/>
              <a:t> хромосомою </a:t>
            </a:r>
            <a:r>
              <a:rPr lang="ru-RU" dirty="0" err="1" smtClean="0"/>
              <a:t>матимуть</a:t>
            </a:r>
            <a:r>
              <a:rPr lang="ru-RU" dirty="0" smtClean="0"/>
              <a:t> </a:t>
            </a:r>
            <a:r>
              <a:rPr lang="ru-RU" dirty="0" err="1" smtClean="0"/>
              <a:t>неактивну</a:t>
            </a:r>
            <a:r>
              <a:rPr lang="ru-RU" dirty="0" smtClean="0"/>
              <a:t> </a:t>
            </a:r>
            <a:r>
              <a:rPr lang="ru-RU" dirty="0" err="1" smtClean="0"/>
              <a:t>батьківську</a:t>
            </a:r>
            <a:r>
              <a:rPr lang="ru-RU" dirty="0" smtClean="0"/>
              <a:t>. </a:t>
            </a:r>
            <a:r>
              <a:rPr lang="ru-RU" dirty="0" err="1" smtClean="0"/>
              <a:t>Материнська</a:t>
            </a:r>
            <a:r>
              <a:rPr lang="ru-RU" dirty="0" smtClean="0"/>
              <a:t> та </a:t>
            </a:r>
            <a:r>
              <a:rPr lang="ru-RU" dirty="0" err="1" smtClean="0"/>
              <a:t>батьківська</a:t>
            </a:r>
            <a:r>
              <a:rPr lang="ru-RU" dirty="0" smtClean="0"/>
              <a:t> </a:t>
            </a:r>
            <a:r>
              <a:rPr lang="ru-RU" dirty="0" err="1" smtClean="0"/>
              <a:t>Х-хромосоми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алельні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абсолютно </a:t>
            </a:r>
            <a:r>
              <a:rPr lang="ru-RU" dirty="0" err="1" smtClean="0"/>
              <a:t>однакові</a:t>
            </a:r>
            <a:r>
              <a:rPr lang="ru-RU" dirty="0" smtClean="0"/>
              <a:t> </a:t>
            </a:r>
            <a:r>
              <a:rPr lang="ru-RU" dirty="0" err="1" smtClean="0"/>
              <a:t>гени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хромосомі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локалізуватися</a:t>
            </a:r>
            <a:r>
              <a:rPr lang="ru-RU" dirty="0" smtClean="0"/>
              <a:t> </a:t>
            </a:r>
            <a:r>
              <a:rPr lang="ru-RU" dirty="0" err="1" smtClean="0"/>
              <a:t>домінантна</a:t>
            </a:r>
            <a:r>
              <a:rPr lang="ru-RU" dirty="0" smtClean="0"/>
              <a:t> </a:t>
            </a:r>
            <a:r>
              <a:rPr lang="ru-RU" dirty="0" err="1" smtClean="0"/>
              <a:t>алель</a:t>
            </a:r>
            <a:r>
              <a:rPr lang="ru-RU" dirty="0" smtClean="0"/>
              <a:t>, а в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рецесивна</a:t>
            </a:r>
            <a:r>
              <a:rPr lang="ru-RU" dirty="0" smtClean="0"/>
              <a:t>. </a:t>
            </a:r>
            <a:r>
              <a:rPr lang="ru-RU" dirty="0" err="1" smtClean="0"/>
              <a:t>Кожен</a:t>
            </a:r>
            <a:r>
              <a:rPr lang="ru-RU" dirty="0" smtClean="0"/>
              <a:t> ген </a:t>
            </a:r>
            <a:r>
              <a:rPr lang="ru-RU" dirty="0" err="1" smtClean="0"/>
              <a:t>детермінує</a:t>
            </a:r>
            <a:r>
              <a:rPr lang="ru-RU" dirty="0" smtClean="0"/>
              <a:t> синтез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білка-ферменту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варіантів</a:t>
            </a:r>
            <a:r>
              <a:rPr lang="ru-RU" dirty="0" smtClean="0"/>
              <a:t> ферменту,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різняться</a:t>
            </a:r>
            <a:r>
              <a:rPr lang="ru-RU" dirty="0" smtClean="0"/>
              <a:t> за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температурними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рН-оптимумами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спорідненістю</a:t>
            </a:r>
            <a:r>
              <a:rPr lang="ru-RU" dirty="0" smtClean="0"/>
              <a:t> до субстрату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репресорних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розширює</a:t>
            </a:r>
            <a:r>
              <a:rPr lang="ru-RU" dirty="0" smtClean="0"/>
              <a:t> </a:t>
            </a:r>
            <a:r>
              <a:rPr lang="ru-RU" dirty="0" err="1" smtClean="0"/>
              <a:t>пристосувальні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жіночого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особливо при </a:t>
            </a:r>
            <a:r>
              <a:rPr lang="ru-RU" dirty="0" err="1" smtClean="0"/>
              <a:t>навантаженнях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патологічніих</a:t>
            </a:r>
            <a:r>
              <a:rPr lang="ru-RU" dirty="0" smtClean="0"/>
              <a:t> станах, </a:t>
            </a:r>
            <a:r>
              <a:rPr lang="ru-RU" dirty="0" err="1" smtClean="0"/>
              <a:t>отруєння</a:t>
            </a:r>
            <a:r>
              <a:rPr lang="ru-RU" dirty="0" smtClean="0"/>
              <a:t>, </a:t>
            </a:r>
            <a:r>
              <a:rPr lang="ru-RU" dirty="0" err="1" smtClean="0"/>
              <a:t>недостатнє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, </a:t>
            </a:r>
            <a:r>
              <a:rPr lang="ru-RU" dirty="0" err="1" smtClean="0"/>
              <a:t>спека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холод </a:t>
            </a:r>
            <a:r>
              <a:rPr lang="ru-RU" dirty="0" err="1" smtClean="0"/>
              <a:t>тощо</a:t>
            </a:r>
            <a:r>
              <a:rPr lang="ru-RU" dirty="0" smtClean="0"/>
              <a:t>. У </a:t>
            </a:r>
            <a:r>
              <a:rPr lang="ru-RU" dirty="0" err="1" smtClean="0"/>
              <a:t>цьому</a:t>
            </a:r>
            <a:r>
              <a:rPr lang="ru-RU" dirty="0" smtClean="0"/>
              <a:t> суть </a:t>
            </a:r>
            <a:r>
              <a:rPr lang="ru-RU" dirty="0" err="1" smtClean="0"/>
              <a:t>мозаїцизму</a:t>
            </a:r>
            <a:r>
              <a:rPr lang="ru-RU" dirty="0" smtClean="0"/>
              <a:t> </a:t>
            </a:r>
            <a:r>
              <a:rPr lang="ru-RU" dirty="0" err="1" smtClean="0"/>
              <a:t>жіночого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за </a:t>
            </a:r>
            <a:r>
              <a:rPr lang="ru-RU" dirty="0" err="1" smtClean="0"/>
              <a:t>статевими</a:t>
            </a:r>
            <a:r>
              <a:rPr lang="ru-RU" dirty="0" smtClean="0"/>
              <a:t> хромосомами,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пояснює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життєстійкість.Жіночий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стійкий</a:t>
            </a:r>
            <a:r>
              <a:rPr lang="ru-RU" dirty="0" smtClean="0"/>
              <a:t> до голоду, </a:t>
            </a:r>
            <a:r>
              <a:rPr lang="ru-RU" dirty="0" err="1" smtClean="0"/>
              <a:t>іонізуючих</a:t>
            </a:r>
            <a:r>
              <a:rPr lang="ru-RU" dirty="0" smtClean="0"/>
              <a:t> </a:t>
            </a:r>
            <a:r>
              <a:rPr lang="ru-RU" dirty="0" err="1" smtClean="0"/>
              <a:t>випромінювань</a:t>
            </a:r>
            <a:r>
              <a:rPr lang="ru-RU" dirty="0" smtClean="0"/>
              <a:t>, </a:t>
            </a:r>
            <a:r>
              <a:rPr lang="ru-RU" dirty="0" err="1" smtClean="0"/>
              <a:t>емоційних</a:t>
            </a:r>
            <a:r>
              <a:rPr lang="ru-RU" dirty="0" smtClean="0"/>
              <a:t> </a:t>
            </a:r>
            <a:r>
              <a:rPr lang="ru-RU" dirty="0" err="1" smtClean="0"/>
              <a:t>навантажень</a:t>
            </a:r>
            <a:r>
              <a:rPr lang="ru-RU" dirty="0" smtClean="0"/>
              <a:t>.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 за </a:t>
            </a:r>
            <a:r>
              <a:rPr lang="ru-RU" dirty="0" err="1" smtClean="0"/>
              <a:t>чоловіків</a:t>
            </a:r>
            <a:r>
              <a:rPr lang="ru-RU" dirty="0" smtClean="0"/>
              <a:t> </a:t>
            </a:r>
            <a:r>
              <a:rPr lang="ru-RU" dirty="0" err="1" smtClean="0"/>
              <a:t>плачуть</a:t>
            </a:r>
            <a:r>
              <a:rPr lang="ru-RU" dirty="0" smtClean="0"/>
              <a:t>. </a:t>
            </a:r>
            <a:r>
              <a:rPr lang="ru-RU" dirty="0" err="1" smtClean="0"/>
              <a:t>Виявляється</a:t>
            </a:r>
            <a:r>
              <a:rPr lang="ru-RU" dirty="0" smtClean="0"/>
              <a:t>, разом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сльозами</a:t>
            </a:r>
            <a:r>
              <a:rPr lang="ru-RU" dirty="0" smtClean="0"/>
              <a:t> </a:t>
            </a:r>
            <a:r>
              <a:rPr lang="ru-RU" dirty="0" err="1" smtClean="0"/>
              <a:t>виділяються</a:t>
            </a:r>
            <a:r>
              <a:rPr lang="ru-RU" dirty="0" smtClean="0"/>
              <a:t>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аміни</a:t>
            </a:r>
            <a:r>
              <a:rPr lang="ru-RU" dirty="0" smtClean="0"/>
              <a:t>,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знімається</a:t>
            </a:r>
            <a:r>
              <a:rPr lang="ru-RU" dirty="0" smtClean="0"/>
              <a:t> </a:t>
            </a:r>
            <a:r>
              <a:rPr lang="ru-RU" dirty="0" err="1" smtClean="0"/>
              <a:t>напруга</a:t>
            </a:r>
            <a:r>
              <a:rPr lang="ru-RU" dirty="0" smtClean="0"/>
              <a:t> ЦНС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знижується</a:t>
            </a:r>
            <a:r>
              <a:rPr lang="ru-RU" dirty="0" smtClean="0"/>
              <a:t> </a:t>
            </a:r>
            <a:r>
              <a:rPr lang="ru-RU" dirty="0" err="1" smtClean="0"/>
              <a:t>кров'яний</a:t>
            </a:r>
            <a:r>
              <a:rPr lang="ru-RU" dirty="0" smtClean="0"/>
              <a:t> </a:t>
            </a:r>
            <a:r>
              <a:rPr lang="ru-RU" dirty="0" err="1" smtClean="0"/>
              <a:t>тиск.Велику</a:t>
            </a:r>
            <a:r>
              <a:rPr lang="ru-RU" dirty="0" smtClean="0"/>
              <a:t> </a:t>
            </a:r>
            <a:r>
              <a:rPr lang="ru-RU" dirty="0" err="1" smtClean="0"/>
              <a:t>життєстійкість</a:t>
            </a:r>
            <a:r>
              <a:rPr lang="ru-RU" dirty="0" smtClean="0"/>
              <a:t> </a:t>
            </a:r>
            <a:r>
              <a:rPr lang="ru-RU" dirty="0" err="1" smtClean="0"/>
              <a:t>жіночого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: </a:t>
            </a:r>
            <a:r>
              <a:rPr lang="ru-RU" dirty="0" err="1" smtClean="0"/>
              <a:t>ендокринні</a:t>
            </a:r>
            <a:r>
              <a:rPr lang="ru-RU" dirty="0" smtClean="0"/>
              <a:t>, </a:t>
            </a:r>
            <a:r>
              <a:rPr lang="ru-RU" dirty="0" err="1" smtClean="0"/>
              <a:t>соціальні</a:t>
            </a:r>
            <a:r>
              <a:rPr lang="ru-RU" dirty="0" smtClean="0"/>
              <a:t> (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курять</a:t>
            </a:r>
            <a:r>
              <a:rPr lang="ru-RU" dirty="0" smtClean="0"/>
              <a:t>, </a:t>
            </a:r>
            <a:r>
              <a:rPr lang="ru-RU" dirty="0" err="1" smtClean="0"/>
              <a:t>вживають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алкоголю, </a:t>
            </a:r>
            <a:r>
              <a:rPr lang="ru-RU" dirty="0" err="1" smtClean="0"/>
              <a:t>рідше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важкими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шкідливими</a:t>
            </a:r>
            <a:r>
              <a:rPr lang="ru-RU" dirty="0" smtClean="0"/>
              <a:t> </a:t>
            </a:r>
            <a:r>
              <a:rPr lang="ru-RU" dirty="0" err="1" smtClean="0"/>
              <a:t>умовами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)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Якби</a:t>
            </a:r>
            <a:r>
              <a:rPr lang="ru-RU" dirty="0" smtClean="0"/>
              <a:t> </a:t>
            </a:r>
            <a:r>
              <a:rPr lang="ru-RU" dirty="0" err="1" smtClean="0"/>
              <a:t>гіпотеза</a:t>
            </a:r>
            <a:r>
              <a:rPr lang="ru-RU" dirty="0" smtClean="0"/>
              <a:t> </a:t>
            </a:r>
            <a:r>
              <a:rPr lang="ru-RU" dirty="0" err="1" smtClean="0"/>
              <a:t>Лайон</a:t>
            </a:r>
            <a:r>
              <a:rPr lang="ru-RU" dirty="0" smtClean="0"/>
              <a:t> </a:t>
            </a:r>
            <a:r>
              <a:rPr lang="ru-RU" dirty="0" err="1" smtClean="0"/>
              <a:t>насправді</a:t>
            </a:r>
            <a:r>
              <a:rPr lang="ru-RU" dirty="0" smtClean="0"/>
              <a:t> не мала </a:t>
            </a:r>
            <a:r>
              <a:rPr lang="ru-RU" dirty="0" err="1" smtClean="0"/>
              <a:t>обмежень</a:t>
            </a:r>
            <a:r>
              <a:rPr lang="ru-RU" dirty="0" smtClean="0"/>
              <a:t>, то не </a:t>
            </a:r>
            <a:r>
              <a:rPr lang="ru-RU" dirty="0" err="1" smtClean="0"/>
              <a:t>було</a:t>
            </a:r>
            <a:r>
              <a:rPr lang="ru-RU" dirty="0" smtClean="0"/>
              <a:t> б </a:t>
            </a:r>
            <a:r>
              <a:rPr lang="ru-RU" dirty="0" err="1" smtClean="0"/>
              <a:t>фенотипних</a:t>
            </a:r>
            <a:r>
              <a:rPr lang="ru-RU" dirty="0" smtClean="0"/>
              <a:t> </a:t>
            </a:r>
            <a:r>
              <a:rPr lang="ru-RU" dirty="0" err="1" smtClean="0"/>
              <a:t>відмінностей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здоровими</a:t>
            </a:r>
            <a:r>
              <a:rPr lang="ru-RU" dirty="0" smtClean="0"/>
              <a:t> </a:t>
            </a:r>
            <a:r>
              <a:rPr lang="ru-RU" dirty="0" err="1" smtClean="0"/>
              <a:t>жінками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Х-хромосомами та </a:t>
            </a:r>
            <a:r>
              <a:rPr lang="ru-RU" dirty="0" err="1" smtClean="0"/>
              <a:t>хворими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Х-хромосомою (ХО),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здоровими</a:t>
            </a:r>
            <a:r>
              <a:rPr lang="ru-RU" dirty="0" smtClean="0"/>
              <a:t> </a:t>
            </a:r>
            <a:r>
              <a:rPr lang="ru-RU" dirty="0" err="1" smtClean="0"/>
              <a:t>чоловіками</a:t>
            </a:r>
            <a:r>
              <a:rPr lang="ru-RU" dirty="0" smtClean="0"/>
              <a:t> та </a:t>
            </a:r>
            <a:r>
              <a:rPr lang="ru-RU" dirty="0" err="1" smtClean="0"/>
              <a:t>хворими</a:t>
            </a:r>
            <a:r>
              <a:rPr lang="ru-RU" dirty="0" smtClean="0"/>
              <a:t> на синдром </a:t>
            </a:r>
            <a:r>
              <a:rPr lang="ru-RU" dirty="0" err="1" smtClean="0"/>
              <a:t>Клайнфелтера</a:t>
            </a:r>
            <a:r>
              <a:rPr lang="ru-RU" dirty="0" smtClean="0"/>
              <a:t> (</a:t>
            </a:r>
            <a:r>
              <a:rPr lang="en-US" dirty="0" smtClean="0"/>
              <a:t>XXY). </a:t>
            </a:r>
            <a:r>
              <a:rPr lang="ru-RU" dirty="0" smtClean="0"/>
              <a:t>Очевидно, друга Х-хромосома </a:t>
            </a:r>
            <a:r>
              <a:rPr lang="ru-RU" dirty="0" err="1" smtClean="0"/>
              <a:t>інактивується</a:t>
            </a:r>
            <a:r>
              <a:rPr lang="ru-RU" dirty="0" smtClean="0"/>
              <a:t> </a:t>
            </a:r>
            <a:r>
              <a:rPr lang="ru-RU" dirty="0" err="1" smtClean="0"/>
              <a:t>неповністю</a:t>
            </a:r>
            <a:r>
              <a:rPr lang="ru-RU" dirty="0" smtClean="0"/>
              <a:t>,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</a:t>
            </a:r>
            <a:r>
              <a:rPr lang="ru-RU" dirty="0" err="1" smtClean="0"/>
              <a:t>генетично</a:t>
            </a:r>
            <a:r>
              <a:rPr lang="ru-RU" dirty="0" smtClean="0"/>
              <a:t>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локуси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знаходить</a:t>
            </a:r>
            <a:r>
              <a:rPr lang="ru-RU" dirty="0" smtClean="0"/>
              <a:t> </a:t>
            </a:r>
            <a:r>
              <a:rPr lang="ru-RU" dirty="0" err="1" smtClean="0"/>
              <a:t>експериментальне</a:t>
            </a:r>
            <a:r>
              <a:rPr lang="ru-RU" dirty="0" smtClean="0"/>
              <a:t> </a:t>
            </a:r>
            <a:r>
              <a:rPr lang="ru-RU" dirty="0" err="1" smtClean="0"/>
              <a:t>підтвердження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ПРОБЛЕМА РЕГУЛЯЦІЇ СПІВДІЛЕННЯ СТАТІ</a:t>
            </a:r>
          </a:p>
          <a:p>
            <a:endParaRPr lang="ru-RU" dirty="0" smtClean="0"/>
          </a:p>
          <a:p>
            <a:r>
              <a:rPr lang="ru-RU" dirty="0" smtClean="0"/>
              <a:t>Проблема </a:t>
            </a:r>
            <a:r>
              <a:rPr lang="ru-RU" dirty="0" err="1" smtClean="0"/>
              <a:t>регуляції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 в </a:t>
            </a:r>
            <a:r>
              <a:rPr lang="ru-RU" dirty="0" err="1" smtClean="0"/>
              <a:t>даний</a:t>
            </a:r>
            <a:r>
              <a:rPr lang="ru-RU" dirty="0" smtClean="0"/>
              <a:t> </a:t>
            </a:r>
            <a:r>
              <a:rPr lang="ru-RU" dirty="0" err="1" smtClean="0"/>
              <a:t>часчас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досягнуто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успіхів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пов'язано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широким </a:t>
            </a:r>
            <a:r>
              <a:rPr lang="ru-RU" dirty="0" err="1" smtClean="0"/>
              <a:t>застосуванням</a:t>
            </a:r>
            <a:r>
              <a:rPr lang="ru-RU" dirty="0" smtClean="0"/>
              <a:t> у </a:t>
            </a:r>
            <a:r>
              <a:rPr lang="ru-RU" dirty="0" err="1" smtClean="0"/>
              <a:t>тваринництві</a:t>
            </a:r>
            <a:r>
              <a:rPr lang="ru-RU" dirty="0" smtClean="0"/>
              <a:t> штучного </a:t>
            </a:r>
            <a:r>
              <a:rPr lang="ru-RU" dirty="0" err="1" smtClean="0"/>
              <a:t>запліднення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помістити</a:t>
            </a:r>
            <a:r>
              <a:rPr lang="ru-RU" dirty="0" smtClean="0"/>
              <a:t> сперму в </a:t>
            </a:r>
            <a:r>
              <a:rPr lang="ru-RU" dirty="0" err="1" smtClean="0"/>
              <a:t>постійне</a:t>
            </a:r>
            <a:r>
              <a:rPr lang="ru-RU" dirty="0" smtClean="0"/>
              <a:t> </a:t>
            </a:r>
            <a:r>
              <a:rPr lang="ru-RU" dirty="0" err="1" smtClean="0"/>
              <a:t>електричне</a:t>
            </a:r>
            <a:r>
              <a:rPr lang="ru-RU" dirty="0" smtClean="0"/>
              <a:t> поле, то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поділ</a:t>
            </a:r>
            <a:r>
              <a:rPr lang="ru-RU" dirty="0" smtClean="0"/>
              <a:t>,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неповний</a:t>
            </a:r>
            <a:r>
              <a:rPr lang="ru-RU" dirty="0" smtClean="0"/>
              <a:t>, </a:t>
            </a:r>
            <a:r>
              <a:rPr lang="ru-RU" dirty="0" err="1" smtClean="0"/>
              <a:t>сперматозоїдів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Х- та </a:t>
            </a:r>
            <a:r>
              <a:rPr lang="en-US" dirty="0" smtClean="0"/>
              <a:t>Y-</a:t>
            </a:r>
            <a:r>
              <a:rPr lang="ru-RU" dirty="0" err="1" smtClean="0"/>
              <a:t>хромосоми</a:t>
            </a:r>
            <a:r>
              <a:rPr lang="ru-RU" dirty="0" smtClean="0"/>
              <a:t>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вдається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до 80% </a:t>
            </a:r>
            <a:r>
              <a:rPr lang="ru-RU" dirty="0" err="1" smtClean="0"/>
              <a:t>нащадків</a:t>
            </a:r>
            <a:r>
              <a:rPr lang="ru-RU" dirty="0" smtClean="0"/>
              <a:t> </a:t>
            </a:r>
            <a:r>
              <a:rPr lang="ru-RU" dirty="0" err="1" smtClean="0"/>
              <a:t>потрібної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. Є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. </a:t>
            </a:r>
            <a:r>
              <a:rPr lang="ru-RU" dirty="0" err="1" smtClean="0"/>
              <a:t>Регуляція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 в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багатьма</a:t>
            </a:r>
            <a:r>
              <a:rPr lang="ru-RU" dirty="0" smtClean="0"/>
              <a:t> </a:t>
            </a:r>
            <a:r>
              <a:rPr lang="ru-RU" dirty="0" err="1" smtClean="0"/>
              <a:t>морально-етичними</a:t>
            </a:r>
            <a:r>
              <a:rPr lang="ru-RU" dirty="0" smtClean="0"/>
              <a:t> та </a:t>
            </a:r>
            <a:r>
              <a:rPr lang="ru-RU" dirty="0" err="1" smtClean="0"/>
              <a:t>правовими</a:t>
            </a:r>
            <a:r>
              <a:rPr lang="ru-RU" dirty="0" smtClean="0"/>
              <a:t> </a:t>
            </a:r>
            <a:r>
              <a:rPr lang="ru-RU" dirty="0" err="1" smtClean="0"/>
              <a:t>обмеженнями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РОЛЬ СТАТІ В ЕВОЛЮЦІЙНОМУ ПРОЦЕСІ</a:t>
            </a:r>
          </a:p>
          <a:p>
            <a:r>
              <a:rPr lang="ru-RU" sz="1600" dirty="0" smtClean="0"/>
              <a:t>Роль статей в </a:t>
            </a:r>
            <a:r>
              <a:rPr lang="ru-RU" sz="1600" dirty="0" err="1" smtClean="0"/>
              <a:t>еволюційному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процесі</a:t>
            </a:r>
            <a:r>
              <a:rPr lang="ru-RU" sz="1600" dirty="0" smtClean="0"/>
              <a:t> </a:t>
            </a:r>
            <a:r>
              <a:rPr lang="ru-RU" sz="1600" dirty="0" err="1" smtClean="0"/>
              <a:t>неоднакова.Найважливішим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показником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процвітання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чи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вимирання</a:t>
            </a:r>
            <a:r>
              <a:rPr lang="ru-RU" sz="1600" dirty="0" smtClean="0"/>
              <a:t> виду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нащадків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залишає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себе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покоління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нащадків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,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</a:t>
            </a:r>
            <a:r>
              <a:rPr lang="ru-RU" sz="1600" dirty="0" err="1" smtClean="0"/>
              <a:t>особин</a:t>
            </a:r>
            <a:r>
              <a:rPr lang="ru-RU" sz="1600" dirty="0" smtClean="0"/>
              <a:t> </a:t>
            </a:r>
            <a:r>
              <a:rPr lang="ru-RU" sz="1600" dirty="0" err="1" smtClean="0"/>
              <a:t>даного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покоління</a:t>
            </a:r>
            <a:r>
              <a:rPr lang="ru-RU" sz="1600" dirty="0" smtClean="0"/>
              <a:t>, ареал </a:t>
            </a:r>
            <a:r>
              <a:rPr lang="ru-RU" sz="1600" dirty="0" err="1" smtClean="0"/>
              <a:t>розповсюдження</a:t>
            </a:r>
            <a:r>
              <a:rPr lang="ru-RU" sz="1600" dirty="0" smtClean="0"/>
              <a:t> виду </a:t>
            </a:r>
            <a:r>
              <a:rPr lang="ru-RU" sz="1600" dirty="0" err="1" smtClean="0"/>
              <a:t>розширюється</a:t>
            </a:r>
            <a:r>
              <a:rPr lang="ru-RU" sz="1600" dirty="0" smtClean="0"/>
              <a:t> вид </a:t>
            </a:r>
            <a:r>
              <a:rPr lang="ru-RU" sz="1600" dirty="0" err="1" smtClean="0"/>
              <a:t>процвітає</a:t>
            </a:r>
            <a:r>
              <a:rPr lang="ru-RU" sz="1600" dirty="0" smtClean="0"/>
              <a:t>;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нащадків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менше</a:t>
            </a:r>
            <a:r>
              <a:rPr lang="ru-RU" sz="1600" dirty="0" smtClean="0"/>
              <a:t>, ареал виду </a:t>
            </a:r>
            <a:r>
              <a:rPr lang="ru-RU" sz="1600" dirty="0" err="1" smtClean="0"/>
              <a:t>скорочується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призвести</a:t>
            </a:r>
            <a:r>
              <a:rPr lang="ru-RU" sz="1600" dirty="0" smtClean="0"/>
              <a:t> до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вимирання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Виходячи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цієї</a:t>
            </a:r>
            <a:r>
              <a:rPr lang="ru-RU" sz="1600" dirty="0" smtClean="0"/>
              <a:t> точки </a:t>
            </a:r>
            <a:r>
              <a:rPr lang="ru-RU" sz="1600" dirty="0" err="1" smtClean="0"/>
              <a:t>зору</a:t>
            </a:r>
            <a:r>
              <a:rPr lang="ru-RU" sz="1600" dirty="0" smtClean="0"/>
              <a:t>,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припустити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найвигіднішим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гермафродитизм. У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випадку</a:t>
            </a:r>
            <a:r>
              <a:rPr lang="ru-RU" sz="1600" dirty="0" smtClean="0"/>
              <a:t> потомство </a:t>
            </a:r>
            <a:r>
              <a:rPr lang="ru-RU" sz="1600" dirty="0" err="1" smtClean="0"/>
              <a:t>залишається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результаті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перехресного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запліднення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самозапліднення</a:t>
            </a:r>
            <a:r>
              <a:rPr lang="ru-RU" sz="1600" dirty="0" smtClean="0"/>
              <a:t>. У </a:t>
            </a:r>
            <a:r>
              <a:rPr lang="ru-RU" sz="1600" dirty="0" err="1" smtClean="0"/>
              <a:t>разі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статі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безпосередньо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залишають</a:t>
            </a:r>
            <a:r>
              <a:rPr lang="ru-RU" sz="1600" dirty="0" smtClean="0"/>
              <a:t> потомство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самки, половина </a:t>
            </a:r>
            <a:r>
              <a:rPr lang="ru-RU" sz="1600" dirty="0" err="1" smtClean="0"/>
              <a:t>особин</a:t>
            </a:r>
            <a:r>
              <a:rPr lang="ru-RU" sz="1600" dirty="0" smtClean="0"/>
              <a:t> </a:t>
            </a:r>
            <a:r>
              <a:rPr lang="ru-RU" sz="1600" dirty="0" err="1" smtClean="0"/>
              <a:t>популяції</a:t>
            </a:r>
            <a:r>
              <a:rPr lang="ru-RU" sz="1600" dirty="0" smtClean="0"/>
              <a:t>. </a:t>
            </a:r>
            <a:r>
              <a:rPr lang="ru-RU" sz="1600" dirty="0" err="1" smtClean="0"/>
              <a:t>Проте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тварин</a:t>
            </a:r>
            <a:r>
              <a:rPr lang="ru-RU" sz="1600" dirty="0" smtClean="0"/>
              <a:t> (особливо </a:t>
            </a:r>
            <a:r>
              <a:rPr lang="ru-RU" sz="1600" dirty="0" err="1" smtClean="0"/>
              <a:t>високоорганізованих</a:t>
            </a:r>
            <a:r>
              <a:rPr lang="ru-RU" sz="1600" dirty="0" smtClean="0"/>
              <a:t>) — </a:t>
            </a:r>
            <a:r>
              <a:rPr lang="ru-RU" sz="1600" dirty="0" err="1" smtClean="0"/>
              <a:t>роздільностатеві</a:t>
            </a:r>
            <a:r>
              <a:rPr lang="ru-RU" sz="1600" dirty="0" smtClean="0"/>
              <a:t>. </a:t>
            </a:r>
            <a:r>
              <a:rPr lang="ru-RU" sz="1600" dirty="0" err="1" smtClean="0"/>
              <a:t>Чому</a:t>
            </a:r>
            <a:r>
              <a:rPr lang="ru-RU" sz="1600" dirty="0" smtClean="0"/>
              <a:t> ж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вигідно</a:t>
            </a:r>
            <a:r>
              <a:rPr lang="ru-RU" sz="1600" dirty="0" smtClean="0"/>
              <a:t> для виду. </a:t>
            </a:r>
            <a:r>
              <a:rPr lang="ru-RU" sz="1600" dirty="0" err="1" smtClean="0"/>
              <a:t>Уявімо</a:t>
            </a:r>
            <a:r>
              <a:rPr lang="ru-RU" sz="1600" dirty="0" smtClean="0"/>
              <a:t> </a:t>
            </a:r>
            <a:r>
              <a:rPr lang="ru-RU" sz="1600" dirty="0" err="1" smtClean="0"/>
              <a:t>таку</a:t>
            </a:r>
            <a:r>
              <a:rPr lang="ru-RU" sz="1600" dirty="0" smtClean="0"/>
              <a:t> </a:t>
            </a:r>
            <a:r>
              <a:rPr lang="ru-RU" sz="1600" dirty="0" err="1" smtClean="0"/>
              <a:t>ситуацію</a:t>
            </a:r>
            <a:r>
              <a:rPr lang="ru-RU" sz="1600" dirty="0" smtClean="0"/>
              <a:t>. У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частинах</a:t>
            </a:r>
            <a:r>
              <a:rPr lang="ru-RU" sz="1600" dirty="0" smtClean="0"/>
              <a:t> </a:t>
            </a:r>
            <a:r>
              <a:rPr lang="ru-RU" sz="1600" dirty="0" err="1" smtClean="0"/>
              <a:t>земної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залишилося</a:t>
            </a:r>
            <a:r>
              <a:rPr lang="ru-RU" sz="1600" dirty="0" smtClean="0"/>
              <a:t> три </a:t>
            </a:r>
            <a:r>
              <a:rPr lang="ru-RU" sz="1600" dirty="0" err="1" smtClean="0"/>
              <a:t>популяції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рідкісних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тварин</a:t>
            </a:r>
            <a:r>
              <a:rPr lang="ru-RU" sz="1600" dirty="0" smtClean="0"/>
              <a:t> (</a:t>
            </a:r>
            <a:r>
              <a:rPr lang="ru-RU" sz="1600" dirty="0" err="1" smtClean="0"/>
              <a:t>наприклад</a:t>
            </a:r>
            <a:r>
              <a:rPr lang="ru-RU" sz="1600" dirty="0" smtClean="0"/>
              <a:t>, </a:t>
            </a:r>
            <a:r>
              <a:rPr lang="ru-RU" sz="1600" dirty="0" err="1" smtClean="0"/>
              <a:t>зубрів</a:t>
            </a:r>
            <a:r>
              <a:rPr lang="ru-RU" sz="1600" dirty="0" smtClean="0"/>
              <a:t>) по 50 </a:t>
            </a:r>
            <a:r>
              <a:rPr lang="ru-RU" sz="1600" dirty="0" err="1" smtClean="0"/>
              <a:t>особин</a:t>
            </a:r>
            <a:r>
              <a:rPr lang="ru-RU" sz="1600" dirty="0" smtClean="0"/>
              <a:t> у </a:t>
            </a:r>
            <a:r>
              <a:rPr lang="ru-RU" sz="1600" dirty="0" err="1" smtClean="0"/>
              <a:t>кожній</a:t>
            </a:r>
            <a:r>
              <a:rPr lang="ru-RU" sz="1600" dirty="0" smtClean="0"/>
              <a:t>. У силу </a:t>
            </a:r>
            <a:r>
              <a:rPr lang="ru-RU" sz="1600" dirty="0" err="1" smtClean="0"/>
              <a:t>випадкових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обставин</a:t>
            </a:r>
            <a:r>
              <a:rPr lang="ru-RU" sz="1600" dirty="0" smtClean="0"/>
              <a:t> у </a:t>
            </a:r>
            <a:r>
              <a:rPr lang="ru-RU" sz="1600" dirty="0" err="1" smtClean="0"/>
              <a:t>першій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популяції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49 самок та 1 </a:t>
            </a:r>
            <a:r>
              <a:rPr lang="ru-RU" sz="1600" dirty="0" err="1" smtClean="0"/>
              <a:t>самець</a:t>
            </a:r>
            <a:r>
              <a:rPr lang="ru-RU" sz="1600" dirty="0" smtClean="0"/>
              <a:t>, у </a:t>
            </a:r>
            <a:r>
              <a:rPr lang="ru-RU" sz="1600" dirty="0" err="1" smtClean="0"/>
              <a:t>другій</a:t>
            </a:r>
            <a:r>
              <a:rPr lang="ru-RU" sz="1600" dirty="0" smtClean="0"/>
              <a:t> – 25 самок та 25 </a:t>
            </a:r>
            <a:r>
              <a:rPr lang="ru-RU" sz="1600" dirty="0" err="1" smtClean="0"/>
              <a:t>самців</a:t>
            </a:r>
            <a:r>
              <a:rPr lang="ru-RU" sz="1600" dirty="0" smtClean="0"/>
              <a:t> та у </a:t>
            </a:r>
            <a:r>
              <a:rPr lang="ru-RU" sz="1600" dirty="0" err="1" smtClean="0"/>
              <a:t>третій</a:t>
            </a:r>
            <a:r>
              <a:rPr lang="ru-RU" sz="1600" dirty="0" smtClean="0"/>
              <a:t> – 1 самка та 49 </a:t>
            </a:r>
            <a:r>
              <a:rPr lang="ru-RU" sz="1600" dirty="0" err="1" smtClean="0"/>
              <a:t>самців</a:t>
            </a:r>
            <a:r>
              <a:rPr lang="ru-RU" sz="1600" dirty="0" smtClean="0"/>
              <a:t>. </a:t>
            </a:r>
            <a:r>
              <a:rPr lang="ru-RU" sz="1600" dirty="0" err="1" smtClean="0"/>
              <a:t>Відтворення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подібного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собі</a:t>
            </a:r>
            <a:r>
              <a:rPr lang="ru-RU" sz="1600" dirty="0" smtClean="0"/>
              <a:t> (як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всяке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виробництво</a:t>
            </a:r>
            <a:r>
              <a:rPr lang="ru-RU" sz="1600" dirty="0" smtClean="0"/>
              <a:t>) </a:t>
            </a:r>
            <a:r>
              <a:rPr lang="ru-RU" sz="1600" dirty="0" err="1" smtClean="0"/>
              <a:t>характеризується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трьома</a:t>
            </a:r>
            <a:r>
              <a:rPr lang="ru-RU" sz="1600" dirty="0" smtClean="0"/>
              <a:t> </a:t>
            </a:r>
            <a:r>
              <a:rPr lang="ru-RU" sz="1600" dirty="0" err="1" smtClean="0"/>
              <a:t>основними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показниками</a:t>
            </a:r>
            <a:r>
              <a:rPr lang="ru-RU" sz="1600" dirty="0" smtClean="0"/>
              <a:t>: </a:t>
            </a:r>
            <a:r>
              <a:rPr lang="ru-RU" sz="1600" dirty="0" err="1" smtClean="0"/>
              <a:t>кількістю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якістю</a:t>
            </a:r>
            <a:r>
              <a:rPr lang="ru-RU" sz="1600" dirty="0" smtClean="0"/>
              <a:t> та </a:t>
            </a:r>
            <a:r>
              <a:rPr lang="ru-RU" sz="1600" dirty="0" err="1" smtClean="0"/>
              <a:t>різноманітністю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продукції</a:t>
            </a:r>
            <a:r>
              <a:rPr lang="ru-RU" sz="1600" dirty="0" smtClean="0"/>
              <a:t> (у </a:t>
            </a:r>
            <a:r>
              <a:rPr lang="ru-RU" sz="1600" dirty="0" err="1" smtClean="0"/>
              <a:t>нашому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випадку</a:t>
            </a:r>
            <a:r>
              <a:rPr lang="ru-RU" sz="1600" dirty="0" smtClean="0"/>
              <a:t> </a:t>
            </a:r>
            <a:r>
              <a:rPr lang="ru-RU" sz="1600" dirty="0" err="1" smtClean="0"/>
              <a:t>нащадків</a:t>
            </a:r>
            <a:r>
              <a:rPr lang="ru-RU" sz="1600" dirty="0" smtClean="0"/>
              <a:t>). Через </a:t>
            </a:r>
            <a:r>
              <a:rPr lang="ru-RU" sz="1600" dirty="0" err="1" smtClean="0"/>
              <a:t>рік</a:t>
            </a:r>
            <a:r>
              <a:rPr lang="ru-RU" sz="1600" dirty="0" smtClean="0"/>
              <a:t> за </a:t>
            </a:r>
            <a:r>
              <a:rPr lang="ru-RU" sz="1600" dirty="0" err="1" smtClean="0"/>
              <a:t>умови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кожна</a:t>
            </a:r>
            <a:r>
              <a:rPr lang="ru-RU" sz="1600" dirty="0" smtClean="0"/>
              <a:t> самка </a:t>
            </a:r>
            <a:r>
              <a:rPr lang="ru-RU" sz="1600" dirty="0" err="1" smtClean="0"/>
              <a:t>дає</a:t>
            </a:r>
            <a:r>
              <a:rPr lang="ru-RU" sz="1600" dirty="0" smtClean="0"/>
              <a:t> одного </a:t>
            </a:r>
            <a:r>
              <a:rPr lang="ru-RU" sz="1600" dirty="0" err="1" smtClean="0"/>
              <a:t>нащадка</a:t>
            </a:r>
            <a:r>
              <a:rPr lang="ru-RU" sz="1600" dirty="0" smtClean="0"/>
              <a:t>, у </a:t>
            </a:r>
            <a:r>
              <a:rPr lang="ru-RU" sz="1600" dirty="0" err="1" smtClean="0"/>
              <a:t>першій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популяції</a:t>
            </a:r>
            <a:r>
              <a:rPr lang="ru-RU" sz="1600" dirty="0" smtClean="0"/>
              <a:t> буде 49 </a:t>
            </a:r>
            <a:r>
              <a:rPr lang="ru-RU" sz="1600" dirty="0" err="1" smtClean="0"/>
              <a:t>нащадків</a:t>
            </a:r>
            <a:r>
              <a:rPr lang="ru-RU" sz="1600" dirty="0" smtClean="0"/>
              <a:t>, у </a:t>
            </a:r>
            <a:r>
              <a:rPr lang="ru-RU" sz="1600" dirty="0" err="1" smtClean="0"/>
              <a:t>другій</a:t>
            </a:r>
            <a:r>
              <a:rPr lang="ru-RU" sz="1600" dirty="0" smtClean="0"/>
              <a:t> – 25, а у </a:t>
            </a:r>
            <a:r>
              <a:rPr lang="ru-RU" sz="1600" dirty="0" err="1" smtClean="0"/>
              <a:t>третій</a:t>
            </a:r>
            <a:r>
              <a:rPr lang="ru-RU" sz="1600" dirty="0" smtClean="0"/>
              <a:t> – 1. </a:t>
            </a:r>
            <a:r>
              <a:rPr lang="ru-RU" sz="1600" dirty="0" err="1" smtClean="0"/>
              <a:t>Відразу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зробити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висновок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самки </a:t>
            </a:r>
            <a:r>
              <a:rPr lang="ru-RU" sz="1600" dirty="0" err="1" smtClean="0"/>
              <a:t>відповідають</a:t>
            </a:r>
            <a:r>
              <a:rPr lang="ru-RU" sz="1600" dirty="0" smtClean="0"/>
              <a:t> за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нащадків.Якість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нащадків</a:t>
            </a:r>
            <a:r>
              <a:rPr lang="ru-RU" sz="1600" dirty="0" smtClean="0"/>
              <a:t> у </a:t>
            </a:r>
            <a:r>
              <a:rPr lang="ru-RU" sz="1600" dirty="0" err="1" smtClean="0"/>
              <a:t>першій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популяції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залежатиме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якості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єдиного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самця</a:t>
            </a:r>
            <a:r>
              <a:rPr lang="ru-RU" sz="1600" dirty="0" smtClean="0"/>
              <a:t>. Великого </a:t>
            </a:r>
            <a:r>
              <a:rPr lang="ru-RU" sz="1600" dirty="0" err="1" smtClean="0"/>
              <a:t>розмаїття</a:t>
            </a:r>
            <a:r>
              <a:rPr lang="ru-RU" sz="1600" dirty="0" smtClean="0"/>
              <a:t> не буде, </a:t>
            </a:r>
            <a:r>
              <a:rPr lang="ru-RU" sz="1600" dirty="0" err="1" smtClean="0"/>
              <a:t>бо</a:t>
            </a:r>
            <a:r>
              <a:rPr lang="ru-RU" sz="1600" dirty="0" smtClean="0"/>
              <a:t>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нащадки</a:t>
            </a:r>
            <a:r>
              <a:rPr lang="ru-RU" sz="1600" dirty="0" smtClean="0"/>
              <a:t>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одного батька. У </a:t>
            </a:r>
            <a:r>
              <a:rPr lang="ru-RU" sz="1600" dirty="0" err="1" smtClean="0"/>
              <a:t>другій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популяції</a:t>
            </a:r>
            <a:r>
              <a:rPr lang="ru-RU" sz="1600" dirty="0" smtClean="0"/>
              <a:t> 25 </a:t>
            </a:r>
            <a:r>
              <a:rPr lang="ru-RU" sz="1600" dirty="0" err="1" smtClean="0"/>
              <a:t>самців</a:t>
            </a:r>
            <a:r>
              <a:rPr lang="ru-RU" sz="1600" dirty="0" smtClean="0"/>
              <a:t> </a:t>
            </a:r>
            <a:r>
              <a:rPr lang="ru-RU" sz="1600" dirty="0" err="1" smtClean="0"/>
              <a:t>боротимуться</a:t>
            </a:r>
            <a:r>
              <a:rPr lang="ru-RU" sz="1600" dirty="0" smtClean="0"/>
              <a:t> за </a:t>
            </a:r>
            <a:r>
              <a:rPr lang="ru-RU" sz="1600" dirty="0" err="1" smtClean="0"/>
              <a:t>володіння</a:t>
            </a:r>
            <a:r>
              <a:rPr lang="ru-RU" sz="1600" dirty="0" smtClean="0"/>
              <a:t> самками </a:t>
            </a:r>
            <a:r>
              <a:rPr lang="ru-RU" sz="1600" dirty="0" err="1" smtClean="0"/>
              <a:t>і</a:t>
            </a:r>
            <a:r>
              <a:rPr lang="ru-RU" sz="1600" dirty="0" smtClean="0"/>
              <a:t>, </a:t>
            </a:r>
            <a:r>
              <a:rPr lang="ru-RU" sz="1600" dirty="0" err="1" smtClean="0"/>
              <a:t>отже</a:t>
            </a:r>
            <a:r>
              <a:rPr lang="ru-RU" sz="1600" dirty="0" smtClean="0"/>
              <a:t>, </a:t>
            </a:r>
            <a:r>
              <a:rPr lang="ru-RU" sz="1600" dirty="0" err="1" smtClean="0"/>
              <a:t>перемагатимуть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залишатимуть</a:t>
            </a:r>
            <a:r>
              <a:rPr lang="ru-RU" sz="1600" dirty="0" smtClean="0"/>
              <a:t> потомство </a:t>
            </a:r>
            <a:r>
              <a:rPr lang="ru-RU" sz="1600" dirty="0" err="1" smtClean="0"/>
              <a:t>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пристосоване</a:t>
            </a:r>
            <a:r>
              <a:rPr lang="ru-RU" sz="1600" dirty="0" smtClean="0"/>
              <a:t>; тут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бути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більша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різноманітність</a:t>
            </a:r>
            <a:r>
              <a:rPr lang="ru-RU" sz="1600" dirty="0" smtClean="0"/>
              <a:t> (25 </a:t>
            </a:r>
            <a:r>
              <a:rPr lang="ru-RU" sz="1600" dirty="0" err="1" smtClean="0"/>
              <a:t>х</a:t>
            </a:r>
            <a:r>
              <a:rPr lang="ru-RU" sz="1600" dirty="0" smtClean="0"/>
              <a:t> 25 = 625) </a:t>
            </a:r>
            <a:r>
              <a:rPr lang="ru-RU" sz="1600" dirty="0" err="1" smtClean="0"/>
              <a:t>можливих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варіантів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схрещування</a:t>
            </a:r>
            <a:r>
              <a:rPr lang="ru-RU" sz="1600" dirty="0" smtClean="0"/>
              <a:t>. У </a:t>
            </a:r>
            <a:r>
              <a:rPr lang="ru-RU" sz="1600" dirty="0" err="1" smtClean="0"/>
              <a:t>третій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популяції</a:t>
            </a:r>
            <a:r>
              <a:rPr lang="ru-RU" sz="1600" dirty="0" smtClean="0"/>
              <a:t> 49 </a:t>
            </a:r>
            <a:r>
              <a:rPr lang="ru-RU" sz="1600" dirty="0" err="1" smtClean="0"/>
              <a:t>самців</a:t>
            </a:r>
            <a:r>
              <a:rPr lang="ru-RU" sz="1600" dirty="0" smtClean="0"/>
              <a:t> </a:t>
            </a:r>
            <a:r>
              <a:rPr lang="ru-RU" sz="1600" dirty="0" err="1" smtClean="0"/>
              <a:t>боротимуться</a:t>
            </a:r>
            <a:r>
              <a:rPr lang="ru-RU" sz="1600" dirty="0" smtClean="0"/>
              <a:t> за </a:t>
            </a:r>
            <a:r>
              <a:rPr lang="ru-RU" sz="1600" dirty="0" err="1" smtClean="0"/>
              <a:t>володіння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єдиною</a:t>
            </a:r>
            <a:r>
              <a:rPr lang="ru-RU" sz="1600" dirty="0" smtClean="0"/>
              <a:t> самкою, </a:t>
            </a:r>
            <a:r>
              <a:rPr lang="ru-RU" sz="1600" dirty="0" err="1" smtClean="0"/>
              <a:t>отже</a:t>
            </a:r>
            <a:r>
              <a:rPr lang="ru-RU" sz="1600" dirty="0" smtClean="0"/>
              <a:t>, </a:t>
            </a:r>
            <a:r>
              <a:rPr lang="ru-RU" sz="1600" dirty="0" err="1" smtClean="0"/>
              <a:t>нащадок</a:t>
            </a:r>
            <a:r>
              <a:rPr lang="ru-RU" sz="1600" dirty="0" smtClean="0"/>
              <a:t> буде </a:t>
            </a:r>
            <a:r>
              <a:rPr lang="ru-RU" sz="1600" dirty="0" err="1" smtClean="0"/>
              <a:t>найякісніший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правда, на шкоду </a:t>
            </a:r>
            <a:r>
              <a:rPr lang="ru-RU" sz="1600" dirty="0" err="1" smtClean="0"/>
              <a:t>різноманітності</a:t>
            </a:r>
            <a:r>
              <a:rPr lang="ru-RU" sz="1600" dirty="0" smtClean="0"/>
              <a:t>. </a:t>
            </a:r>
            <a:r>
              <a:rPr lang="ru-RU" sz="1600" dirty="0" err="1" smtClean="0"/>
              <a:t>Тепер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зробити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другий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висновок</a:t>
            </a:r>
            <a:r>
              <a:rPr lang="ru-RU" sz="1600" dirty="0" smtClean="0"/>
              <a:t>: </a:t>
            </a:r>
            <a:r>
              <a:rPr lang="ru-RU" sz="1600" dirty="0" err="1" smtClean="0"/>
              <a:t>самці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відповідають</a:t>
            </a:r>
            <a:r>
              <a:rPr lang="ru-RU" sz="1600" dirty="0" smtClean="0"/>
              <a:t> за </a:t>
            </a:r>
            <a:r>
              <a:rPr lang="ru-RU" sz="1600" dirty="0" err="1" smtClean="0"/>
              <a:t>якість</a:t>
            </a:r>
            <a:r>
              <a:rPr lang="ru-RU" sz="1600" dirty="0" smtClean="0"/>
              <a:t> та </a:t>
            </a:r>
            <a:r>
              <a:rPr lang="ru-RU" sz="1600" dirty="0" err="1" smtClean="0"/>
              <a:t>різноманітність</a:t>
            </a:r>
            <a:r>
              <a:rPr lang="ru-RU" sz="1600" dirty="0" smtClean="0"/>
              <a:t> потомства. 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Переклавши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міркування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генетики,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самки </a:t>
            </a:r>
            <a:r>
              <a:rPr lang="ru-RU" dirty="0" err="1" smtClean="0"/>
              <a:t>уособлюють</a:t>
            </a:r>
            <a:r>
              <a:rPr lang="ru-RU" dirty="0" smtClean="0"/>
              <a:t> </a:t>
            </a:r>
            <a:r>
              <a:rPr lang="ru-RU" dirty="0" err="1" smtClean="0"/>
              <a:t>спадковість</a:t>
            </a:r>
            <a:r>
              <a:rPr lang="ru-RU" dirty="0" smtClean="0"/>
              <a:t>, а </a:t>
            </a:r>
            <a:r>
              <a:rPr lang="ru-RU" dirty="0" err="1" smtClean="0"/>
              <a:t>самці</a:t>
            </a:r>
            <a:r>
              <a:rPr lang="ru-RU" dirty="0" smtClean="0"/>
              <a:t> — </a:t>
            </a:r>
            <a:r>
              <a:rPr lang="ru-RU" dirty="0" err="1" smtClean="0"/>
              <a:t>мінливість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у </a:t>
            </a:r>
            <a:r>
              <a:rPr lang="ru-RU" dirty="0" err="1" smtClean="0"/>
              <a:t>самців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вони </a:t>
            </a:r>
            <a:r>
              <a:rPr lang="ru-RU" dirty="0" err="1" smtClean="0"/>
              <a:t>підтримуються</a:t>
            </a:r>
            <a:r>
              <a:rPr lang="ru-RU" dirty="0" smtClean="0"/>
              <a:t> </a:t>
            </a:r>
            <a:r>
              <a:rPr lang="ru-RU" dirty="0" err="1" smtClean="0"/>
              <a:t>відбором</a:t>
            </a:r>
            <a:r>
              <a:rPr lang="ru-RU" dirty="0" smtClean="0"/>
              <a:t>, то через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поколінь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самок.На</a:t>
            </a:r>
            <a:r>
              <a:rPr lang="ru-RU" dirty="0" smtClean="0"/>
              <a:t> </a:t>
            </a:r>
            <a:r>
              <a:rPr lang="ru-RU" dirty="0" err="1" smtClean="0"/>
              <a:t>підставі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міркувань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передбачити</a:t>
            </a:r>
            <a:r>
              <a:rPr lang="ru-RU" dirty="0" smtClean="0"/>
              <a:t> </a:t>
            </a:r>
            <a:r>
              <a:rPr lang="ru-RU" dirty="0" err="1" smtClean="0"/>
              <a:t>перебіг</a:t>
            </a:r>
            <a:r>
              <a:rPr lang="ru-RU" dirty="0" smtClean="0"/>
              <a:t> </a:t>
            </a:r>
            <a:r>
              <a:rPr lang="ru-RU" dirty="0" err="1" smtClean="0"/>
              <a:t>еволюції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. Так, у </a:t>
            </a:r>
            <a:r>
              <a:rPr lang="ru-RU" dirty="0" err="1" smtClean="0"/>
              <a:t>популяціях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чоловіки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середньому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</a:t>
            </a:r>
            <a:r>
              <a:rPr lang="ru-RU" dirty="0" err="1" smtClean="0"/>
              <a:t>тенденція</a:t>
            </a:r>
            <a:r>
              <a:rPr lang="ru-RU" dirty="0" smtClean="0"/>
              <a:t> до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людей (одна </a:t>
            </a:r>
            <a:r>
              <a:rPr lang="ru-RU" dirty="0" err="1" smtClean="0"/>
              <a:t>з</a:t>
            </a:r>
            <a:r>
              <a:rPr lang="ru-RU" dirty="0" smtClean="0"/>
              <a:t> причин </a:t>
            </a:r>
            <a:r>
              <a:rPr lang="ru-RU" dirty="0" err="1" smtClean="0"/>
              <a:t>акселерації</a:t>
            </a:r>
            <a:r>
              <a:rPr lang="ru-RU" dirty="0" smtClean="0"/>
              <a:t>). У </a:t>
            </a:r>
            <a:r>
              <a:rPr lang="ru-RU" dirty="0" err="1" smtClean="0"/>
              <a:t>павуків</a:t>
            </a:r>
            <a:r>
              <a:rPr lang="ru-RU" dirty="0" smtClean="0"/>
              <a:t> —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самці</a:t>
            </a:r>
            <a:r>
              <a:rPr lang="ru-RU" dirty="0" smtClean="0"/>
              <a:t> </a:t>
            </a:r>
            <a:r>
              <a:rPr lang="ru-RU" dirty="0" err="1" smtClean="0"/>
              <a:t>менші</a:t>
            </a:r>
            <a:r>
              <a:rPr lang="ru-RU" dirty="0" smtClean="0"/>
              <a:t> за самок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тенденція</a:t>
            </a:r>
            <a:r>
              <a:rPr lang="ru-RU" dirty="0" smtClean="0"/>
              <a:t> до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тіла.Щоб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реагувало</a:t>
            </a:r>
            <a:r>
              <a:rPr lang="ru-RU" dirty="0" smtClean="0"/>
              <a:t> на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, </a:t>
            </a:r>
            <a:r>
              <a:rPr lang="ru-RU" dirty="0" err="1" smtClean="0"/>
              <a:t>необхідно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 </a:t>
            </a:r>
            <a:r>
              <a:rPr lang="ru-RU" dirty="0" err="1" smtClean="0"/>
              <a:t>стикалася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фронтом </a:t>
            </a:r>
            <a:r>
              <a:rPr lang="ru-RU" dirty="0" err="1" smtClean="0"/>
              <a:t>несприятливої</a:t>
            </a:r>
            <a:r>
              <a:rPr lang="ru-RU" dirty="0" smtClean="0"/>
              <a:t> ​​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. </a:t>
            </a:r>
            <a:r>
              <a:rPr lang="ru-RU" dirty="0" err="1" smtClean="0"/>
              <a:t>Інакше</a:t>
            </a:r>
            <a:r>
              <a:rPr lang="ru-RU" dirty="0" smtClean="0"/>
              <a:t> </a:t>
            </a:r>
            <a:r>
              <a:rPr lang="ru-RU" dirty="0" err="1" smtClean="0"/>
              <a:t>змінилися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застануть</a:t>
            </a:r>
            <a:r>
              <a:rPr lang="ru-RU" dirty="0" smtClean="0"/>
              <a:t> </a:t>
            </a:r>
            <a:r>
              <a:rPr lang="ru-RU" dirty="0" err="1" smtClean="0"/>
              <a:t>популяцію</a:t>
            </a:r>
            <a:r>
              <a:rPr lang="ru-RU" dirty="0" smtClean="0"/>
              <a:t> </a:t>
            </a:r>
            <a:r>
              <a:rPr lang="ru-RU" dirty="0" err="1" smtClean="0"/>
              <a:t>зненацька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загинути</a:t>
            </a:r>
            <a:r>
              <a:rPr lang="ru-RU" dirty="0" smtClean="0"/>
              <a:t>. Такими </a:t>
            </a:r>
            <a:r>
              <a:rPr lang="ru-RU" dirty="0" err="1" smtClean="0"/>
              <a:t>індикаторами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самці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зобразити</a:t>
            </a:r>
            <a:r>
              <a:rPr lang="ru-RU" dirty="0" smtClean="0"/>
              <a:t> </a:t>
            </a:r>
            <a:r>
              <a:rPr lang="ru-RU" dirty="0" err="1" smtClean="0"/>
              <a:t>графічно</a:t>
            </a:r>
            <a:r>
              <a:rPr lang="ru-RU" dirty="0" smtClean="0"/>
              <a:t>, то </a:t>
            </a:r>
            <a:r>
              <a:rPr lang="ru-RU" dirty="0" err="1" smtClean="0"/>
              <a:t>вийде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крива </a:t>
            </a:r>
            <a:r>
              <a:rPr lang="ru-RU" dirty="0" err="1" smtClean="0"/>
              <a:t>розподілу</a:t>
            </a:r>
            <a:r>
              <a:rPr lang="ru-RU" dirty="0" smtClean="0"/>
              <a:t> самок </a:t>
            </a:r>
            <a:r>
              <a:rPr lang="ru-RU" dirty="0" err="1" smtClean="0"/>
              <a:t>хіба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«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ковпаком</a:t>
            </a:r>
            <a:r>
              <a:rPr lang="ru-RU" dirty="0" smtClean="0"/>
              <a:t>» кривою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самців</a:t>
            </a:r>
            <a:r>
              <a:rPr lang="ru-RU" dirty="0" smtClean="0"/>
              <a:t> (рис. 4).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56992"/>
            <a:ext cx="305449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4509120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Фронт </a:t>
            </a:r>
            <a:r>
              <a:rPr lang="ru-RU" dirty="0" err="1" smtClean="0"/>
              <a:t>несприятливої</a:t>
            </a:r>
            <a:r>
              <a:rPr lang="ru-RU" dirty="0" smtClean="0"/>
              <a:t> ​​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05342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Таким чином, </a:t>
            </a:r>
            <a:r>
              <a:rPr lang="ru-RU" dirty="0" err="1" smtClean="0"/>
              <a:t>самці</a:t>
            </a:r>
            <a:r>
              <a:rPr lang="ru-RU" dirty="0" smtClean="0"/>
              <a:t> першими </a:t>
            </a:r>
            <a:r>
              <a:rPr lang="ru-RU" dirty="0" err="1" smtClean="0"/>
              <a:t>контактують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несприятливими</a:t>
            </a:r>
            <a:r>
              <a:rPr lang="ru-RU" dirty="0" smtClean="0"/>
              <a:t> </a:t>
            </a:r>
            <a:r>
              <a:rPr lang="ru-RU" dirty="0" err="1" smtClean="0"/>
              <a:t>впливами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 та гинуть. </a:t>
            </a:r>
            <a:r>
              <a:rPr lang="ru-RU" dirty="0" err="1" smtClean="0"/>
              <a:t>Загибель</a:t>
            </a:r>
            <a:r>
              <a:rPr lang="ru-RU" dirty="0" smtClean="0"/>
              <a:t> </a:t>
            </a:r>
            <a:r>
              <a:rPr lang="ru-RU" dirty="0" err="1" smtClean="0"/>
              <a:t>самців</a:t>
            </a:r>
            <a:r>
              <a:rPr lang="ru-RU" dirty="0" smtClean="0"/>
              <a:t>, як показано </a:t>
            </a:r>
            <a:r>
              <a:rPr lang="ru-RU" dirty="0" err="1" smtClean="0"/>
              <a:t>раніше</a:t>
            </a:r>
            <a:r>
              <a:rPr lang="ru-RU" dirty="0" smtClean="0"/>
              <a:t>, не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зміни</a:t>
            </a:r>
            <a:r>
              <a:rPr lang="ru-RU" dirty="0" smtClean="0"/>
              <a:t> основного </a:t>
            </a:r>
            <a:r>
              <a:rPr lang="ru-RU" dirty="0" err="1" smtClean="0"/>
              <a:t>показника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подібних</a:t>
            </a:r>
            <a:r>
              <a:rPr lang="ru-RU" dirty="0" smtClean="0"/>
              <a:t> -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нащадків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поколінням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небезпечна</a:t>
            </a:r>
            <a:r>
              <a:rPr lang="ru-RU" dirty="0" smtClean="0"/>
              <a:t> для </a:t>
            </a:r>
            <a:r>
              <a:rPr lang="ru-RU" dirty="0" err="1" smtClean="0"/>
              <a:t>збереження</a:t>
            </a:r>
            <a:r>
              <a:rPr lang="ru-RU" dirty="0" smtClean="0"/>
              <a:t> виду </a:t>
            </a:r>
            <a:r>
              <a:rPr lang="ru-RU" dirty="0" err="1" smtClean="0"/>
              <a:t>загалом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втрата</a:t>
            </a:r>
            <a:r>
              <a:rPr lang="ru-RU" dirty="0" smtClean="0"/>
              <a:t> самок. Велика </a:t>
            </a:r>
            <a:r>
              <a:rPr lang="ru-RU" dirty="0" err="1" smtClean="0"/>
              <a:t>елімінація</a:t>
            </a:r>
            <a:r>
              <a:rPr lang="ru-RU" dirty="0" smtClean="0"/>
              <a:t> </a:t>
            </a:r>
            <a:r>
              <a:rPr lang="ru-RU" dirty="0" err="1" smtClean="0"/>
              <a:t>самців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 через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. </a:t>
            </a:r>
            <a:r>
              <a:rPr lang="ru-RU" dirty="0" err="1" smtClean="0"/>
              <a:t>Отже</a:t>
            </a:r>
            <a:r>
              <a:rPr lang="ru-RU" dirty="0" smtClean="0"/>
              <a:t>, за </a:t>
            </a:r>
            <a:r>
              <a:rPr lang="ru-RU" dirty="0" err="1" smtClean="0"/>
              <a:t>постійне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 платить </a:t>
            </a:r>
            <a:r>
              <a:rPr lang="ru-RU" dirty="0" err="1" smtClean="0"/>
              <a:t>життям</a:t>
            </a:r>
            <a:r>
              <a:rPr lang="ru-RU" dirty="0" smtClean="0"/>
              <a:t> </a:t>
            </a:r>
            <a:r>
              <a:rPr lang="ru-RU" dirty="0" err="1" smtClean="0"/>
              <a:t>самців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9482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ВИЗНАЧЕННЯ СТАТТІ, ПЕРВИННІ І ВТОРИННІ СТАТЕВІ ОЗНАКИ</a:t>
            </a:r>
          </a:p>
          <a:p>
            <a:endParaRPr lang="ru-RU" dirty="0" smtClean="0"/>
          </a:p>
          <a:p>
            <a:r>
              <a:rPr lang="ru-RU" dirty="0" smtClean="0"/>
              <a:t>Стать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морфологічних</a:t>
            </a:r>
            <a:r>
              <a:rPr lang="ru-RU" dirty="0" smtClean="0"/>
              <a:t>, </a:t>
            </a:r>
            <a:r>
              <a:rPr lang="ru-RU" dirty="0" err="1" smtClean="0"/>
              <a:t>фізіологічних</a:t>
            </a:r>
            <a:r>
              <a:rPr lang="ru-RU" dirty="0" smtClean="0"/>
              <a:t>, </a:t>
            </a:r>
            <a:r>
              <a:rPr lang="ru-RU" dirty="0" err="1" smtClean="0"/>
              <a:t>біохімічних</a:t>
            </a:r>
            <a:r>
              <a:rPr lang="ru-RU" dirty="0" smtClean="0"/>
              <a:t>, </a:t>
            </a:r>
            <a:r>
              <a:rPr lang="ru-RU" dirty="0" err="1" smtClean="0"/>
              <a:t>поведінкових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зумовлюють</a:t>
            </a:r>
            <a:r>
              <a:rPr lang="ru-RU" dirty="0" smtClean="0"/>
              <a:t> </a:t>
            </a:r>
            <a:r>
              <a:rPr lang="ru-RU" dirty="0" err="1" smtClean="0"/>
              <a:t>репродукцію</a:t>
            </a:r>
            <a:r>
              <a:rPr lang="ru-RU" dirty="0" smtClean="0"/>
              <a:t>.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 </a:t>
            </a:r>
            <a:r>
              <a:rPr lang="ru-RU" dirty="0" err="1" smtClean="0"/>
              <a:t>притаманні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живим </a:t>
            </a:r>
            <a:r>
              <a:rPr lang="ru-RU" dirty="0" err="1" smtClean="0"/>
              <a:t>організмам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бактерії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генетичні</a:t>
            </a:r>
            <a:r>
              <a:rPr lang="ru-RU" dirty="0" smtClean="0"/>
              <a:t> та </a:t>
            </a:r>
            <a:r>
              <a:rPr lang="ru-RU" dirty="0" err="1" smtClean="0"/>
              <a:t>біохімічні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: </a:t>
            </a:r>
            <a:r>
              <a:rPr lang="ru-RU" dirty="0" err="1" smtClean="0"/>
              <a:t>первинні</a:t>
            </a:r>
            <a:r>
              <a:rPr lang="ru-RU" dirty="0" smtClean="0"/>
              <a:t> та </a:t>
            </a:r>
            <a:r>
              <a:rPr lang="ru-RU" dirty="0" err="1" smtClean="0"/>
              <a:t>вторинні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r>
              <a:rPr lang="ru-RU" b="1" dirty="0" err="1" smtClean="0"/>
              <a:t>Первинні</a:t>
            </a:r>
            <a:r>
              <a:rPr lang="ru-RU" b="1" dirty="0" smtClean="0"/>
              <a:t> </a:t>
            </a:r>
            <a:r>
              <a:rPr lang="ru-RU" b="1" dirty="0" err="1" smtClean="0"/>
              <a:t>статеві</a:t>
            </a:r>
            <a:r>
              <a:rPr lang="ru-RU" b="1" dirty="0" smtClean="0"/>
              <a:t> </a:t>
            </a:r>
            <a:r>
              <a:rPr lang="ru-RU" b="1" dirty="0" err="1" smtClean="0"/>
              <a:t>ознаки</a:t>
            </a:r>
            <a:r>
              <a:rPr lang="ru-RU" b="1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органами,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</a:t>
            </a:r>
            <a:r>
              <a:rPr lang="ru-RU" dirty="0" err="1" smtClean="0"/>
              <a:t>безпосередню</a:t>
            </a:r>
            <a:r>
              <a:rPr lang="ru-RU" dirty="0" smtClean="0"/>
              <a:t> участь у </a:t>
            </a:r>
            <a:r>
              <a:rPr lang="ru-RU" dirty="0" err="1" smtClean="0"/>
              <a:t>процесах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в </a:t>
            </a:r>
            <a:r>
              <a:rPr lang="ru-RU" dirty="0" err="1" smtClean="0"/>
              <a:t>гаметогенезі</a:t>
            </a:r>
            <a:r>
              <a:rPr lang="ru-RU" dirty="0" smtClean="0"/>
              <a:t> та </a:t>
            </a:r>
            <a:r>
              <a:rPr lang="ru-RU" dirty="0" err="1" smtClean="0"/>
              <a:t>заплідненні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зовнішні</a:t>
            </a:r>
            <a:r>
              <a:rPr lang="ru-RU" dirty="0" smtClean="0"/>
              <a:t> та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статеві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. Вони </a:t>
            </a:r>
            <a:r>
              <a:rPr lang="ru-RU" dirty="0" err="1" smtClean="0"/>
              <a:t>закладаються</a:t>
            </a:r>
            <a:r>
              <a:rPr lang="ru-RU" dirty="0" smtClean="0"/>
              <a:t> в </a:t>
            </a:r>
            <a:r>
              <a:rPr lang="ru-RU" dirty="0" err="1" smtClean="0"/>
              <a:t>ембріогенезі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сформовані</a:t>
            </a:r>
            <a:r>
              <a:rPr lang="ru-RU" dirty="0" smtClean="0"/>
              <a:t> до моменту </a:t>
            </a:r>
            <a:r>
              <a:rPr lang="ru-RU" dirty="0" err="1" smtClean="0"/>
              <a:t>появи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на </a:t>
            </a:r>
            <a:r>
              <a:rPr lang="ru-RU" dirty="0" err="1" smtClean="0"/>
              <a:t>світ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r>
              <a:rPr lang="ru-RU" b="1" dirty="0" err="1" smtClean="0"/>
              <a:t>Вторинні</a:t>
            </a:r>
            <a:r>
              <a:rPr lang="ru-RU" b="1" dirty="0" smtClean="0"/>
              <a:t> </a:t>
            </a:r>
            <a:r>
              <a:rPr lang="ru-RU" b="1" dirty="0" err="1" smtClean="0"/>
              <a:t>статеві</a:t>
            </a:r>
            <a:r>
              <a:rPr lang="ru-RU" b="1" dirty="0" smtClean="0"/>
              <a:t> </a:t>
            </a:r>
            <a:r>
              <a:rPr lang="ru-RU" b="1" dirty="0" err="1" smtClean="0"/>
              <a:t>ознаки</a:t>
            </a:r>
            <a:r>
              <a:rPr lang="ru-RU" b="1" dirty="0" smtClean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беруть</a:t>
            </a:r>
            <a:r>
              <a:rPr lang="ru-RU" dirty="0" smtClean="0"/>
              <a:t> </a:t>
            </a:r>
            <a:r>
              <a:rPr lang="ru-RU" dirty="0" err="1" smtClean="0"/>
              <a:t>безпосередньої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 у </a:t>
            </a:r>
            <a:r>
              <a:rPr lang="ru-RU" dirty="0" err="1" smtClean="0"/>
              <a:t>репродукції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 </a:t>
            </a:r>
            <a:r>
              <a:rPr lang="ru-RU" dirty="0" err="1" smtClean="0"/>
              <a:t>різної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. Вони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первинних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,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</a:t>
            </a:r>
            <a:r>
              <a:rPr lang="ru-RU" dirty="0" err="1" smtClean="0"/>
              <a:t>гормонів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у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статевого</a:t>
            </a:r>
            <a:r>
              <a:rPr lang="ru-RU" dirty="0" smtClean="0"/>
              <a:t> </a:t>
            </a:r>
            <a:r>
              <a:rPr lang="ru-RU" dirty="0" err="1" smtClean="0"/>
              <a:t>дозрівання</a:t>
            </a:r>
            <a:r>
              <a:rPr lang="ru-RU" dirty="0" smtClean="0"/>
              <a:t> (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12-15 </a:t>
            </a:r>
            <a:r>
              <a:rPr lang="ru-RU" dirty="0" err="1" smtClean="0"/>
              <a:t>років</a:t>
            </a:r>
            <a:r>
              <a:rPr lang="ru-RU" dirty="0" smtClean="0"/>
              <a:t>). До таких </a:t>
            </a:r>
            <a:r>
              <a:rPr lang="ru-RU" dirty="0" err="1" smtClean="0"/>
              <a:t>ознак</a:t>
            </a:r>
            <a:r>
              <a:rPr lang="ru-RU" dirty="0" smtClean="0"/>
              <a:t> належать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кістково-м'язової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підшкірної</a:t>
            </a:r>
            <a:r>
              <a:rPr lang="ru-RU" dirty="0" smtClean="0"/>
              <a:t> </a:t>
            </a:r>
            <a:r>
              <a:rPr lang="ru-RU" dirty="0" err="1" smtClean="0"/>
              <a:t>жирової</a:t>
            </a:r>
            <a:r>
              <a:rPr lang="ru-RU" dirty="0" smtClean="0"/>
              <a:t> </a:t>
            </a:r>
            <a:r>
              <a:rPr lang="ru-RU" dirty="0" err="1" smtClean="0"/>
              <a:t>клітковини</a:t>
            </a:r>
            <a:r>
              <a:rPr lang="ru-RU" dirty="0" smtClean="0"/>
              <a:t> та волосяного </a:t>
            </a:r>
            <a:r>
              <a:rPr lang="ru-RU" dirty="0" err="1" smtClean="0"/>
              <a:t>покриву</a:t>
            </a:r>
            <a:r>
              <a:rPr lang="ru-RU" dirty="0" smtClean="0"/>
              <a:t>, тембр голосу,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, </a:t>
            </a:r>
            <a:r>
              <a:rPr lang="ru-RU" dirty="0" err="1" smtClean="0"/>
              <a:t>спів</a:t>
            </a:r>
            <a:r>
              <a:rPr lang="ru-RU" dirty="0" smtClean="0"/>
              <a:t> та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оперіння</a:t>
            </a:r>
            <a:r>
              <a:rPr lang="ru-RU" dirty="0" smtClean="0"/>
              <a:t> у </a:t>
            </a:r>
            <a:r>
              <a:rPr lang="ru-RU" dirty="0" err="1" smtClean="0"/>
              <a:t>птахів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6073" y="0"/>
            <a:ext cx="213792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1" y="5372303"/>
            <a:ext cx="2411759" cy="148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204864"/>
            <a:ext cx="212372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861049"/>
            <a:ext cx="2051719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Соматичні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, </a:t>
            </a:r>
            <a:r>
              <a:rPr lang="ru-RU" dirty="0" err="1" smtClean="0"/>
              <a:t>обумовлені</a:t>
            </a:r>
            <a:r>
              <a:rPr lang="ru-RU" dirty="0" smtClean="0"/>
              <a:t> </a:t>
            </a:r>
            <a:r>
              <a:rPr lang="ru-RU" dirty="0" err="1" smtClean="0"/>
              <a:t>статтю</a:t>
            </a:r>
            <a:r>
              <a:rPr lang="ru-RU" dirty="0" smtClean="0"/>
              <a:t>,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 три </a:t>
            </a:r>
            <a:r>
              <a:rPr lang="ru-RU" dirty="0" err="1" smtClean="0"/>
              <a:t>категорії</a:t>
            </a:r>
            <a:r>
              <a:rPr lang="ru-RU" dirty="0" smtClean="0"/>
              <a:t>: 1) </a:t>
            </a:r>
            <a:r>
              <a:rPr lang="ru-RU" dirty="0" err="1" smtClean="0"/>
              <a:t>обмежені</a:t>
            </a:r>
            <a:r>
              <a:rPr lang="ru-RU" dirty="0" smtClean="0"/>
              <a:t> </a:t>
            </a:r>
            <a:r>
              <a:rPr lang="ru-RU" dirty="0" err="1" smtClean="0"/>
              <a:t>статтю</a:t>
            </a:r>
            <a:r>
              <a:rPr lang="ru-RU" dirty="0" smtClean="0"/>
              <a:t>, 2) </a:t>
            </a:r>
            <a:r>
              <a:rPr lang="ru-RU" dirty="0" err="1" smtClean="0"/>
              <a:t>контрольовані</a:t>
            </a:r>
            <a:r>
              <a:rPr lang="ru-RU" dirty="0" smtClean="0"/>
              <a:t> </a:t>
            </a:r>
            <a:r>
              <a:rPr lang="ru-RU" dirty="0" err="1" smtClean="0"/>
              <a:t>статтю</a:t>
            </a:r>
            <a:r>
              <a:rPr lang="ru-RU" dirty="0" smtClean="0"/>
              <a:t> та 3) </a:t>
            </a:r>
            <a:r>
              <a:rPr lang="ru-RU" dirty="0" err="1" smtClean="0"/>
              <a:t>зчеплені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статевими</a:t>
            </a:r>
            <a:r>
              <a:rPr lang="ru-RU" dirty="0" smtClean="0"/>
              <a:t> хромосомами.</a:t>
            </a:r>
          </a:p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обмежених</a:t>
            </a:r>
            <a:r>
              <a:rPr lang="ru-RU" dirty="0" smtClean="0"/>
              <a:t> </a:t>
            </a:r>
            <a:r>
              <a:rPr lang="ru-RU" dirty="0" err="1" smtClean="0"/>
              <a:t>статтю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 </a:t>
            </a:r>
            <a:r>
              <a:rPr lang="ru-RU" dirty="0" err="1" smtClean="0"/>
              <a:t>обумовлено</a:t>
            </a:r>
            <a:r>
              <a:rPr lang="ru-RU" dirty="0" smtClean="0"/>
              <a:t> генами, </a:t>
            </a:r>
            <a:r>
              <a:rPr lang="ru-RU" dirty="0" err="1" smtClean="0"/>
              <a:t>розташованими</a:t>
            </a:r>
            <a:r>
              <a:rPr lang="ru-RU" dirty="0" smtClean="0"/>
              <a:t> в </a:t>
            </a:r>
            <a:r>
              <a:rPr lang="ru-RU" dirty="0" err="1" smtClean="0"/>
              <a:t>аутосомах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статей,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виявляються</a:t>
            </a:r>
            <a:r>
              <a:rPr lang="ru-RU" dirty="0" smtClean="0"/>
              <a:t> вони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особин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гени</a:t>
            </a:r>
            <a:r>
              <a:rPr lang="ru-RU" dirty="0" smtClean="0"/>
              <a:t> </a:t>
            </a:r>
            <a:r>
              <a:rPr lang="ru-RU" dirty="0" err="1" smtClean="0"/>
              <a:t>несучості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у курей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півнів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виявляються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у курей. </a:t>
            </a:r>
            <a:r>
              <a:rPr lang="ru-RU" dirty="0" err="1" smtClean="0"/>
              <a:t>Аналогічно</a:t>
            </a:r>
            <a:r>
              <a:rPr lang="ru-RU" dirty="0" smtClean="0"/>
              <a:t> </a:t>
            </a:r>
            <a:r>
              <a:rPr lang="ru-RU" dirty="0" err="1" smtClean="0"/>
              <a:t>успадковуються</a:t>
            </a:r>
            <a:r>
              <a:rPr lang="ru-RU" dirty="0" smtClean="0"/>
              <a:t> </a:t>
            </a:r>
            <a:r>
              <a:rPr lang="ru-RU" dirty="0" err="1" smtClean="0"/>
              <a:t>гени</a:t>
            </a:r>
            <a:r>
              <a:rPr lang="ru-RU" dirty="0" smtClean="0"/>
              <a:t> </a:t>
            </a:r>
            <a:r>
              <a:rPr lang="ru-RU" dirty="0" err="1" smtClean="0"/>
              <a:t>молочності</a:t>
            </a:r>
            <a:r>
              <a:rPr lang="ru-RU" dirty="0" smtClean="0"/>
              <a:t> у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рогатої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 (</a:t>
            </a:r>
            <a:r>
              <a:rPr lang="ru-RU" dirty="0" err="1" smtClean="0"/>
              <a:t>лактація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) та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ген </a:t>
            </a:r>
            <a:r>
              <a:rPr lang="ru-RU" dirty="0" err="1" smtClean="0"/>
              <a:t>подагри</a:t>
            </a:r>
            <a:r>
              <a:rPr lang="ru-RU" dirty="0" smtClean="0"/>
              <a:t> </a:t>
            </a:r>
            <a:r>
              <a:rPr lang="ru-RU" dirty="0" err="1" smtClean="0"/>
              <a:t>проявляється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ru-RU" dirty="0" err="1" smtClean="0"/>
              <a:t>чоловіків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пенетрантність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становить 20%, а у </a:t>
            </a:r>
            <a:r>
              <a:rPr lang="ru-RU" dirty="0" err="1" smtClean="0"/>
              <a:t>жінок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 не </a:t>
            </a:r>
            <a:r>
              <a:rPr lang="ru-RU" dirty="0" err="1" smtClean="0"/>
              <a:t>виявляється</a:t>
            </a:r>
            <a:r>
              <a:rPr lang="ru-RU" dirty="0" smtClean="0"/>
              <a:t>).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зумовлене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</a:t>
            </a:r>
            <a:r>
              <a:rPr lang="ru-RU" dirty="0" err="1" smtClean="0"/>
              <a:t>гормонів.Розвиток</a:t>
            </a:r>
            <a:r>
              <a:rPr lang="ru-RU" dirty="0" smtClean="0"/>
              <a:t> </a:t>
            </a:r>
            <a:r>
              <a:rPr lang="ru-RU" dirty="0" err="1" smtClean="0"/>
              <a:t>контрольованих</a:t>
            </a:r>
            <a:r>
              <a:rPr lang="ru-RU" dirty="0" smtClean="0"/>
              <a:t> </a:t>
            </a:r>
            <a:r>
              <a:rPr lang="ru-RU" dirty="0" err="1" smtClean="0"/>
              <a:t>статтю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 </a:t>
            </a:r>
            <a:r>
              <a:rPr lang="ru-RU" dirty="0" err="1" smtClean="0"/>
              <a:t>обумовлено</a:t>
            </a:r>
            <a:r>
              <a:rPr lang="ru-RU" dirty="0" smtClean="0"/>
              <a:t> генами, </a:t>
            </a:r>
            <a:r>
              <a:rPr lang="ru-RU" dirty="0" err="1" smtClean="0"/>
              <a:t>розташованими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в </a:t>
            </a:r>
            <a:r>
              <a:rPr lang="ru-RU" dirty="0" err="1" smtClean="0"/>
              <a:t>аутосомах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статей,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частота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прояву</a:t>
            </a:r>
            <a:r>
              <a:rPr lang="ru-RU" dirty="0" smtClean="0"/>
              <a:t> (</a:t>
            </a:r>
            <a:r>
              <a:rPr lang="ru-RU" dirty="0" err="1" smtClean="0"/>
              <a:t>експресивність</a:t>
            </a:r>
            <a:r>
              <a:rPr lang="ru-RU" dirty="0" smtClean="0"/>
              <a:t> та </a:t>
            </a:r>
            <a:r>
              <a:rPr lang="ru-RU" dirty="0" err="1" smtClean="0"/>
              <a:t>пенетрантність</a:t>
            </a:r>
            <a:r>
              <a:rPr lang="ru-RU" dirty="0" smtClean="0"/>
              <a:t>) </a:t>
            </a:r>
            <a:r>
              <a:rPr lang="ru-RU" dirty="0" err="1" smtClean="0"/>
              <a:t>різна</a:t>
            </a:r>
            <a:r>
              <a:rPr lang="ru-RU" dirty="0" smtClean="0"/>
              <a:t> у </a:t>
            </a:r>
            <a:r>
              <a:rPr lang="ru-RU" dirty="0" err="1" smtClean="0"/>
              <a:t>особин</a:t>
            </a:r>
            <a:r>
              <a:rPr lang="ru-RU" dirty="0" smtClean="0"/>
              <a:t> </a:t>
            </a:r>
            <a:r>
              <a:rPr lang="ru-RU" dirty="0" err="1" smtClean="0"/>
              <a:t>різної</a:t>
            </a:r>
            <a:r>
              <a:rPr lang="ru-RU" dirty="0" smtClean="0"/>
              <a:t> </a:t>
            </a:r>
            <a:r>
              <a:rPr lang="ru-RU" dirty="0" err="1" smtClean="0"/>
              <a:t>статі.Це</a:t>
            </a:r>
            <a:r>
              <a:rPr lang="ru-RU" dirty="0" smtClean="0"/>
              <a:t> особливо </a:t>
            </a:r>
            <a:r>
              <a:rPr lang="ru-RU" dirty="0" err="1" smtClean="0"/>
              <a:t>помітно</a:t>
            </a:r>
            <a:r>
              <a:rPr lang="ru-RU" dirty="0" smtClean="0"/>
              <a:t> </a:t>
            </a:r>
            <a:r>
              <a:rPr lang="ru-RU" dirty="0" err="1" smtClean="0"/>
              <a:t>проявляється</a:t>
            </a:r>
            <a:r>
              <a:rPr lang="ru-RU" dirty="0" smtClean="0"/>
              <a:t> у </a:t>
            </a:r>
            <a:r>
              <a:rPr lang="ru-RU" dirty="0" err="1" smtClean="0"/>
              <a:t>гетерозигот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зсув</a:t>
            </a:r>
            <a:r>
              <a:rPr lang="ru-RU" dirty="0"/>
              <a:t> </a:t>
            </a:r>
            <a:r>
              <a:rPr lang="ru-RU" dirty="0" err="1" smtClean="0"/>
              <a:t>домінантності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ген нормального росту </a:t>
            </a:r>
            <a:r>
              <a:rPr lang="ru-RU" dirty="0" err="1" smtClean="0"/>
              <a:t>волосся</a:t>
            </a:r>
            <a:r>
              <a:rPr lang="ru-RU" dirty="0" smtClean="0"/>
              <a:t> (А)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облисіння</a:t>
            </a:r>
            <a:r>
              <a:rPr lang="ru-RU" dirty="0" smtClean="0"/>
              <a:t> (</a:t>
            </a:r>
            <a:r>
              <a:rPr lang="ru-RU" dirty="0" err="1" smtClean="0"/>
              <a:t>а</a:t>
            </a:r>
            <a:r>
              <a:rPr lang="ru-RU" dirty="0" smtClean="0"/>
              <a:t>) у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одружуються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гетерозиготи</a:t>
            </a:r>
            <a:r>
              <a:rPr lang="ru-RU" dirty="0" smtClean="0"/>
              <a:t>, то </a:t>
            </a:r>
            <a:r>
              <a:rPr lang="ru-RU" dirty="0" err="1" smtClean="0"/>
              <a:t>отримаємо</a:t>
            </a:r>
            <a:r>
              <a:rPr lang="ru-RU" dirty="0" smtClean="0"/>
              <a:t>: </a:t>
            </a:r>
            <a:r>
              <a:rPr lang="ru-RU" dirty="0" err="1" smtClean="0"/>
              <a:t>Домінантні</a:t>
            </a:r>
            <a:r>
              <a:rPr lang="ru-RU" dirty="0" smtClean="0"/>
              <a:t> </a:t>
            </a:r>
            <a:r>
              <a:rPr lang="ru-RU" dirty="0" err="1" smtClean="0"/>
              <a:t>гомозиготи</a:t>
            </a:r>
            <a:r>
              <a:rPr lang="ru-RU" dirty="0" smtClean="0"/>
              <a:t> (</a:t>
            </a:r>
            <a:r>
              <a:rPr lang="ru-RU" dirty="0" err="1" smtClean="0"/>
              <a:t>жінки</a:t>
            </a:r>
            <a:r>
              <a:rPr lang="ru-RU" dirty="0" smtClean="0"/>
              <a:t> та </a:t>
            </a:r>
            <a:r>
              <a:rPr lang="ru-RU" dirty="0" err="1" smtClean="0"/>
              <a:t>чоловіки</a:t>
            </a:r>
            <a:r>
              <a:rPr lang="ru-RU" dirty="0" smtClean="0"/>
              <a:t>) не </a:t>
            </a:r>
            <a:r>
              <a:rPr lang="ru-RU" dirty="0" err="1" smtClean="0"/>
              <a:t>лисіють</a:t>
            </a:r>
            <a:r>
              <a:rPr lang="ru-RU" dirty="0" smtClean="0"/>
              <a:t>. </a:t>
            </a:r>
            <a:r>
              <a:rPr lang="ru-RU" dirty="0" err="1" smtClean="0"/>
              <a:t>Гомозиготи</a:t>
            </a:r>
            <a:r>
              <a:rPr lang="ru-RU" dirty="0" smtClean="0"/>
              <a:t> </a:t>
            </a:r>
            <a:r>
              <a:rPr lang="ru-RU" dirty="0" err="1" smtClean="0"/>
              <a:t>рецесивні</a:t>
            </a:r>
            <a:r>
              <a:rPr lang="ru-RU" dirty="0" smtClean="0"/>
              <a:t> (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, </a:t>
            </a:r>
            <a:r>
              <a:rPr lang="ru-RU" dirty="0" err="1" smtClean="0"/>
              <a:t>чоловіки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лисіють</a:t>
            </a:r>
            <a:r>
              <a:rPr lang="ru-RU" dirty="0" smtClean="0"/>
              <a:t>). </a:t>
            </a:r>
            <a:r>
              <a:rPr lang="ru-RU" dirty="0" err="1" smtClean="0"/>
              <a:t>Гетерозиготи</a:t>
            </a:r>
            <a:r>
              <a:rPr lang="ru-RU" dirty="0" smtClean="0"/>
              <a:t>: </a:t>
            </a:r>
            <a:r>
              <a:rPr lang="ru-RU" dirty="0" err="1" smtClean="0"/>
              <a:t>жінки</a:t>
            </a:r>
            <a:r>
              <a:rPr lang="ru-RU" dirty="0" smtClean="0"/>
              <a:t> не </a:t>
            </a:r>
            <a:r>
              <a:rPr lang="ru-RU" dirty="0" err="1" smtClean="0"/>
              <a:t>лисіють</a:t>
            </a:r>
            <a:r>
              <a:rPr lang="ru-RU" dirty="0" smtClean="0"/>
              <a:t>, </a:t>
            </a:r>
            <a:r>
              <a:rPr lang="ru-RU" dirty="0" err="1" smtClean="0"/>
              <a:t>чоловіки</a:t>
            </a:r>
            <a:r>
              <a:rPr lang="ru-RU" dirty="0" smtClean="0"/>
              <a:t> </a:t>
            </a:r>
            <a:r>
              <a:rPr lang="ru-RU" dirty="0" err="1" smtClean="0"/>
              <a:t>лисіють</a:t>
            </a:r>
            <a:r>
              <a:rPr lang="ru-RU" dirty="0" smtClean="0"/>
              <a:t> (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гомозиготи</a:t>
            </a:r>
            <a:r>
              <a:rPr lang="ru-RU" dirty="0" smtClean="0"/>
              <a:t>).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домінантності</a:t>
            </a:r>
            <a:r>
              <a:rPr lang="ru-RU" dirty="0" smtClean="0"/>
              <a:t> гена </a:t>
            </a:r>
            <a:r>
              <a:rPr lang="ru-RU" dirty="0" err="1" smtClean="0"/>
              <a:t>обумовлена</a:t>
            </a:r>
            <a:r>
              <a:rPr lang="ru-RU" dirty="0" smtClean="0"/>
              <a:t> ​​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</a:t>
            </a:r>
            <a:r>
              <a:rPr lang="ru-RU" dirty="0" err="1" smtClean="0"/>
              <a:t>гормонів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97152"/>
            <a:ext cx="1881626" cy="107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877272"/>
            <a:ext cx="249019" cy="62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6309320"/>
            <a:ext cx="1066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949280"/>
            <a:ext cx="624919" cy="19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6453336"/>
            <a:ext cx="624919" cy="19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427984" y="5805264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лисіють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6381328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лисіють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ГОНОСОМНЕ НАСЛІДУВАННЯ</a:t>
            </a:r>
          </a:p>
          <a:p>
            <a:r>
              <a:rPr lang="ru-RU" dirty="0" err="1" smtClean="0"/>
              <a:t>Ознаки</a:t>
            </a:r>
            <a:r>
              <a:rPr lang="ru-RU" dirty="0" smtClean="0"/>
              <a:t>,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обумовлено</a:t>
            </a:r>
            <a:r>
              <a:rPr lang="ru-RU" dirty="0" smtClean="0"/>
              <a:t> </a:t>
            </a:r>
            <a:r>
              <a:rPr lang="ru-RU" dirty="0" err="1" smtClean="0"/>
              <a:t>генами,розташованими</a:t>
            </a:r>
            <a:r>
              <a:rPr lang="ru-RU" dirty="0" smtClean="0"/>
              <a:t> в </a:t>
            </a:r>
            <a:r>
              <a:rPr lang="ru-RU" dirty="0" err="1" smtClean="0"/>
              <a:t>статевих</a:t>
            </a:r>
            <a:r>
              <a:rPr lang="ru-RU" dirty="0" smtClean="0"/>
              <a:t> хромосомах,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err="1" smtClean="0"/>
              <a:t>зчепленими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статевими</a:t>
            </a:r>
            <a:r>
              <a:rPr lang="ru-RU" dirty="0" smtClean="0"/>
              <a:t> хромосомами (</a:t>
            </a:r>
            <a:r>
              <a:rPr lang="ru-RU" dirty="0" err="1" smtClean="0"/>
              <a:t>гоносомне</a:t>
            </a:r>
            <a:r>
              <a:rPr lang="ru-RU" dirty="0" smtClean="0"/>
              <a:t> </a:t>
            </a:r>
            <a:r>
              <a:rPr lang="ru-RU" dirty="0" err="1" smtClean="0"/>
              <a:t>успадкування</a:t>
            </a:r>
            <a:r>
              <a:rPr lang="ru-RU" dirty="0" smtClean="0"/>
              <a:t>). Х-хромосома за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розмірами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У-хромосому</a:t>
            </a:r>
            <a:r>
              <a:rPr lang="ru-RU" dirty="0" smtClean="0"/>
              <a:t>. У Х-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Y-</a:t>
            </a:r>
            <a:r>
              <a:rPr lang="ru-RU" dirty="0" smtClean="0"/>
              <a:t>хромосом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гомологічні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алельні</a:t>
            </a:r>
            <a:r>
              <a:rPr lang="ru-RU" dirty="0" smtClean="0"/>
              <a:t> </a:t>
            </a:r>
            <a:r>
              <a:rPr lang="ru-RU" dirty="0" err="1" smtClean="0"/>
              <a:t>гени</a:t>
            </a:r>
            <a:r>
              <a:rPr lang="ru-RU" dirty="0" smtClean="0"/>
              <a:t>. Але в </a:t>
            </a:r>
            <a:r>
              <a:rPr lang="en-US" dirty="0" smtClean="0"/>
              <a:t>X-</a:t>
            </a:r>
            <a:r>
              <a:rPr lang="ru-RU" dirty="0" smtClean="0"/>
              <a:t>хромосомах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велика </a:t>
            </a:r>
            <a:r>
              <a:rPr lang="ru-RU" dirty="0" err="1" smtClean="0"/>
              <a:t>ділянка</a:t>
            </a:r>
            <a:r>
              <a:rPr lang="ru-RU" dirty="0" smtClean="0"/>
              <a:t>,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гомологічного</a:t>
            </a:r>
            <a:r>
              <a:rPr lang="ru-RU" dirty="0" smtClean="0"/>
              <a:t> в </a:t>
            </a:r>
            <a:r>
              <a:rPr lang="en-US" dirty="0" smtClean="0"/>
              <a:t>Y-</a:t>
            </a:r>
            <a:r>
              <a:rPr lang="ru-RU" dirty="0" err="1" smtClean="0"/>
              <a:t>хромосомі</a:t>
            </a:r>
            <a:r>
              <a:rPr lang="ru-RU" dirty="0" smtClean="0"/>
              <a:t>. </a:t>
            </a:r>
            <a:r>
              <a:rPr lang="ru-RU" dirty="0" err="1" smtClean="0"/>
              <a:t>Аналогічна</a:t>
            </a:r>
            <a:r>
              <a:rPr lang="ru-RU" dirty="0" smtClean="0"/>
              <a:t> </a:t>
            </a:r>
            <a:r>
              <a:rPr lang="ru-RU" dirty="0" err="1" smtClean="0"/>
              <a:t>ділянка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менша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У-хромосомі</a:t>
            </a:r>
            <a:r>
              <a:rPr lang="ru-RU" dirty="0" smtClean="0"/>
              <a:t> (рис. 1).</a:t>
            </a:r>
            <a:r>
              <a:rPr lang="ru-RU" dirty="0" err="1" smtClean="0"/>
              <a:t>Ознаки</a:t>
            </a:r>
            <a:r>
              <a:rPr lang="ru-RU" dirty="0" smtClean="0"/>
              <a:t>,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детермінують</a:t>
            </a:r>
            <a:r>
              <a:rPr lang="ru-RU" dirty="0" smtClean="0"/>
              <a:t> </a:t>
            </a:r>
            <a:r>
              <a:rPr lang="ru-RU" dirty="0" err="1" smtClean="0"/>
              <a:t>гени</a:t>
            </a:r>
            <a:r>
              <a:rPr lang="ru-RU" dirty="0" smtClean="0"/>
              <a:t>, </a:t>
            </a:r>
            <a:r>
              <a:rPr lang="ru-RU" dirty="0" err="1" smtClean="0"/>
              <a:t>розташовані</a:t>
            </a:r>
            <a:r>
              <a:rPr lang="ru-RU" dirty="0" smtClean="0"/>
              <a:t> в </a:t>
            </a:r>
            <a:r>
              <a:rPr lang="ru-RU" dirty="0" err="1" smtClean="0"/>
              <a:t>негомологічній</a:t>
            </a:r>
            <a:r>
              <a:rPr lang="ru-RU" dirty="0" smtClean="0"/>
              <a:t> </a:t>
            </a:r>
            <a:r>
              <a:rPr lang="ru-RU" dirty="0" err="1" smtClean="0"/>
              <a:t>ділянці</a:t>
            </a:r>
            <a:r>
              <a:rPr lang="ru-RU" dirty="0" smtClean="0"/>
              <a:t> </a:t>
            </a:r>
            <a:r>
              <a:rPr lang="ru-RU" dirty="0" err="1" smtClean="0"/>
              <a:t>Х-хромосоми</a:t>
            </a:r>
            <a:r>
              <a:rPr lang="ru-RU" dirty="0" smtClean="0"/>
              <a:t>,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err="1" smtClean="0"/>
              <a:t>Х-зчепленими</a:t>
            </a:r>
            <a:r>
              <a:rPr lang="ru-RU" dirty="0" smtClean="0"/>
              <a:t> (</a:t>
            </a:r>
            <a:r>
              <a:rPr lang="ru-RU" dirty="0" err="1" smtClean="0"/>
              <a:t>зчепленими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статтю</a:t>
            </a:r>
            <a:r>
              <a:rPr lang="ru-RU" dirty="0" smtClean="0"/>
              <a:t>). Таких </a:t>
            </a:r>
            <a:r>
              <a:rPr lang="ru-RU" dirty="0" err="1" smtClean="0"/>
              <a:t>ознак</a:t>
            </a:r>
            <a:r>
              <a:rPr lang="ru-RU" dirty="0" smtClean="0"/>
              <a:t> для </a:t>
            </a:r>
            <a:r>
              <a:rPr lang="ru-RU" dirty="0" err="1" smtClean="0"/>
              <a:t>людини</a:t>
            </a:r>
            <a:r>
              <a:rPr lang="ru-RU" dirty="0" smtClean="0"/>
              <a:t> описано </a:t>
            </a:r>
            <a:r>
              <a:rPr lang="ru-RU" dirty="0" err="1" smtClean="0"/>
              <a:t>близько</a:t>
            </a:r>
            <a:r>
              <a:rPr lang="ru-RU" dirty="0" smtClean="0"/>
              <a:t> 200. </a:t>
            </a:r>
            <a:r>
              <a:rPr lang="ru-RU" dirty="0" err="1" smtClean="0"/>
              <a:t>Наприклад,нормальний</a:t>
            </a:r>
            <a:r>
              <a:rPr lang="ru-RU" dirty="0" smtClean="0"/>
              <a:t> </a:t>
            </a:r>
            <a:r>
              <a:rPr lang="ru-RU" dirty="0" err="1" smtClean="0"/>
              <a:t>колірний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дальтонізм</a:t>
            </a:r>
            <a:r>
              <a:rPr lang="ru-RU" dirty="0" smtClean="0"/>
              <a:t>, </a:t>
            </a:r>
            <a:r>
              <a:rPr lang="ru-RU" dirty="0" err="1" smtClean="0"/>
              <a:t>нормальне</a:t>
            </a:r>
            <a:r>
              <a:rPr lang="ru-RU" dirty="0" smtClean="0"/>
              <a:t> </a:t>
            </a:r>
            <a:r>
              <a:rPr lang="ru-RU" dirty="0" err="1" smtClean="0"/>
              <a:t>згортання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та </a:t>
            </a:r>
            <a:r>
              <a:rPr lang="ru-RU" dirty="0" err="1" smtClean="0"/>
              <a:t>гемофілія</a:t>
            </a:r>
            <a:r>
              <a:rPr lang="ru-RU" dirty="0" smtClean="0"/>
              <a:t>, </a:t>
            </a:r>
            <a:r>
              <a:rPr lang="ru-RU" dirty="0" err="1" smtClean="0"/>
              <a:t>нормальне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зубів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повна</a:t>
            </a:r>
            <a:r>
              <a:rPr lang="ru-RU" dirty="0" smtClean="0"/>
              <a:t> </a:t>
            </a:r>
            <a:r>
              <a:rPr lang="ru-RU" dirty="0" err="1" smtClean="0"/>
              <a:t>відсутність</a:t>
            </a:r>
            <a:r>
              <a:rPr lang="ru-RU" dirty="0" smtClean="0"/>
              <a:t>, </a:t>
            </a:r>
            <a:r>
              <a:rPr lang="ru-RU" dirty="0" err="1" smtClean="0"/>
              <a:t>нормальний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потових</a:t>
            </a:r>
            <a:r>
              <a:rPr lang="ru-RU" dirty="0" smtClean="0"/>
              <a:t> </a:t>
            </a:r>
            <a:r>
              <a:rPr lang="ru-RU" dirty="0" err="1" smtClean="0"/>
              <a:t>залоз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атрофія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Голандричні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детермінуються</a:t>
            </a:r>
            <a:r>
              <a:rPr lang="ru-RU" dirty="0" smtClean="0"/>
              <a:t> </a:t>
            </a:r>
            <a:r>
              <a:rPr lang="ru-RU" dirty="0" err="1" smtClean="0"/>
              <a:t>генами,розташованими</a:t>
            </a:r>
            <a:r>
              <a:rPr lang="ru-RU" dirty="0" smtClean="0"/>
              <a:t> в </a:t>
            </a:r>
            <a:r>
              <a:rPr lang="ru-RU" dirty="0" err="1" smtClean="0"/>
              <a:t>негомологічній</a:t>
            </a:r>
            <a:r>
              <a:rPr lang="ru-RU" dirty="0" smtClean="0"/>
              <a:t> </a:t>
            </a:r>
            <a:r>
              <a:rPr lang="ru-RU" dirty="0" err="1" smtClean="0"/>
              <a:t>ділянці</a:t>
            </a:r>
            <a:r>
              <a:rPr lang="ru-RU" dirty="0" smtClean="0"/>
              <a:t> </a:t>
            </a:r>
            <a:r>
              <a:rPr lang="ru-RU" dirty="0" err="1" smtClean="0"/>
              <a:t>У-хромосоми</a:t>
            </a:r>
            <a:r>
              <a:rPr lang="ru-RU" dirty="0" smtClean="0"/>
              <a:t>. Вони </a:t>
            </a:r>
            <a:r>
              <a:rPr lang="ru-RU" dirty="0" err="1" smtClean="0"/>
              <a:t>проявляються</a:t>
            </a:r>
            <a:r>
              <a:rPr lang="ru-RU" dirty="0" smtClean="0"/>
              <a:t> </a:t>
            </a:r>
            <a:r>
              <a:rPr lang="ru-RU" dirty="0" err="1" smtClean="0"/>
              <a:t>фенотипно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ru-RU" dirty="0" err="1" smtClean="0"/>
              <a:t>чоловіків.Таких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 описано </a:t>
            </a:r>
            <a:r>
              <a:rPr lang="ru-RU" dirty="0" err="1" smtClean="0"/>
              <a:t>шість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ген </a:t>
            </a:r>
            <a:r>
              <a:rPr lang="ru-RU" dirty="0" err="1" smtClean="0"/>
              <a:t>іхтіозу</a:t>
            </a:r>
            <a:r>
              <a:rPr lang="ru-RU" dirty="0" smtClean="0"/>
              <a:t>,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смуг</a:t>
            </a:r>
            <a:r>
              <a:rPr lang="ru-RU" dirty="0" smtClean="0"/>
              <a:t> у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слухових</a:t>
            </a:r>
            <a:r>
              <a:rPr lang="ru-RU" dirty="0" smtClean="0"/>
              <a:t> проходах та на </a:t>
            </a:r>
            <a:r>
              <a:rPr lang="ru-RU" dirty="0" err="1" smtClean="0"/>
              <a:t>вушних</a:t>
            </a:r>
            <a:r>
              <a:rPr lang="ru-RU" dirty="0" smtClean="0"/>
              <a:t> раковинах, </a:t>
            </a:r>
            <a:r>
              <a:rPr lang="ru-RU" dirty="0" err="1" smtClean="0"/>
              <a:t>середніх</a:t>
            </a:r>
            <a:r>
              <a:rPr lang="ru-RU" dirty="0" smtClean="0"/>
              <a:t> фалангах </a:t>
            </a:r>
            <a:r>
              <a:rPr lang="ru-RU" dirty="0" err="1" smtClean="0"/>
              <a:t>пальців</a:t>
            </a:r>
            <a:r>
              <a:rPr lang="ru-RU" dirty="0" smtClean="0"/>
              <a:t> рук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509120"/>
            <a:ext cx="1248328" cy="19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51920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Схема </a:t>
            </a:r>
            <a:r>
              <a:rPr lang="ru-RU" dirty="0" err="1" smtClean="0"/>
              <a:t>гомологічних</a:t>
            </a:r>
            <a:r>
              <a:rPr lang="ru-RU" dirty="0" smtClean="0"/>
              <a:t> та </a:t>
            </a:r>
            <a:r>
              <a:rPr lang="ru-RU" dirty="0" err="1" smtClean="0"/>
              <a:t>негомологічнихділянок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хромосом </a:t>
            </a:r>
            <a:r>
              <a:rPr lang="ru-RU" dirty="0" err="1" smtClean="0"/>
              <a:t>людини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ТЕОРІЇ ВИЗНАЧЕННЯ СТАТТІ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стать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генетично</a:t>
            </a:r>
            <a:r>
              <a:rPr lang="ru-RU" dirty="0" smtClean="0"/>
              <a:t> в момент </a:t>
            </a:r>
            <a:r>
              <a:rPr lang="ru-RU" dirty="0" err="1" smtClean="0"/>
              <a:t>запліднення</a:t>
            </a:r>
            <a:r>
              <a:rPr lang="ru-RU" dirty="0" smtClean="0"/>
              <a:t>. При </a:t>
            </a:r>
            <a:r>
              <a:rPr lang="ru-RU" dirty="0" err="1" smtClean="0"/>
              <a:t>дослідженні</a:t>
            </a:r>
            <a:r>
              <a:rPr lang="ru-RU" dirty="0" smtClean="0"/>
              <a:t> </a:t>
            </a:r>
            <a:r>
              <a:rPr lang="ru-RU" dirty="0" err="1" smtClean="0"/>
              <a:t>каріотипів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жіночого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кожна</a:t>
            </a:r>
            <a:r>
              <a:rPr lang="ru-RU" dirty="0" smtClean="0"/>
              <a:t> хромосома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парну</a:t>
            </a:r>
            <a:r>
              <a:rPr lang="ru-RU" dirty="0" smtClean="0"/>
              <a:t> (</a:t>
            </a:r>
            <a:r>
              <a:rPr lang="ru-RU" dirty="0" err="1" smtClean="0"/>
              <a:t>ідентичну</a:t>
            </a:r>
            <a:r>
              <a:rPr lang="ru-RU" dirty="0" smtClean="0"/>
              <a:t> за </a:t>
            </a:r>
            <a:r>
              <a:rPr lang="ru-RU" dirty="0" err="1" smtClean="0"/>
              <a:t>розмірами</a:t>
            </a:r>
            <a:r>
              <a:rPr lang="ru-RU" dirty="0" smtClean="0"/>
              <a:t>, </a:t>
            </a:r>
            <a:r>
              <a:rPr lang="ru-RU" dirty="0" err="1" smtClean="0"/>
              <a:t>морфології</a:t>
            </a:r>
            <a:r>
              <a:rPr lang="ru-RU" dirty="0" smtClean="0"/>
              <a:t> та </a:t>
            </a:r>
            <a:r>
              <a:rPr lang="ru-RU" dirty="0" err="1" smtClean="0"/>
              <a:t>змістом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), а у </a:t>
            </a:r>
            <a:r>
              <a:rPr lang="ru-RU" dirty="0" err="1" smtClean="0"/>
              <a:t>чоловічих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непарні</a:t>
            </a:r>
            <a:r>
              <a:rPr lang="ru-RU" dirty="0" smtClean="0"/>
              <a:t> </a:t>
            </a:r>
            <a:r>
              <a:rPr lang="ru-RU" dirty="0" err="1" smtClean="0"/>
              <a:t>хромосоми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за величиною, </a:t>
            </a:r>
            <a:r>
              <a:rPr lang="ru-RU" dirty="0" err="1" smtClean="0"/>
              <a:t>морфологією</a:t>
            </a:r>
            <a:r>
              <a:rPr lang="ru-RU" dirty="0" smtClean="0"/>
              <a:t> та </a:t>
            </a:r>
            <a:r>
              <a:rPr lang="ru-RU" dirty="0" err="1" smtClean="0"/>
              <a:t>укладеною</a:t>
            </a:r>
            <a:r>
              <a:rPr lang="ru-RU" dirty="0" smtClean="0"/>
              <a:t> в них </a:t>
            </a:r>
            <a:r>
              <a:rPr lang="ru-RU" dirty="0" err="1" smtClean="0"/>
              <a:t>генетичною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. При </a:t>
            </a:r>
            <a:r>
              <a:rPr lang="ru-RU" dirty="0" err="1" smtClean="0"/>
              <a:t>подальшому</a:t>
            </a:r>
            <a:r>
              <a:rPr lang="ru-RU" dirty="0" smtClean="0"/>
              <a:t> </a:t>
            </a:r>
            <a:r>
              <a:rPr lang="ru-RU" dirty="0" err="1" smtClean="0"/>
              <a:t>дослідженні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показано,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непарні</a:t>
            </a:r>
            <a:r>
              <a:rPr lang="ru-RU" dirty="0" smtClean="0"/>
              <a:t> </a:t>
            </a:r>
            <a:r>
              <a:rPr lang="ru-RU" dirty="0" err="1" smtClean="0"/>
              <a:t>хромосоми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стать </a:t>
            </a:r>
            <a:r>
              <a:rPr lang="ru-RU" dirty="0" err="1" smtClean="0"/>
              <a:t>організму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назвали </a:t>
            </a:r>
            <a:r>
              <a:rPr lang="ru-RU" dirty="0" err="1" smtClean="0"/>
              <a:t>статевими</a:t>
            </a:r>
            <a:r>
              <a:rPr lang="ru-RU" dirty="0" smtClean="0"/>
              <a:t> хромосомами </a:t>
            </a:r>
            <a:r>
              <a:rPr lang="ru-RU" dirty="0" err="1" smtClean="0"/>
              <a:t>або</a:t>
            </a:r>
            <a:r>
              <a:rPr lang="ru-RU" dirty="0" smtClean="0"/>
              <a:t> гетерохромосомами,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— </a:t>
            </a:r>
            <a:r>
              <a:rPr lang="ru-RU" dirty="0" err="1" smtClean="0"/>
              <a:t>аутосом</a:t>
            </a:r>
            <a:r>
              <a:rPr lang="ru-RU" dirty="0" smtClean="0"/>
              <a:t>.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непарних</a:t>
            </a:r>
            <a:r>
              <a:rPr lang="ru-RU" dirty="0" smtClean="0"/>
              <a:t> хромосом, </a:t>
            </a:r>
            <a:r>
              <a:rPr lang="ru-RU" dirty="0" err="1" smtClean="0"/>
              <a:t>однакову</a:t>
            </a:r>
            <a:r>
              <a:rPr lang="ru-RU" dirty="0" smtClean="0"/>
              <a:t> у </a:t>
            </a:r>
            <a:r>
              <a:rPr lang="ru-RU" dirty="0" err="1" smtClean="0"/>
              <a:t>чоловічого</a:t>
            </a:r>
            <a:r>
              <a:rPr lang="ru-RU" dirty="0" smtClean="0"/>
              <a:t> та </a:t>
            </a:r>
            <a:r>
              <a:rPr lang="ru-RU" dirty="0" err="1" smtClean="0"/>
              <a:t>жіночого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, </a:t>
            </a:r>
            <a:r>
              <a:rPr lang="ru-RU" dirty="0" err="1" smtClean="0"/>
              <a:t>позначили</a:t>
            </a:r>
            <a:r>
              <a:rPr lang="ru-RU" dirty="0" smtClean="0"/>
              <a:t> Х-хромосомою, а </a:t>
            </a:r>
            <a:r>
              <a:rPr lang="ru-RU" dirty="0" err="1" smtClean="0"/>
              <a:t>меншу</a:t>
            </a:r>
            <a:r>
              <a:rPr lang="ru-RU" dirty="0" smtClean="0"/>
              <a:t>, яка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ru-RU" dirty="0" err="1" smtClean="0"/>
              <a:t>чоловічих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, — </a:t>
            </a:r>
            <a:r>
              <a:rPr lang="en-US" dirty="0" smtClean="0"/>
              <a:t>Y-</a:t>
            </a:r>
            <a:r>
              <a:rPr lang="ru-RU" dirty="0" smtClean="0"/>
              <a:t>хромосомою. </a:t>
            </a:r>
          </a:p>
          <a:p>
            <a:endParaRPr lang="ru-RU" dirty="0" smtClean="0"/>
          </a:p>
          <a:p>
            <a:r>
              <a:rPr lang="ru-RU" dirty="0" err="1" smtClean="0"/>
              <a:t>Хромосомна</a:t>
            </a:r>
            <a:r>
              <a:rPr lang="ru-RU" dirty="0" smtClean="0"/>
              <a:t> </a:t>
            </a:r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 К. </a:t>
            </a:r>
            <a:r>
              <a:rPr lang="ru-RU" dirty="0" err="1" smtClean="0"/>
              <a:t>Корренса</a:t>
            </a:r>
            <a:r>
              <a:rPr lang="ru-RU" dirty="0" smtClean="0"/>
              <a:t> (1907). Суть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стать </a:t>
            </a:r>
            <a:r>
              <a:rPr lang="ru-RU" dirty="0" err="1" smtClean="0"/>
              <a:t>майбутнього</a:t>
            </a:r>
            <a:r>
              <a:rPr lang="ru-RU" dirty="0" smtClean="0"/>
              <a:t> </a:t>
            </a:r>
            <a:r>
              <a:rPr lang="ru-RU" dirty="0" err="1" smtClean="0"/>
              <a:t>нащадка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поєднанням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хромосом у момент </a:t>
            </a:r>
            <a:r>
              <a:rPr lang="ru-RU" dirty="0" err="1" smtClean="0"/>
              <a:t>запліднення</a:t>
            </a:r>
            <a:r>
              <a:rPr lang="ru-RU" dirty="0" smtClean="0"/>
              <a:t>.. Стать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однакові</a:t>
            </a:r>
            <a:r>
              <a:rPr lang="ru-RU" dirty="0" smtClean="0"/>
              <a:t> </a:t>
            </a:r>
            <a:r>
              <a:rPr lang="ru-RU" dirty="0" err="1" smtClean="0"/>
              <a:t>статеві</a:t>
            </a:r>
            <a:r>
              <a:rPr lang="ru-RU" dirty="0" smtClean="0"/>
              <a:t> </a:t>
            </a:r>
            <a:r>
              <a:rPr lang="ru-RU" dirty="0" err="1" smtClean="0"/>
              <a:t>хромосоми</a:t>
            </a:r>
            <a:r>
              <a:rPr lang="ru-RU" dirty="0" smtClean="0"/>
              <a:t>,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гомогаметною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вона </a:t>
            </a:r>
            <a:r>
              <a:rPr lang="ru-RU" dirty="0" err="1" smtClean="0"/>
              <a:t>дає</a:t>
            </a:r>
            <a:r>
              <a:rPr lang="ru-RU" dirty="0" smtClean="0"/>
              <a:t> один тип гамет, а </a:t>
            </a:r>
            <a:r>
              <a:rPr lang="ru-RU" dirty="0" err="1" smtClean="0"/>
              <a:t>різні</a:t>
            </a:r>
            <a:r>
              <a:rPr lang="ru-RU" dirty="0" smtClean="0"/>
              <a:t> — </a:t>
            </a:r>
            <a:r>
              <a:rPr lang="ru-RU" dirty="0" err="1" smtClean="0"/>
              <a:t>гетерогаметну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вона </a:t>
            </a:r>
            <a:r>
              <a:rPr lang="ru-RU" dirty="0" err="1" smtClean="0"/>
              <a:t>утворює</a:t>
            </a:r>
            <a:r>
              <a:rPr lang="ru-RU" dirty="0" smtClean="0"/>
              <a:t> два </a:t>
            </a:r>
            <a:r>
              <a:rPr lang="ru-RU" dirty="0" err="1" smtClean="0"/>
              <a:t>типи</a:t>
            </a:r>
            <a:r>
              <a:rPr lang="ru-RU" dirty="0" smtClean="0"/>
              <a:t> гамет. У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, мухи </a:t>
            </a:r>
            <a:r>
              <a:rPr lang="ru-RU" dirty="0" err="1" smtClean="0"/>
              <a:t>дрозофіли</a:t>
            </a:r>
            <a:r>
              <a:rPr lang="ru-RU" dirty="0" smtClean="0"/>
              <a:t> </a:t>
            </a:r>
            <a:r>
              <a:rPr lang="ru-RU" dirty="0" err="1" smtClean="0"/>
              <a:t>гомогаметна</a:t>
            </a:r>
            <a:r>
              <a:rPr lang="ru-RU" dirty="0" smtClean="0"/>
              <a:t> стать </a:t>
            </a:r>
            <a:r>
              <a:rPr lang="ru-RU" dirty="0" err="1" smtClean="0"/>
              <a:t>жіноча</a:t>
            </a:r>
            <a:r>
              <a:rPr lang="ru-RU" dirty="0" smtClean="0"/>
              <a:t>, а </a:t>
            </a:r>
            <a:r>
              <a:rPr lang="ru-RU" dirty="0" err="1" smtClean="0"/>
              <a:t>гетерогаметна</a:t>
            </a:r>
            <a:r>
              <a:rPr lang="ru-RU" dirty="0" smtClean="0"/>
              <a:t> - </a:t>
            </a:r>
            <a:r>
              <a:rPr lang="ru-RU" dirty="0" err="1" smtClean="0"/>
              <a:t>чоловіча</a:t>
            </a:r>
            <a:r>
              <a:rPr lang="ru-RU" dirty="0" smtClean="0"/>
              <a:t>. У </a:t>
            </a:r>
            <a:r>
              <a:rPr lang="ru-RU" dirty="0" err="1" smtClean="0"/>
              <a:t>птахів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метеликів</a:t>
            </a:r>
            <a:r>
              <a:rPr lang="ru-RU" dirty="0" smtClean="0"/>
              <a:t> — </a:t>
            </a:r>
            <a:r>
              <a:rPr lang="ru-RU" dirty="0" err="1" smtClean="0"/>
              <a:t>навпаки</a:t>
            </a:r>
            <a:r>
              <a:rPr lang="ru-RU" dirty="0" smtClean="0"/>
              <a:t>: </a:t>
            </a:r>
            <a:r>
              <a:rPr lang="ru-RU" dirty="0" err="1" smtClean="0"/>
              <a:t>гомогаметна</a:t>
            </a:r>
            <a:r>
              <a:rPr lang="ru-RU" dirty="0" smtClean="0"/>
              <a:t> стать </a:t>
            </a:r>
            <a:r>
              <a:rPr lang="ru-RU" dirty="0" err="1" smtClean="0"/>
              <a:t>чоловіча</a:t>
            </a:r>
            <a:r>
              <a:rPr lang="ru-RU" dirty="0" smtClean="0"/>
              <a:t> (</a:t>
            </a:r>
            <a:r>
              <a:rPr lang="en-US" dirty="0" smtClean="0"/>
              <a:t>ZZ), </a:t>
            </a:r>
            <a:r>
              <a:rPr lang="ru-RU" dirty="0" err="1" smtClean="0"/>
              <a:t>гетерогаметна</a:t>
            </a:r>
            <a:r>
              <a:rPr lang="ru-RU" dirty="0" smtClean="0"/>
              <a:t> — </a:t>
            </a:r>
            <a:r>
              <a:rPr lang="ru-RU" dirty="0" err="1" smtClean="0"/>
              <a:t>жіноча</a:t>
            </a:r>
            <a:r>
              <a:rPr lang="ru-RU" dirty="0" smtClean="0"/>
              <a:t> (</a:t>
            </a:r>
            <a:r>
              <a:rPr lang="en-US" dirty="0" smtClean="0"/>
              <a:t>ZW). </a:t>
            </a:r>
            <a:r>
              <a:rPr lang="ru-RU" dirty="0" smtClean="0"/>
              <a:t>У </a:t>
            </a:r>
            <a:r>
              <a:rPr lang="ru-RU" dirty="0" err="1" smtClean="0"/>
              <a:t>коників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саранчі</a:t>
            </a:r>
            <a:r>
              <a:rPr lang="ru-RU" dirty="0" smtClean="0"/>
              <a:t> </a:t>
            </a:r>
            <a:r>
              <a:rPr lang="ru-RU" dirty="0" err="1" smtClean="0"/>
              <a:t>жіноча</a:t>
            </a:r>
            <a:r>
              <a:rPr lang="ru-RU" dirty="0" smtClean="0"/>
              <a:t> стать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Х-хромосоми</a:t>
            </a:r>
            <a:r>
              <a:rPr lang="ru-RU" dirty="0" smtClean="0"/>
              <a:t>, а </a:t>
            </a:r>
            <a:r>
              <a:rPr lang="ru-RU" dirty="0" err="1" smtClean="0"/>
              <a:t>чоловіча</a:t>
            </a:r>
            <a:r>
              <a:rPr lang="ru-RU" dirty="0" smtClean="0"/>
              <a:t> — одну (Х0).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301208"/>
            <a:ext cx="1735303" cy="134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803082" cy="511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Балансова</a:t>
            </a:r>
            <a:r>
              <a:rPr lang="ru-RU" dirty="0" smtClean="0"/>
              <a:t> </a:t>
            </a:r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 К. </a:t>
            </a:r>
            <a:r>
              <a:rPr lang="ru-RU" dirty="0" err="1" smtClean="0"/>
              <a:t>Бріджес</a:t>
            </a:r>
            <a:r>
              <a:rPr lang="ru-RU" dirty="0" smtClean="0"/>
              <a:t> (1922). </a:t>
            </a:r>
          </a:p>
          <a:p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 smtClean="0"/>
              <a:t>вивченні</a:t>
            </a:r>
            <a:r>
              <a:rPr lang="ru-RU" dirty="0" smtClean="0"/>
              <a:t> </a:t>
            </a:r>
            <a:r>
              <a:rPr lang="ru-RU" dirty="0" err="1" smtClean="0"/>
              <a:t>успадкування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 у мухи </a:t>
            </a:r>
            <a:r>
              <a:rPr lang="ru-RU" dirty="0" err="1" smtClean="0"/>
              <a:t>дрозофіли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самці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статеві</a:t>
            </a:r>
            <a:r>
              <a:rPr lang="ru-RU" dirty="0" smtClean="0"/>
              <a:t> </a:t>
            </a:r>
            <a:r>
              <a:rPr lang="ru-RU" dirty="0" err="1" smtClean="0"/>
              <a:t>набори</a:t>
            </a:r>
            <a:r>
              <a:rPr lang="ru-RU" dirty="0" smtClean="0"/>
              <a:t> хромосом ХУ </a:t>
            </a:r>
            <a:r>
              <a:rPr lang="ru-RU" dirty="0" err="1" smtClean="0"/>
              <a:t>і</a:t>
            </a:r>
            <a:r>
              <a:rPr lang="ru-RU" dirty="0" smtClean="0"/>
              <a:t> Х0 (</a:t>
            </a:r>
            <a:r>
              <a:rPr lang="ru-RU" dirty="0" err="1" smtClean="0"/>
              <a:t>самці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Х0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чоловічої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вони </a:t>
            </a:r>
            <a:r>
              <a:rPr lang="ru-RU" dirty="0" err="1" smtClean="0"/>
              <a:t>стерильні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У-хромосомі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</a:t>
            </a:r>
            <a:r>
              <a:rPr lang="ru-RU" dirty="0" err="1" smtClean="0"/>
              <a:t>гени</a:t>
            </a:r>
            <a:r>
              <a:rPr lang="ru-RU" dirty="0" smtClean="0"/>
              <a:t>, </a:t>
            </a:r>
            <a:r>
              <a:rPr lang="ru-RU" dirty="0" err="1" smtClean="0"/>
              <a:t>необхідні</a:t>
            </a:r>
            <a:r>
              <a:rPr lang="ru-RU" dirty="0" smtClean="0"/>
              <a:t> для </a:t>
            </a:r>
            <a:r>
              <a:rPr lang="ru-RU" dirty="0" err="1" smtClean="0"/>
              <a:t>нормальної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 сперматогенезу). З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зроблено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, </a:t>
            </a:r>
            <a:r>
              <a:rPr lang="ru-RU" dirty="0" err="1" smtClean="0"/>
              <a:t>щоУ-хромосома</a:t>
            </a:r>
            <a:r>
              <a:rPr lang="ru-RU" dirty="0" smtClean="0"/>
              <a:t> у мухи </a:t>
            </a:r>
            <a:r>
              <a:rPr lang="ru-RU" dirty="0" err="1" smtClean="0"/>
              <a:t>дрозофіли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суттєвого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чоловічої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. Були </a:t>
            </a:r>
            <a:r>
              <a:rPr lang="ru-RU" dirty="0" err="1" smtClean="0"/>
              <a:t>отриманіособини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різноманітними</a:t>
            </a:r>
            <a:r>
              <a:rPr lang="ru-RU" dirty="0" smtClean="0"/>
              <a:t> </a:t>
            </a:r>
            <a:r>
              <a:rPr lang="ru-RU" dirty="0" err="1" smtClean="0"/>
              <a:t>поєднаннями</a:t>
            </a:r>
            <a:r>
              <a:rPr lang="ru-RU" dirty="0" smtClean="0"/>
              <a:t> числа Х-хромосом та </a:t>
            </a:r>
            <a:r>
              <a:rPr lang="ru-RU" dirty="0" err="1" smtClean="0"/>
              <a:t>наборів</a:t>
            </a:r>
            <a:r>
              <a:rPr lang="ru-RU" dirty="0" smtClean="0"/>
              <a:t> </a:t>
            </a:r>
            <a:r>
              <a:rPr lang="ru-RU" dirty="0" err="1" smtClean="0"/>
              <a:t>аутосом</a:t>
            </a:r>
            <a:r>
              <a:rPr lang="ru-RU" dirty="0" smtClean="0"/>
              <a:t> (А) та </a:t>
            </a:r>
            <a:r>
              <a:rPr lang="ru-RU" dirty="0" err="1" smtClean="0"/>
              <a:t>вивчена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стать:</a:t>
            </a:r>
          </a:p>
          <a:p>
            <a:r>
              <a:rPr lang="ru-RU" dirty="0" smtClean="0"/>
              <a:t>2Х: 2А - </a:t>
            </a:r>
            <a:r>
              <a:rPr lang="ru-RU" dirty="0" err="1" smtClean="0"/>
              <a:t>нормальні</a:t>
            </a:r>
            <a:r>
              <a:rPr lang="ru-RU" dirty="0" smtClean="0"/>
              <a:t> самки;</a:t>
            </a:r>
          </a:p>
          <a:p>
            <a:r>
              <a:rPr lang="uk-UA" dirty="0" smtClean="0"/>
              <a:t>1</a:t>
            </a:r>
            <a:r>
              <a:rPr lang="en-US" dirty="0" smtClean="0"/>
              <a:t>X: 2</a:t>
            </a:r>
            <a:r>
              <a:rPr lang="ru-RU" dirty="0" smtClean="0"/>
              <a:t>А - </a:t>
            </a:r>
            <a:r>
              <a:rPr lang="ru-RU" dirty="0" err="1" smtClean="0"/>
              <a:t>нормальні</a:t>
            </a:r>
            <a:r>
              <a:rPr lang="ru-RU" dirty="0" smtClean="0"/>
              <a:t> </a:t>
            </a:r>
            <a:r>
              <a:rPr lang="ru-RU" dirty="0" err="1" smtClean="0"/>
              <a:t>самці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3Х: 2А - </a:t>
            </a:r>
            <a:r>
              <a:rPr lang="ru-RU" dirty="0" err="1" smtClean="0"/>
              <a:t>надсамки</a:t>
            </a:r>
            <a:r>
              <a:rPr lang="ru-RU" dirty="0" smtClean="0"/>
              <a:t>, </a:t>
            </a:r>
            <a:r>
              <a:rPr lang="ru-RU" dirty="0" err="1" smtClean="0"/>
              <a:t>гіпертрофовані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жіночої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, </a:t>
            </a:r>
            <a:r>
              <a:rPr lang="ru-RU" dirty="0" err="1" smtClean="0"/>
              <a:t>безплідні</a:t>
            </a:r>
            <a:r>
              <a:rPr lang="ru-RU" dirty="0" smtClean="0"/>
              <a:t>;</a:t>
            </a:r>
          </a:p>
          <a:p>
            <a:r>
              <a:rPr lang="uk-UA" dirty="0" smtClean="0"/>
              <a:t>1</a:t>
            </a:r>
            <a:r>
              <a:rPr lang="en-US" dirty="0" smtClean="0"/>
              <a:t>X: </a:t>
            </a:r>
            <a:r>
              <a:rPr lang="ru-RU" dirty="0" smtClean="0"/>
              <a:t>3А - </a:t>
            </a:r>
            <a:r>
              <a:rPr lang="ru-RU" dirty="0" err="1" smtClean="0"/>
              <a:t>надсамці</a:t>
            </a:r>
            <a:r>
              <a:rPr lang="ru-RU" dirty="0" smtClean="0"/>
              <a:t>, </a:t>
            </a:r>
            <a:r>
              <a:rPr lang="ru-RU" dirty="0" err="1" smtClean="0"/>
              <a:t>гіпертрофовані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чоловічої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, </a:t>
            </a:r>
            <a:r>
              <a:rPr lang="ru-RU" dirty="0" err="1" smtClean="0"/>
              <a:t>безплідні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2Х: 3А - </a:t>
            </a:r>
            <a:r>
              <a:rPr lang="ru-RU" dirty="0" err="1" smtClean="0"/>
              <a:t>інтерсекси</a:t>
            </a:r>
            <a:r>
              <a:rPr lang="ru-RU" dirty="0" smtClean="0"/>
              <a:t>,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статей,безплідні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0506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Стать в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не </a:t>
            </a:r>
            <a:r>
              <a:rPr lang="ru-RU" dirty="0" err="1" smtClean="0"/>
              <a:t>статевими</a:t>
            </a:r>
            <a:r>
              <a:rPr lang="ru-RU" dirty="0" smtClean="0"/>
              <a:t> хромосомами, а </a:t>
            </a:r>
            <a:r>
              <a:rPr lang="ru-RU" dirty="0" err="1" smtClean="0"/>
              <a:t>ставленням</a:t>
            </a:r>
            <a:r>
              <a:rPr lang="ru-RU" dirty="0" smtClean="0"/>
              <a:t> (балансом) числа Х-хромосом та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наборів</a:t>
            </a:r>
            <a:r>
              <a:rPr lang="ru-RU" dirty="0" smtClean="0"/>
              <a:t> </a:t>
            </a:r>
            <a:r>
              <a:rPr lang="ru-RU" dirty="0" err="1" smtClean="0"/>
              <a:t>аутосом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відношення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1:1,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нормальні</a:t>
            </a:r>
            <a:r>
              <a:rPr lang="ru-RU" dirty="0" smtClean="0"/>
              <a:t> самки, </a:t>
            </a:r>
            <a:r>
              <a:rPr lang="ru-RU" dirty="0" err="1" smtClean="0"/>
              <a:t>якщо</a:t>
            </a:r>
            <a:r>
              <a:rPr lang="ru-RU" dirty="0" smtClean="0"/>
              <a:t> 1:2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нормальні</a:t>
            </a:r>
            <a:r>
              <a:rPr lang="ru-RU" dirty="0" smtClean="0"/>
              <a:t> </a:t>
            </a:r>
            <a:r>
              <a:rPr lang="ru-RU" dirty="0" err="1" smtClean="0"/>
              <a:t>самці</a:t>
            </a:r>
            <a:r>
              <a:rPr lang="ru-RU" dirty="0" smtClean="0"/>
              <a:t>. Чим </a:t>
            </a:r>
            <a:r>
              <a:rPr lang="ru-RU" dirty="0" err="1" smtClean="0"/>
              <a:t>більше</a:t>
            </a:r>
            <a:r>
              <a:rPr lang="ru-RU" dirty="0" smtClean="0"/>
              <a:t> у </a:t>
            </a:r>
            <a:r>
              <a:rPr lang="ru-RU" dirty="0" err="1" smtClean="0"/>
              <a:t>каріотипі</a:t>
            </a:r>
            <a:r>
              <a:rPr lang="ru-RU" dirty="0" smtClean="0"/>
              <a:t> </a:t>
            </a:r>
            <a:r>
              <a:rPr lang="en-US" dirty="0" smtClean="0"/>
              <a:t>X-</a:t>
            </a:r>
            <a:r>
              <a:rPr lang="ru-RU" dirty="0" smtClean="0"/>
              <a:t>хромосом,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виражені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жіночої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;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наборів</a:t>
            </a:r>
            <a:r>
              <a:rPr lang="ru-RU" dirty="0" smtClean="0"/>
              <a:t> </a:t>
            </a:r>
            <a:r>
              <a:rPr lang="ru-RU" dirty="0" err="1" smtClean="0"/>
              <a:t>аутосом</a:t>
            </a:r>
            <a:r>
              <a:rPr lang="ru-RU" dirty="0" smtClean="0"/>
              <a:t>, то </a:t>
            </a:r>
            <a:r>
              <a:rPr lang="ru-RU" dirty="0" err="1" smtClean="0"/>
              <a:t>різкіше</a:t>
            </a:r>
            <a:r>
              <a:rPr lang="ru-RU" dirty="0" smtClean="0"/>
              <a:t> </a:t>
            </a:r>
            <a:r>
              <a:rPr lang="ru-RU" dirty="0" err="1" smtClean="0"/>
              <a:t>виявляються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чоловічої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. </a:t>
            </a:r>
            <a:r>
              <a:rPr lang="ru-RU" dirty="0" err="1" smtClean="0"/>
              <a:t>Відносно</a:t>
            </a:r>
            <a:r>
              <a:rPr lang="ru-RU" dirty="0" smtClean="0"/>
              <a:t> 1:1,5 (2Х:ЗА)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статей. </a:t>
            </a:r>
            <a:r>
              <a:rPr lang="ru-RU" dirty="0" err="1" smtClean="0"/>
              <a:t>Ймовірно</a:t>
            </a:r>
            <a:r>
              <a:rPr lang="ru-RU" dirty="0" smtClean="0"/>
              <a:t>, </a:t>
            </a:r>
            <a:r>
              <a:rPr lang="ru-RU" dirty="0" err="1" smtClean="0"/>
              <a:t>гени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детермінують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жіночої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, у </a:t>
            </a:r>
            <a:r>
              <a:rPr lang="ru-RU" dirty="0" err="1" smtClean="0"/>
              <a:t>дрозофіли</a:t>
            </a:r>
            <a:r>
              <a:rPr lang="ru-RU" dirty="0" smtClean="0"/>
              <a:t> </a:t>
            </a:r>
            <a:r>
              <a:rPr lang="ru-RU" dirty="0" err="1" smtClean="0"/>
              <a:t>локалізовані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в </a:t>
            </a:r>
            <a:r>
              <a:rPr lang="ru-RU" dirty="0" err="1" smtClean="0"/>
              <a:t>Х-хромосомі</a:t>
            </a:r>
            <a:r>
              <a:rPr lang="ru-RU" dirty="0" smtClean="0"/>
              <a:t>, а </a:t>
            </a:r>
            <a:r>
              <a:rPr lang="ru-RU" dirty="0" err="1" smtClean="0"/>
              <a:t>чоловічої</a:t>
            </a:r>
            <a:r>
              <a:rPr lang="ru-RU" dirty="0" smtClean="0"/>
              <a:t> — в </a:t>
            </a:r>
            <a:r>
              <a:rPr lang="ru-RU" dirty="0" err="1" smtClean="0"/>
              <a:t>аутосомах</a:t>
            </a:r>
            <a:r>
              <a:rPr lang="ru-RU" dirty="0" smtClean="0"/>
              <a:t> (за </a:t>
            </a:r>
            <a:r>
              <a:rPr lang="ru-RU" dirty="0" err="1" smtClean="0"/>
              <a:t>винятком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регулюють</a:t>
            </a:r>
            <a:r>
              <a:rPr lang="ru-RU" dirty="0" smtClean="0"/>
              <a:t> сперматогенез).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ДИФЕРЕНЦІЮВАННЯ СТАТТІ У ПРОЦЕСІ РОЗВИТКУ</a:t>
            </a:r>
          </a:p>
          <a:p>
            <a:endParaRPr lang="ru-RU" dirty="0" smtClean="0"/>
          </a:p>
          <a:p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диференціювання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 </a:t>
            </a:r>
            <a:r>
              <a:rPr lang="ru-RU" dirty="0" err="1" smtClean="0"/>
              <a:t>пов'язаний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періодом</a:t>
            </a:r>
            <a:r>
              <a:rPr lang="ru-RU" dirty="0" smtClean="0"/>
              <a:t> </a:t>
            </a:r>
            <a:r>
              <a:rPr lang="ru-RU" dirty="0" err="1" smtClean="0"/>
              <a:t>ембріонального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 </a:t>
            </a:r>
            <a:r>
              <a:rPr lang="ru-RU" dirty="0" err="1" smtClean="0"/>
              <a:t>Формування</a:t>
            </a:r>
            <a:r>
              <a:rPr lang="ru-RU" dirty="0" smtClean="0"/>
              <a:t> закладок </a:t>
            </a:r>
            <a:r>
              <a:rPr lang="ru-RU" dirty="0" err="1" smtClean="0"/>
              <a:t>статевої</a:t>
            </a:r>
            <a:r>
              <a:rPr lang="ru-RU" dirty="0" smtClean="0"/>
              <a:t> </a:t>
            </a:r>
            <a:r>
              <a:rPr lang="ru-RU" dirty="0" err="1" smtClean="0"/>
              <a:t>залози</a:t>
            </a:r>
            <a:r>
              <a:rPr lang="ru-RU" dirty="0" smtClean="0"/>
              <a:t>, </a:t>
            </a:r>
            <a:r>
              <a:rPr lang="ru-RU" dirty="0" err="1" smtClean="0"/>
              <a:t>внутрішніх</a:t>
            </a:r>
            <a:r>
              <a:rPr lang="ru-RU" dirty="0" smtClean="0"/>
              <a:t> та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до 4-го </a:t>
            </a:r>
            <a:r>
              <a:rPr lang="ru-RU" dirty="0" err="1" smtClean="0"/>
              <a:t>тижня</a:t>
            </a:r>
            <a:r>
              <a:rPr lang="ru-RU" dirty="0" smtClean="0"/>
              <a:t> </a:t>
            </a:r>
            <a:r>
              <a:rPr lang="ru-RU" dirty="0" err="1" smtClean="0"/>
              <a:t>ембріогенезу</a:t>
            </a:r>
            <a:r>
              <a:rPr lang="ru-RU" dirty="0" smtClean="0"/>
              <a:t>. На </a:t>
            </a:r>
            <a:r>
              <a:rPr lang="ru-RU" dirty="0" err="1" smtClean="0"/>
              <a:t>початковому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забезпечується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Х-хромосомою, </a:t>
            </a:r>
            <a:r>
              <a:rPr lang="ru-RU" dirty="0" err="1" smtClean="0"/>
              <a:t>але</a:t>
            </a:r>
            <a:r>
              <a:rPr lang="ru-RU" dirty="0" smtClean="0"/>
              <a:t> тому </a:t>
            </a:r>
            <a:r>
              <a:rPr lang="ru-RU" dirty="0" err="1" smtClean="0"/>
              <a:t>йде</a:t>
            </a:r>
            <a:r>
              <a:rPr lang="ru-RU" dirty="0" smtClean="0"/>
              <a:t> </a:t>
            </a:r>
            <a:r>
              <a:rPr lang="ru-RU" dirty="0" err="1" smtClean="0"/>
              <a:t>однаково</a:t>
            </a:r>
            <a:r>
              <a:rPr lang="ru-RU" dirty="0" smtClean="0"/>
              <a:t> у </a:t>
            </a:r>
            <a:r>
              <a:rPr lang="ru-RU" dirty="0" err="1" smtClean="0"/>
              <a:t>ембріонів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хромосомними</a:t>
            </a:r>
            <a:r>
              <a:rPr lang="ru-RU" dirty="0" smtClean="0"/>
              <a:t> наборами 46, </a:t>
            </a:r>
            <a:r>
              <a:rPr lang="en-US" dirty="0" smtClean="0"/>
              <a:t>XX; 46, </a:t>
            </a:r>
            <a:r>
              <a:rPr lang="ru-RU" dirty="0" smtClean="0"/>
              <a:t>ХУ; 45, Х0 та </a:t>
            </a:r>
            <a:r>
              <a:rPr lang="ru-RU" dirty="0" err="1" smtClean="0"/>
              <a:t>ембріони</a:t>
            </a:r>
            <a:r>
              <a:rPr lang="ru-RU" dirty="0" smtClean="0"/>
              <a:t> </a:t>
            </a:r>
            <a:r>
              <a:rPr lang="ru-RU" dirty="0" err="1" smtClean="0"/>
              <a:t>анатомічно</a:t>
            </a:r>
            <a:r>
              <a:rPr lang="ru-RU" dirty="0" smtClean="0"/>
              <a:t> </a:t>
            </a:r>
            <a:r>
              <a:rPr lang="ru-RU" dirty="0" err="1" smtClean="0"/>
              <a:t>нейтральні</a:t>
            </a:r>
            <a:r>
              <a:rPr lang="ru-RU" dirty="0" smtClean="0"/>
              <a:t>. </a:t>
            </a:r>
            <a:r>
              <a:rPr lang="ru-RU" dirty="0" err="1" smtClean="0"/>
              <a:t>Зародкові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у </a:t>
            </a:r>
            <a:r>
              <a:rPr lang="ru-RU" dirty="0" err="1" smtClean="0"/>
              <a:t>раннього</a:t>
            </a:r>
            <a:r>
              <a:rPr lang="ru-RU" dirty="0" smtClean="0"/>
              <a:t> </a:t>
            </a:r>
            <a:r>
              <a:rPr lang="ru-RU" dirty="0" err="1" smtClean="0"/>
              <a:t>ембріона</a:t>
            </a:r>
            <a:r>
              <a:rPr lang="ru-RU" dirty="0" smtClean="0"/>
              <a:t> поза зачатком </a:t>
            </a:r>
            <a:r>
              <a:rPr lang="ru-RU" dirty="0" err="1" smtClean="0"/>
              <a:t>первинної</a:t>
            </a:r>
            <a:r>
              <a:rPr lang="ru-RU" dirty="0" smtClean="0"/>
              <a:t> </a:t>
            </a:r>
            <a:r>
              <a:rPr lang="ru-RU" dirty="0" err="1" smtClean="0"/>
              <a:t>гонади</a:t>
            </a:r>
            <a:r>
              <a:rPr lang="ru-RU" dirty="0" smtClean="0"/>
              <a:t> (</a:t>
            </a:r>
            <a:r>
              <a:rPr lang="ru-RU" dirty="0" err="1" smtClean="0"/>
              <a:t>статевої</a:t>
            </a:r>
            <a:r>
              <a:rPr lang="ru-RU" dirty="0" smtClean="0"/>
              <a:t> складки). </a:t>
            </a:r>
            <a:r>
              <a:rPr lang="ru-RU" dirty="0" err="1" smtClean="0"/>
              <a:t>Первинні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зародка</a:t>
            </a:r>
            <a:r>
              <a:rPr lang="ru-RU" dirty="0" smtClean="0"/>
              <a:t> у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виявити</a:t>
            </a:r>
            <a:r>
              <a:rPr lang="ru-RU" dirty="0" smtClean="0"/>
              <a:t> на 3-му </a:t>
            </a:r>
            <a:r>
              <a:rPr lang="ru-RU" dirty="0" err="1" smtClean="0"/>
              <a:t>тижні</a:t>
            </a:r>
            <a:r>
              <a:rPr lang="ru-RU" dirty="0" smtClean="0"/>
              <a:t> </a:t>
            </a:r>
            <a:r>
              <a:rPr lang="ru-RU" dirty="0" err="1" smtClean="0"/>
              <a:t>ембріонального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в </a:t>
            </a:r>
            <a:r>
              <a:rPr lang="ru-RU" dirty="0" err="1" smtClean="0"/>
              <a:t>ектодермі</a:t>
            </a:r>
            <a:r>
              <a:rPr lang="ru-RU" dirty="0" smtClean="0"/>
              <a:t> </a:t>
            </a:r>
            <a:r>
              <a:rPr lang="ru-RU" dirty="0" err="1" smtClean="0"/>
              <a:t>жовткового</a:t>
            </a:r>
            <a:r>
              <a:rPr lang="ru-RU" dirty="0" smtClean="0"/>
              <a:t> </a:t>
            </a:r>
            <a:r>
              <a:rPr lang="ru-RU" dirty="0" err="1" smtClean="0"/>
              <a:t>мішка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хемотаксису вони </a:t>
            </a:r>
            <a:r>
              <a:rPr lang="ru-RU" dirty="0" err="1" smtClean="0"/>
              <a:t>мігрують</a:t>
            </a:r>
            <a:r>
              <a:rPr lang="ru-RU" dirty="0" smtClean="0"/>
              <a:t> у </a:t>
            </a:r>
            <a:r>
              <a:rPr lang="ru-RU" dirty="0" err="1" smtClean="0"/>
              <a:t>статеву</a:t>
            </a:r>
            <a:r>
              <a:rPr lang="ru-RU" dirty="0" smtClean="0"/>
              <a:t> складку, де </a:t>
            </a:r>
            <a:r>
              <a:rPr lang="ru-RU" dirty="0" err="1" smtClean="0"/>
              <a:t>беруть</a:t>
            </a:r>
            <a:r>
              <a:rPr lang="ru-RU" dirty="0" smtClean="0"/>
              <a:t> участь в </a:t>
            </a:r>
            <a:r>
              <a:rPr lang="ru-RU" dirty="0" err="1" smtClean="0"/>
              <a:t>утворенні</a:t>
            </a:r>
            <a:r>
              <a:rPr lang="ru-RU" dirty="0" smtClean="0"/>
              <a:t> </a:t>
            </a:r>
            <a:r>
              <a:rPr lang="ru-RU" dirty="0" err="1" smtClean="0"/>
              <a:t>недиференційованої</a:t>
            </a:r>
            <a:r>
              <a:rPr lang="ru-RU" dirty="0" smtClean="0"/>
              <a:t> </a:t>
            </a:r>
            <a:r>
              <a:rPr lang="ru-RU" dirty="0" err="1" smtClean="0"/>
              <a:t>гонади</a:t>
            </a:r>
            <a:r>
              <a:rPr lang="ru-RU" dirty="0" smtClean="0"/>
              <a:t>, яка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у </a:t>
            </a:r>
            <a:r>
              <a:rPr lang="ru-RU" dirty="0" err="1" smtClean="0"/>
              <a:t>яєчники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сімяники</a:t>
            </a:r>
            <a:r>
              <a:rPr lang="ru-RU" dirty="0" smtClean="0"/>
              <a:t>. </a:t>
            </a:r>
            <a:r>
              <a:rPr lang="ru-RU" dirty="0" err="1" smtClean="0"/>
              <a:t>Диференціювання</a:t>
            </a:r>
            <a:r>
              <a:rPr lang="ru-RU" dirty="0" smtClean="0"/>
              <a:t> закладок у </a:t>
            </a:r>
            <a:r>
              <a:rPr lang="ru-RU" dirty="0" err="1" smtClean="0"/>
              <a:t>статеві</a:t>
            </a:r>
            <a:r>
              <a:rPr lang="ru-RU" dirty="0" smtClean="0"/>
              <a:t> </a:t>
            </a:r>
            <a:r>
              <a:rPr lang="ru-RU" dirty="0" err="1" smtClean="0"/>
              <a:t>залози</a:t>
            </a:r>
            <a:r>
              <a:rPr lang="ru-RU" dirty="0" smtClean="0"/>
              <a:t> та </a:t>
            </a:r>
            <a:r>
              <a:rPr lang="ru-RU" dirty="0" err="1" smtClean="0"/>
              <a:t>статеві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у </a:t>
            </a:r>
            <a:r>
              <a:rPr lang="ru-RU" dirty="0" err="1" smtClean="0"/>
              <a:t>ембріона</a:t>
            </a:r>
            <a:r>
              <a:rPr lang="ru-RU" dirty="0" smtClean="0"/>
              <a:t> та плода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4-го по 12-й </a:t>
            </a:r>
            <a:r>
              <a:rPr lang="ru-RU" dirty="0" err="1" smtClean="0"/>
              <a:t>тиждень</a:t>
            </a:r>
            <a:r>
              <a:rPr lang="ru-RU" dirty="0" smtClean="0"/>
              <a:t> </a:t>
            </a:r>
            <a:r>
              <a:rPr lang="ru-RU" dirty="0" err="1" smtClean="0"/>
              <a:t>внутрішньоутробного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статевої</a:t>
            </a:r>
            <a:r>
              <a:rPr lang="ru-RU" dirty="0" smtClean="0"/>
              <a:t> </a:t>
            </a:r>
            <a:r>
              <a:rPr lang="ru-RU" dirty="0" err="1" smtClean="0"/>
              <a:t>хромосоми.Присутність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Х-хромосоми</a:t>
            </a:r>
            <a:r>
              <a:rPr lang="ru-RU" dirty="0" smtClean="0"/>
              <a:t> </a:t>
            </a:r>
            <a:r>
              <a:rPr lang="ru-RU" dirty="0" err="1" smtClean="0"/>
              <a:t>стимулює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первинних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в </a:t>
            </a:r>
            <a:r>
              <a:rPr lang="ru-RU" dirty="0" err="1" smtClean="0"/>
              <a:t>ооцити</a:t>
            </a:r>
            <a:r>
              <a:rPr lang="ru-RU" dirty="0" smtClean="0"/>
              <a:t> та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яєчників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статевої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за </a:t>
            </a:r>
            <a:r>
              <a:rPr lang="ru-RU" dirty="0" err="1" smtClean="0"/>
              <a:t>жіночим</a:t>
            </a:r>
            <a:r>
              <a:rPr lang="ru-RU" dirty="0" smtClean="0"/>
              <a:t> </a:t>
            </a:r>
            <a:r>
              <a:rPr lang="ru-RU" dirty="0" err="1" smtClean="0"/>
              <a:t>типом.Розвиток</a:t>
            </a:r>
            <a:r>
              <a:rPr lang="ru-RU" dirty="0" smtClean="0"/>
              <a:t> </a:t>
            </a:r>
            <a:r>
              <a:rPr lang="ru-RU" dirty="0" err="1" smtClean="0"/>
              <a:t>первинних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закладок у </a:t>
            </a:r>
            <a:r>
              <a:rPr lang="ru-RU" dirty="0" err="1" smtClean="0"/>
              <a:t>напрямі</a:t>
            </a:r>
            <a:r>
              <a:rPr lang="ru-RU" dirty="0" smtClean="0"/>
              <a:t> </a:t>
            </a:r>
            <a:r>
              <a:rPr lang="ru-RU" dirty="0" err="1" smtClean="0"/>
              <a:t>чоловічої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присутністю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наборі</a:t>
            </a:r>
            <a:r>
              <a:rPr lang="ru-RU" dirty="0" smtClean="0"/>
              <a:t> </a:t>
            </a:r>
            <a:r>
              <a:rPr lang="ru-RU" dirty="0" err="1" smtClean="0"/>
              <a:t>У-хромосоми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первинні</a:t>
            </a:r>
            <a:r>
              <a:rPr lang="ru-RU" dirty="0" smtClean="0"/>
              <a:t> </a:t>
            </a:r>
            <a:r>
              <a:rPr lang="ru-RU" dirty="0" err="1" smtClean="0"/>
              <a:t>статеві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диференціюватися</a:t>
            </a:r>
            <a:r>
              <a:rPr lang="ru-RU" dirty="0" smtClean="0"/>
              <a:t> в </a:t>
            </a:r>
            <a:r>
              <a:rPr lang="ru-RU" dirty="0" err="1" smtClean="0"/>
              <a:t>сперматоцити</a:t>
            </a:r>
            <a:r>
              <a:rPr lang="ru-RU" dirty="0" smtClean="0"/>
              <a:t> та </a:t>
            </a:r>
            <a:r>
              <a:rPr lang="ru-RU" dirty="0" err="1" smtClean="0"/>
              <a:t>утворюються.сім'яники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статеві</a:t>
            </a:r>
            <a:r>
              <a:rPr lang="ru-RU" dirty="0" smtClean="0"/>
              <a:t> </a:t>
            </a:r>
            <a:r>
              <a:rPr lang="ru-RU" dirty="0" err="1" smtClean="0"/>
              <a:t>органи.За</a:t>
            </a:r>
            <a:r>
              <a:rPr lang="ru-RU" dirty="0" smtClean="0"/>
              <a:t>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статевої</a:t>
            </a:r>
            <a:r>
              <a:rPr lang="ru-RU" dirty="0" smtClean="0"/>
              <a:t> Х-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dirty="0" smtClean="0"/>
              <a:t>Y-</a:t>
            </a:r>
            <a:r>
              <a:rPr lang="ru-RU" dirty="0" err="1" smtClean="0"/>
              <a:t>хромосоми</a:t>
            </a:r>
            <a:r>
              <a:rPr lang="ru-RU" dirty="0" smtClean="0"/>
              <a:t> </a:t>
            </a:r>
            <a:r>
              <a:rPr lang="ru-RU" dirty="0" err="1" smtClean="0"/>
              <a:t>гонади</a:t>
            </a:r>
            <a:r>
              <a:rPr lang="ru-RU" dirty="0" smtClean="0"/>
              <a:t> не </a:t>
            </a:r>
            <a:r>
              <a:rPr lang="ru-RU" dirty="0" err="1" smtClean="0"/>
              <a:t>диференціюються</a:t>
            </a:r>
            <a:r>
              <a:rPr lang="ru-RU" dirty="0" smtClean="0"/>
              <a:t>,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 у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, </a:t>
            </a:r>
            <a:r>
              <a:rPr lang="ru-RU" dirty="0" err="1" smtClean="0"/>
              <a:t>знаходять</a:t>
            </a:r>
            <a:r>
              <a:rPr lang="ru-RU" dirty="0" smtClean="0"/>
              <a:t> </a:t>
            </a:r>
            <a:r>
              <a:rPr lang="ru-RU" dirty="0" err="1" smtClean="0"/>
              <a:t>сполучнотканинні</a:t>
            </a:r>
            <a:r>
              <a:rPr lang="ru-RU" dirty="0" smtClean="0"/>
              <a:t> </a:t>
            </a:r>
            <a:r>
              <a:rPr lang="ru-RU" dirty="0" err="1" smtClean="0"/>
              <a:t>тяжі</a:t>
            </a:r>
            <a:r>
              <a:rPr lang="ru-RU" dirty="0" smtClean="0"/>
              <a:t>. </a:t>
            </a:r>
            <a:r>
              <a:rPr lang="ru-RU" dirty="0" err="1" smtClean="0"/>
              <a:t>Внутрішні</a:t>
            </a:r>
            <a:r>
              <a:rPr lang="ru-RU" dirty="0" smtClean="0"/>
              <a:t> та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статеві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зберігають</a:t>
            </a:r>
            <a:r>
              <a:rPr lang="ru-RU" dirty="0" smtClean="0"/>
              <a:t> </a:t>
            </a:r>
            <a:r>
              <a:rPr lang="ru-RU" dirty="0" err="1" smtClean="0"/>
              <a:t>жіночий</a:t>
            </a:r>
            <a:r>
              <a:rPr lang="ru-RU" dirty="0" smtClean="0"/>
              <a:t> </a:t>
            </a:r>
            <a:r>
              <a:rPr lang="ru-RU" dirty="0" err="1" smtClean="0"/>
              <a:t>тип,але</a:t>
            </a:r>
            <a:r>
              <a:rPr lang="ru-RU" dirty="0" smtClean="0"/>
              <a:t> </a:t>
            </a:r>
            <a:r>
              <a:rPr lang="ru-RU" dirty="0" err="1" smtClean="0"/>
              <a:t>залишаються</a:t>
            </a:r>
            <a:r>
              <a:rPr lang="ru-RU" dirty="0" smtClean="0"/>
              <a:t> </a:t>
            </a:r>
            <a:r>
              <a:rPr lang="ru-RU" dirty="0" err="1" smtClean="0"/>
              <a:t>недорозвиненими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ВАРІАЦІЇ ВИЗНАЧЕННЯ СТАТТІ</a:t>
            </a:r>
          </a:p>
          <a:p>
            <a:endParaRPr lang="ru-RU" sz="1600" dirty="0" smtClean="0"/>
          </a:p>
          <a:p>
            <a:r>
              <a:rPr lang="ru-RU" sz="1600" dirty="0" smtClean="0"/>
              <a:t>Стать </a:t>
            </a:r>
            <a:r>
              <a:rPr lang="ru-RU" sz="1600" dirty="0" err="1" smtClean="0"/>
              <a:t>організму</a:t>
            </a:r>
            <a:r>
              <a:rPr lang="ru-RU" sz="1600" dirty="0" smtClean="0"/>
              <a:t>, як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будь-яка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ознака</a:t>
            </a:r>
            <a:r>
              <a:rPr lang="ru-RU" sz="1600" dirty="0" smtClean="0"/>
              <a:t>, </a:t>
            </a:r>
            <a:r>
              <a:rPr lang="ru-RU" sz="1600" dirty="0" err="1" smtClean="0"/>
              <a:t>розвивається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впливом</a:t>
            </a:r>
            <a:r>
              <a:rPr lang="ru-RU" sz="1600" dirty="0" smtClean="0"/>
              <a:t> </a:t>
            </a:r>
            <a:r>
              <a:rPr lang="ru-RU" sz="1600" dirty="0" err="1" smtClean="0"/>
              <a:t>як</a:t>
            </a:r>
            <a:r>
              <a:rPr lang="ru-RU" sz="1600" dirty="0" smtClean="0"/>
              <a:t> генотипу, так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факторів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довкілля</a:t>
            </a:r>
            <a:r>
              <a:rPr lang="ru-RU" sz="1600" dirty="0" smtClean="0"/>
              <a:t>. Для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організмів</a:t>
            </a:r>
            <a:r>
              <a:rPr lang="ru-RU" sz="1600" dirty="0" smtClean="0"/>
              <a:t> </a:t>
            </a:r>
            <a:r>
              <a:rPr lang="ru-RU" sz="1600" dirty="0" err="1" smtClean="0"/>
              <a:t>ступінь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впливу</a:t>
            </a:r>
            <a:r>
              <a:rPr lang="ru-RU" sz="1600" dirty="0" smtClean="0"/>
              <a:t> генотипу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чинників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довкілля</a:t>
            </a:r>
            <a:r>
              <a:rPr lang="ru-RU" sz="1600" dirty="0" smtClean="0"/>
              <a:t> </a:t>
            </a:r>
            <a:r>
              <a:rPr lang="ru-RU" sz="1600" dirty="0" err="1" smtClean="0"/>
              <a:t>визначення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статі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різна</a:t>
            </a:r>
            <a:r>
              <a:rPr lang="ru-RU" sz="1600" dirty="0" smtClean="0"/>
              <a:t>, в одних </a:t>
            </a:r>
            <a:r>
              <a:rPr lang="ru-RU" sz="1600" dirty="0" err="1" smtClean="0"/>
              <a:t>організмів</a:t>
            </a:r>
            <a:r>
              <a:rPr lang="ru-RU" sz="1600" dirty="0" smtClean="0"/>
              <a:t> (</a:t>
            </a:r>
            <a:r>
              <a:rPr lang="ru-RU" sz="1600" dirty="0" err="1" smtClean="0"/>
              <a:t>людина</a:t>
            </a:r>
            <a:r>
              <a:rPr lang="ru-RU" sz="1600" dirty="0" smtClean="0"/>
              <a:t>, </a:t>
            </a:r>
            <a:r>
              <a:rPr lang="ru-RU" sz="1600" dirty="0" err="1" smtClean="0"/>
              <a:t>більшість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ссавців</a:t>
            </a:r>
            <a:r>
              <a:rPr lang="ru-RU" sz="1600" dirty="0" smtClean="0"/>
              <a:t>) </a:t>
            </a:r>
            <a:r>
              <a:rPr lang="ru-RU" sz="1600" dirty="0" err="1" smtClean="0"/>
              <a:t>визначальним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генотип, а </a:t>
            </a:r>
            <a:r>
              <a:rPr lang="ru-RU" sz="1600" dirty="0" err="1" smtClean="0"/>
              <a:t>й</a:t>
            </a:r>
            <a:r>
              <a:rPr lang="ru-RU" sz="1600" dirty="0" smtClean="0"/>
              <a:t> у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(</a:t>
            </a:r>
            <a:r>
              <a:rPr lang="ru-RU" sz="1600" dirty="0" err="1" smtClean="0"/>
              <a:t>риби</a:t>
            </a:r>
            <a:r>
              <a:rPr lang="ru-RU" sz="1600" dirty="0" smtClean="0"/>
              <a:t>, </a:t>
            </a:r>
            <a:r>
              <a:rPr lang="ru-RU" sz="1600" dirty="0" err="1" smtClean="0"/>
              <a:t>деякі</a:t>
            </a:r>
            <a:r>
              <a:rPr lang="ru-RU" sz="1600" dirty="0" smtClean="0"/>
              <a:t> </a:t>
            </a:r>
            <a:r>
              <a:rPr lang="ru-RU" sz="1600" dirty="0" err="1" smtClean="0"/>
              <a:t>черв'яки</a:t>
            </a:r>
            <a:r>
              <a:rPr lang="ru-RU" sz="1600" dirty="0" smtClean="0"/>
              <a:t>) — </a:t>
            </a:r>
            <a:r>
              <a:rPr lang="ru-RU" sz="1600" dirty="0" err="1" smtClean="0"/>
              <a:t>чинники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довкілля</a:t>
            </a:r>
            <a:r>
              <a:rPr lang="ru-RU" sz="1600" dirty="0" smtClean="0"/>
              <a:t>. Так, у </a:t>
            </a:r>
            <a:r>
              <a:rPr lang="ru-RU" sz="1600" dirty="0" err="1" smtClean="0"/>
              <a:t>черв'яка</a:t>
            </a:r>
            <a:r>
              <a:rPr lang="ru-RU" sz="1600" dirty="0" smtClean="0"/>
              <a:t> </a:t>
            </a:r>
            <a:r>
              <a:rPr lang="en-US" sz="1600" dirty="0" err="1" smtClean="0"/>
              <a:t>Bonellia</a:t>
            </a:r>
            <a:r>
              <a:rPr lang="en-US" sz="1600" dirty="0" smtClean="0"/>
              <a:t> </a:t>
            </a:r>
            <a:r>
              <a:rPr lang="en-US" sz="1600" dirty="0" err="1" smtClean="0"/>
              <a:t>viridis</a:t>
            </a:r>
            <a:r>
              <a:rPr lang="en-US" sz="1600" dirty="0" smtClean="0"/>
              <a:t> </a:t>
            </a:r>
            <a:r>
              <a:rPr lang="ru-RU" sz="1600" dirty="0" smtClean="0"/>
              <a:t>самка </a:t>
            </a:r>
            <a:r>
              <a:rPr lang="ru-RU" sz="1600" dirty="0" err="1" smtClean="0"/>
              <a:t>відносно</a:t>
            </a:r>
            <a:r>
              <a:rPr lang="ru-RU" sz="1600" dirty="0" smtClean="0"/>
              <a:t> велика, а </a:t>
            </a:r>
            <a:r>
              <a:rPr lang="ru-RU" sz="1600" dirty="0" err="1" smtClean="0"/>
              <a:t>самець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мікроскопічні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розміри</a:t>
            </a:r>
            <a:r>
              <a:rPr lang="ru-RU" sz="1600" dirty="0" smtClean="0"/>
              <a:t>.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постійно</a:t>
            </a:r>
            <a:r>
              <a:rPr lang="ru-RU" sz="1600" dirty="0" smtClean="0"/>
              <a:t> </a:t>
            </a:r>
            <a:r>
              <a:rPr lang="ru-RU" sz="1600" dirty="0" err="1" smtClean="0"/>
              <a:t>живе</a:t>
            </a:r>
            <a:r>
              <a:rPr lang="ru-RU" sz="1600" dirty="0" smtClean="0"/>
              <a:t> у </a:t>
            </a:r>
            <a:r>
              <a:rPr lang="ru-RU" sz="1600" dirty="0" err="1" smtClean="0"/>
              <a:t>статевих</a:t>
            </a:r>
            <a:r>
              <a:rPr lang="ru-RU" sz="1600" dirty="0" smtClean="0"/>
              <a:t> шляхах самки. Личинка </a:t>
            </a:r>
            <a:r>
              <a:rPr lang="ru-RU" sz="1600" dirty="0" err="1" smtClean="0"/>
              <a:t>хробака</a:t>
            </a:r>
            <a:r>
              <a:rPr lang="ru-RU" sz="1600" dirty="0" smtClean="0"/>
              <a:t> </a:t>
            </a:r>
            <a:r>
              <a:rPr lang="ru-RU" sz="1600" dirty="0" err="1" smtClean="0"/>
              <a:t>бісексуальна</a:t>
            </a:r>
            <a:r>
              <a:rPr lang="ru-RU" sz="1600" dirty="0" smtClean="0"/>
              <a:t>. </a:t>
            </a:r>
            <a:r>
              <a:rPr lang="ru-RU" sz="1600" dirty="0" err="1" smtClean="0"/>
              <a:t>Розвиток</a:t>
            </a:r>
            <a:r>
              <a:rPr lang="ru-RU" sz="1600" dirty="0" smtClean="0"/>
              <a:t> </a:t>
            </a:r>
            <a:r>
              <a:rPr lang="ru-RU" sz="1600" dirty="0" err="1" smtClean="0"/>
              <a:t>самця</a:t>
            </a:r>
            <a:r>
              <a:rPr lang="ru-RU" sz="1600" dirty="0" smtClean="0"/>
              <a:t> </a:t>
            </a:r>
            <a:r>
              <a:rPr lang="ru-RU" sz="1600" dirty="0" err="1" smtClean="0"/>
              <a:t>чи</a:t>
            </a:r>
            <a:r>
              <a:rPr lang="ru-RU" sz="1600" dirty="0" smtClean="0"/>
              <a:t> самки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такої</a:t>
            </a:r>
            <a:r>
              <a:rPr lang="ru-RU" sz="1600" dirty="0" smtClean="0"/>
              <a:t> личинки </a:t>
            </a:r>
            <a:r>
              <a:rPr lang="ru-RU" sz="1600" dirty="0" err="1" smtClean="0"/>
              <a:t>залежить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випадку</a:t>
            </a:r>
            <a:r>
              <a:rPr lang="ru-RU" sz="1600" dirty="0" smtClean="0"/>
              <a:t>.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личинка,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плаває</a:t>
            </a:r>
            <a:r>
              <a:rPr lang="ru-RU" sz="1600" dirty="0" smtClean="0"/>
              <a:t> у </a:t>
            </a:r>
            <a:r>
              <a:rPr lang="ru-RU" sz="1600" dirty="0" err="1" smtClean="0"/>
              <a:t>воді</a:t>
            </a:r>
            <a:r>
              <a:rPr lang="ru-RU" sz="1600" dirty="0" smtClean="0"/>
              <a:t>, </a:t>
            </a:r>
            <a:r>
              <a:rPr lang="ru-RU" sz="1600" dirty="0" err="1" smtClean="0"/>
              <a:t>зустріне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вільну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самця</a:t>
            </a:r>
            <a:r>
              <a:rPr lang="ru-RU" sz="1600" dirty="0" smtClean="0"/>
              <a:t> самку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зафіксується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ній</a:t>
            </a:r>
            <a:r>
              <a:rPr lang="ru-RU" sz="1600" dirty="0" smtClean="0"/>
              <a:t>, вона </a:t>
            </a:r>
            <a:r>
              <a:rPr lang="ru-RU" sz="1600" dirty="0" err="1" smtClean="0"/>
              <a:t>перетвориться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самця</a:t>
            </a:r>
            <a:r>
              <a:rPr lang="ru-RU" sz="1600" dirty="0" smtClean="0"/>
              <a:t>,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ні</a:t>
            </a:r>
            <a:r>
              <a:rPr lang="ru-RU" sz="1600" dirty="0" smtClean="0"/>
              <a:t> – </a:t>
            </a:r>
            <a:r>
              <a:rPr lang="ru-RU" sz="1600" dirty="0" err="1" smtClean="0"/>
              <a:t>на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самку.Іноді</a:t>
            </a:r>
            <a:r>
              <a:rPr lang="ru-RU" sz="1600" dirty="0" smtClean="0"/>
              <a:t> </a:t>
            </a:r>
            <a:r>
              <a:rPr lang="ru-RU" sz="1600" dirty="0" err="1" smtClean="0"/>
              <a:t>фактори</a:t>
            </a:r>
            <a:r>
              <a:rPr lang="ru-RU" sz="1600" dirty="0" smtClean="0"/>
              <a:t> </a:t>
            </a:r>
            <a:r>
              <a:rPr lang="ru-RU" sz="1600" dirty="0" err="1" smtClean="0"/>
              <a:t>зовнішнього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середовища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істотно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визначення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статі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у </a:t>
            </a:r>
            <a:r>
              <a:rPr lang="ru-RU" sz="1600" dirty="0" err="1" smtClean="0"/>
              <a:t>ссавців.Так</a:t>
            </a:r>
            <a:r>
              <a:rPr lang="ru-RU" sz="1600" dirty="0" smtClean="0"/>
              <a:t>, </a:t>
            </a:r>
            <a:r>
              <a:rPr lang="ru-RU" sz="1600" dirty="0" err="1" smtClean="0"/>
              <a:t>у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рогатої</a:t>
            </a:r>
            <a:r>
              <a:rPr lang="ru-RU" sz="1600" dirty="0" smtClean="0"/>
              <a:t> </a:t>
            </a:r>
            <a:r>
              <a:rPr lang="ru-RU" sz="1600" dirty="0" err="1" smtClean="0"/>
              <a:t>худоби</a:t>
            </a:r>
            <a:r>
              <a:rPr lang="ru-RU" sz="1600" dirty="0" smtClean="0"/>
              <a:t> за </a:t>
            </a:r>
            <a:r>
              <a:rPr lang="ru-RU" sz="1600" dirty="0" err="1" smtClean="0"/>
              <a:t>одночасного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двох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різностатевих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близнюків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бички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народжуються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нормальними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телички</a:t>
            </a:r>
            <a:r>
              <a:rPr lang="ru-RU" sz="1600" dirty="0" smtClean="0"/>
              <a:t> часто </a:t>
            </a:r>
            <a:r>
              <a:rPr lang="ru-RU" sz="1600" dirty="0" err="1" smtClean="0"/>
              <a:t>інтерсексуальними</a:t>
            </a:r>
            <a:r>
              <a:rPr lang="ru-RU" sz="1600" dirty="0" smtClean="0"/>
              <a:t>.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раннім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чоловічих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статевих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гормонів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впливом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у стать другого </a:t>
            </a:r>
            <a:r>
              <a:rPr lang="ru-RU" sz="1600" dirty="0" err="1" smtClean="0"/>
              <a:t>близнюка.У</a:t>
            </a:r>
            <a:r>
              <a:rPr lang="ru-RU" sz="1600" dirty="0" smtClean="0"/>
              <a:t> </a:t>
            </a:r>
            <a:r>
              <a:rPr lang="ru-RU" sz="1600" dirty="0" err="1" smtClean="0"/>
              <a:t>людини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описані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випадки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прояву</a:t>
            </a:r>
            <a:r>
              <a:rPr lang="ru-RU" sz="1600" dirty="0" smtClean="0"/>
              <a:t> </a:t>
            </a:r>
            <a:r>
              <a:rPr lang="ru-RU" sz="1600" dirty="0" err="1" smtClean="0"/>
              <a:t>чоловічого</a:t>
            </a:r>
            <a:r>
              <a:rPr lang="ru-RU" sz="1600" dirty="0" smtClean="0"/>
              <a:t> фенотипу при </a:t>
            </a:r>
            <a:r>
              <a:rPr lang="ru-RU" sz="1600" dirty="0" err="1" smtClean="0"/>
              <a:t>вмісті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статевих</a:t>
            </a:r>
            <a:r>
              <a:rPr lang="ru-RU" sz="1600" dirty="0" smtClean="0"/>
              <a:t> хромосом </a:t>
            </a:r>
            <a:r>
              <a:rPr lang="en-US" sz="1600" dirty="0" smtClean="0"/>
              <a:t>XX </a:t>
            </a:r>
            <a:r>
              <a:rPr lang="ru-RU" sz="1600" dirty="0" smtClean="0"/>
              <a:t>та </a:t>
            </a:r>
            <a:r>
              <a:rPr lang="ru-RU" sz="1600" dirty="0" err="1" smtClean="0"/>
              <a:t>жіночого</a:t>
            </a:r>
            <a:r>
              <a:rPr lang="ru-RU" sz="1600" dirty="0" smtClean="0"/>
              <a:t> (</a:t>
            </a:r>
            <a:r>
              <a:rPr lang="ru-RU" sz="1600" dirty="0" err="1" smtClean="0"/>
              <a:t>синдроми</a:t>
            </a:r>
            <a:r>
              <a:rPr lang="ru-RU" sz="1600" dirty="0" smtClean="0"/>
              <a:t> </a:t>
            </a:r>
            <a:r>
              <a:rPr lang="ru-RU" sz="1600" dirty="0" err="1" smtClean="0"/>
              <a:t>Моріса</a:t>
            </a:r>
            <a:r>
              <a:rPr lang="ru-RU" sz="1600" dirty="0" smtClean="0"/>
              <a:t>, </a:t>
            </a:r>
            <a:r>
              <a:rPr lang="ru-RU" sz="1600" dirty="0" err="1" smtClean="0"/>
              <a:t>тестикулярної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фемінізації</a:t>
            </a:r>
            <a:r>
              <a:rPr lang="ru-RU" sz="1600" dirty="0" smtClean="0"/>
              <a:t>) – при </a:t>
            </a:r>
            <a:r>
              <a:rPr lang="ru-RU" sz="1600" dirty="0" err="1" smtClean="0"/>
              <a:t>генотипі</a:t>
            </a:r>
            <a:r>
              <a:rPr lang="ru-RU" sz="1600" dirty="0" smtClean="0"/>
              <a:t> </a:t>
            </a:r>
            <a:r>
              <a:rPr lang="en-US" sz="1600" dirty="0" smtClean="0"/>
              <a:t>XY. </a:t>
            </a:r>
            <a:r>
              <a:rPr lang="ru-RU" sz="1600" dirty="0" smtClean="0"/>
              <a:t>При </a:t>
            </a:r>
            <a:r>
              <a:rPr lang="ru-RU" sz="1600" dirty="0" err="1" smtClean="0"/>
              <a:t>синдромі</a:t>
            </a:r>
            <a:r>
              <a:rPr lang="ru-RU" sz="1600" dirty="0" smtClean="0"/>
              <a:t> </a:t>
            </a:r>
            <a:r>
              <a:rPr lang="ru-RU" sz="1600" dirty="0" err="1" smtClean="0"/>
              <a:t>Моріса</a:t>
            </a:r>
            <a:r>
              <a:rPr lang="ru-RU" sz="1600" dirty="0" smtClean="0"/>
              <a:t> в </a:t>
            </a:r>
            <a:r>
              <a:rPr lang="ru-RU" sz="1600" dirty="0" err="1" smtClean="0"/>
              <a:t>ембріогенезі</a:t>
            </a:r>
            <a:r>
              <a:rPr lang="ru-RU" sz="1600" dirty="0" smtClean="0"/>
              <a:t> </a:t>
            </a:r>
            <a:r>
              <a:rPr lang="ru-RU" sz="1600" dirty="0" err="1" smtClean="0"/>
              <a:t>йде</a:t>
            </a:r>
            <a:r>
              <a:rPr lang="ru-RU" sz="1600" dirty="0" smtClean="0"/>
              <a:t> закладка </a:t>
            </a:r>
            <a:r>
              <a:rPr lang="ru-RU" sz="1600" dirty="0" err="1" smtClean="0"/>
              <a:t>сім'яників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невелику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чоловічих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статевих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гормонів</a:t>
            </a:r>
            <a:r>
              <a:rPr lang="ru-RU" sz="1600" dirty="0" smtClean="0"/>
              <a:t>. </a:t>
            </a:r>
            <a:r>
              <a:rPr lang="ru-RU" sz="1600" dirty="0" err="1" smtClean="0"/>
              <a:t>Однак</a:t>
            </a:r>
            <a:r>
              <a:rPr lang="ru-RU" sz="1600" dirty="0" smtClean="0"/>
              <a:t> у таких </a:t>
            </a:r>
            <a:r>
              <a:rPr lang="ru-RU" sz="1600" dirty="0" err="1" smtClean="0"/>
              <a:t>зародків</a:t>
            </a:r>
            <a:r>
              <a:rPr lang="ru-RU" sz="1600" dirty="0" smtClean="0"/>
              <a:t> не </a:t>
            </a:r>
            <a:r>
              <a:rPr lang="ru-RU" sz="1600" dirty="0" err="1" smtClean="0"/>
              <a:t>утворюється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білок-рецептор</a:t>
            </a:r>
            <a:r>
              <a:rPr lang="ru-RU" sz="1600" dirty="0" smtClean="0"/>
              <a:t> (</a:t>
            </a:r>
            <a:r>
              <a:rPr lang="ru-RU" sz="1600" dirty="0" err="1" smtClean="0"/>
              <a:t>рецесивна</a:t>
            </a:r>
            <a:r>
              <a:rPr lang="ru-RU" sz="1600" dirty="0" smtClean="0"/>
              <a:t> </a:t>
            </a:r>
            <a:r>
              <a:rPr lang="ru-RU" sz="1600" dirty="0" err="1" smtClean="0"/>
              <a:t>генна</a:t>
            </a:r>
            <a:r>
              <a:rPr lang="ru-RU" sz="1600" dirty="0" smtClean="0"/>
              <a:t> </a:t>
            </a:r>
            <a:r>
              <a:rPr lang="ru-RU" sz="1600" dirty="0" err="1" smtClean="0"/>
              <a:t>мутація</a:t>
            </a:r>
            <a:r>
              <a:rPr lang="ru-RU" sz="1600" dirty="0" smtClean="0"/>
              <a:t>),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забезпечує</a:t>
            </a:r>
            <a:r>
              <a:rPr lang="ru-RU" sz="1600" dirty="0" smtClean="0"/>
              <a:t> </a:t>
            </a:r>
            <a:r>
              <a:rPr lang="ru-RU" sz="1600" dirty="0" err="1" smtClean="0"/>
              <a:t>чутливість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клітин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розвиваються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чоловічого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статевого</a:t>
            </a:r>
            <a:r>
              <a:rPr lang="ru-RU" sz="1600" dirty="0" smtClean="0"/>
              <a:t> гормону. У силу </a:t>
            </a:r>
            <a:r>
              <a:rPr lang="ru-RU" sz="1600" dirty="0" err="1" smtClean="0"/>
              <a:t>цього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розвиток</a:t>
            </a:r>
            <a:r>
              <a:rPr lang="ru-RU" sz="1600" dirty="0" smtClean="0"/>
              <a:t> за </a:t>
            </a:r>
            <a:r>
              <a:rPr lang="ru-RU" sz="1600" dirty="0" err="1" smtClean="0"/>
              <a:t>чоловічим</a:t>
            </a:r>
            <a:r>
              <a:rPr lang="ru-RU" sz="1600" dirty="0" smtClean="0"/>
              <a:t> типом </a:t>
            </a:r>
            <a:r>
              <a:rPr lang="ru-RU" sz="1600" dirty="0" err="1" smtClean="0"/>
              <a:t>припиняється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проявляється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жіночий</a:t>
            </a:r>
            <a:r>
              <a:rPr lang="ru-RU" sz="1600" dirty="0" smtClean="0"/>
              <a:t> </a:t>
            </a:r>
            <a:r>
              <a:rPr lang="ru-RU" sz="1600" dirty="0" err="1" smtClean="0"/>
              <a:t>фенотип.Перевизначення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статі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спостерігати</a:t>
            </a:r>
            <a:r>
              <a:rPr lang="ru-RU" sz="1600" dirty="0" smtClean="0"/>
              <a:t> у </a:t>
            </a:r>
            <a:r>
              <a:rPr lang="ru-RU" sz="1600" dirty="0" err="1" smtClean="0"/>
              <a:t>атлантичного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оселедця</a:t>
            </a:r>
            <a:r>
              <a:rPr lang="ru-RU" sz="1600" dirty="0" smtClean="0"/>
              <a:t>. </a:t>
            </a:r>
            <a:r>
              <a:rPr lang="ru-RU" sz="1600" dirty="0" err="1" smtClean="0"/>
              <a:t>Оселедець</a:t>
            </a:r>
            <a:r>
              <a:rPr lang="ru-RU" sz="1600" dirty="0" smtClean="0"/>
              <a:t> </a:t>
            </a:r>
            <a:r>
              <a:rPr lang="ru-RU" sz="1600" dirty="0" err="1" smtClean="0"/>
              <a:t>живе</a:t>
            </a:r>
            <a:r>
              <a:rPr lang="ru-RU" sz="1600" dirty="0" smtClean="0"/>
              <a:t> невеликими </a:t>
            </a:r>
            <a:r>
              <a:rPr lang="ru-RU" sz="1600" dirty="0" err="1" smtClean="0"/>
              <a:t>зграями</a:t>
            </a:r>
            <a:r>
              <a:rPr lang="ru-RU" sz="1600" dirty="0" smtClean="0"/>
              <a:t>, у </a:t>
            </a:r>
            <a:r>
              <a:rPr lang="ru-RU" sz="1600" dirty="0" err="1" smtClean="0"/>
              <a:t>кожній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один </a:t>
            </a:r>
            <a:r>
              <a:rPr lang="ru-RU" sz="1600" dirty="0" err="1" smtClean="0"/>
              <a:t>самець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кілька</a:t>
            </a:r>
            <a:r>
              <a:rPr lang="ru-RU" sz="1600" dirty="0" smtClean="0"/>
              <a:t> самок.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самець</a:t>
            </a:r>
            <a:r>
              <a:rPr lang="ru-RU" sz="1600" dirty="0" smtClean="0"/>
              <a:t> </a:t>
            </a:r>
            <a:r>
              <a:rPr lang="ru-RU" sz="1600" dirty="0" err="1" smtClean="0"/>
              <a:t>гине</a:t>
            </a:r>
            <a:r>
              <a:rPr lang="ru-RU" sz="1600" dirty="0" smtClean="0"/>
              <a:t>, то через </a:t>
            </a:r>
            <a:r>
              <a:rPr lang="ru-RU" sz="1600" dirty="0" err="1" smtClean="0"/>
              <a:t>деякий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найбільша</a:t>
            </a:r>
            <a:r>
              <a:rPr lang="ru-RU" sz="1600" dirty="0" smtClean="0"/>
              <a:t> самка </a:t>
            </a:r>
            <a:r>
              <a:rPr lang="ru-RU" sz="1600" dirty="0" err="1" smtClean="0"/>
              <a:t>перетворюється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самця.Таким</a:t>
            </a:r>
            <a:r>
              <a:rPr lang="ru-RU" sz="1600" dirty="0" smtClean="0"/>
              <a:t> чином, </a:t>
            </a:r>
            <a:r>
              <a:rPr lang="ru-RU" sz="1600" dirty="0" err="1" smtClean="0"/>
              <a:t>біологічною</a:t>
            </a:r>
            <a:r>
              <a:rPr lang="ru-RU" sz="1600" dirty="0" smtClean="0"/>
              <a:t> основою </a:t>
            </a:r>
            <a:r>
              <a:rPr lang="ru-RU" sz="1600" dirty="0" err="1" smtClean="0"/>
              <a:t>зміни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перевизначення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статі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початковою</a:t>
            </a:r>
            <a:r>
              <a:rPr lang="ru-RU" sz="1600" dirty="0" smtClean="0"/>
              <a:t> </a:t>
            </a:r>
            <a:r>
              <a:rPr lang="ru-RU" sz="1600" dirty="0" err="1" smtClean="0"/>
              <a:t>генетичною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бісексуальністю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організмів</a:t>
            </a:r>
            <a:r>
              <a:rPr lang="ru-RU" sz="1600" dirty="0" smtClean="0"/>
              <a:t>.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дозволяє</a:t>
            </a:r>
            <a:r>
              <a:rPr lang="ru-RU" sz="1600" dirty="0" smtClean="0"/>
              <a:t> </a:t>
            </a:r>
            <a:r>
              <a:rPr lang="ru-RU" sz="1600" dirty="0" err="1" smtClean="0"/>
              <a:t>змінювати</a:t>
            </a:r>
            <a:r>
              <a:rPr lang="ru-RU" sz="1600" dirty="0" smtClean="0"/>
              <a:t> стать у </a:t>
            </a:r>
            <a:r>
              <a:rPr lang="ru-RU" sz="1600" dirty="0" err="1" smtClean="0"/>
              <a:t>процесі</a:t>
            </a:r>
            <a:r>
              <a:rPr lang="ru-RU" sz="1600" dirty="0" smtClean="0"/>
              <a:t> онтогенезу.</a:t>
            </a: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236</TotalTime>
  <Words>3785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Лекція 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</dc:title>
  <dc:creator>Руслан Аминов</dc:creator>
  <cp:lastModifiedBy>Руслан Аминов</cp:lastModifiedBy>
  <cp:revision>34</cp:revision>
  <dcterms:created xsi:type="dcterms:W3CDTF">2022-11-17T07:46:01Z</dcterms:created>
  <dcterms:modified xsi:type="dcterms:W3CDTF">2023-04-30T18:21:19Z</dcterms:modified>
</cp:coreProperties>
</file>