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BDE7A6-4548-45DF-A12A-501BEE3456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28A1F6A-98F0-42AB-9ED1-43BEAC1E6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E326EA-C874-4361-82AF-F48F63011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8B41-042D-4D93-94FC-E0B349931F7E}" type="datetimeFigureOut">
              <a:rPr lang="ru-UA" smtClean="0"/>
              <a:t>30.10.2025</a:t>
            </a:fld>
            <a:endParaRPr lang="ru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17195A-7BFE-49D1-93A7-90B880216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52E879-CE3F-4A24-AF4C-37EB4BC10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4F4D-BDCA-4FF8-8060-11295C832AA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6226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E2221F-85A6-400E-B73E-25A208BB1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B1E68B0-44A9-417F-9045-633B62F60D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F6B989-D652-498E-83F2-DA987A054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8B41-042D-4D93-94FC-E0B349931F7E}" type="datetimeFigureOut">
              <a:rPr lang="ru-UA" smtClean="0"/>
              <a:t>30.10.2025</a:t>
            </a:fld>
            <a:endParaRPr lang="ru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B8BE89-6C8A-4344-8D1A-BCC73AF2D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6A0B19-9391-4C73-B0F2-1B3E65952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4F4D-BDCA-4FF8-8060-11295C832AA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44210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814144B-ECED-4E6D-ACB1-9B36DA0EAE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F4C7A52-6AF9-478D-A165-B33BC53DCC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63DB2A-40C8-4D26-82D7-920FA76C8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8B41-042D-4D93-94FC-E0B349931F7E}" type="datetimeFigureOut">
              <a:rPr lang="ru-UA" smtClean="0"/>
              <a:t>30.10.2025</a:t>
            </a:fld>
            <a:endParaRPr lang="ru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6094D9-F669-49C6-AE6F-DEFAA152A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4751F1-60CD-4CCC-A3FA-2FE22E73C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4F4D-BDCA-4FF8-8060-11295C832AA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12023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5324DF-5D0B-4CF5-B148-4A91E7EE2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076DA-8C55-4E09-9F6B-0CE4EFFA9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A0E8D1-580B-47FD-8F6E-F16962C05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8B41-042D-4D93-94FC-E0B349931F7E}" type="datetimeFigureOut">
              <a:rPr lang="ru-UA" smtClean="0"/>
              <a:t>30.10.2025</a:t>
            </a:fld>
            <a:endParaRPr lang="ru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FC790A-8DEF-48D9-B77D-34FD8F95B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99722B-CA99-4C19-A7FF-5EDE1F475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4F4D-BDCA-4FF8-8060-11295C832AA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89554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580E67-7D4D-43E0-A96D-3A40CD5AA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719CA4-1DBC-413D-9095-B41358162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580E69-5CDF-49A6-AE76-BFA6E54D9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8B41-042D-4D93-94FC-E0B349931F7E}" type="datetimeFigureOut">
              <a:rPr lang="ru-UA" smtClean="0"/>
              <a:t>30.10.2025</a:t>
            </a:fld>
            <a:endParaRPr lang="ru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30CDBF-A13B-43E8-9A4E-CD11A646A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631BEA2-C1FA-4AEB-A844-5916AD5D7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4F4D-BDCA-4FF8-8060-11295C832AA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4800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8725E2-349C-4860-B684-48A662A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8FFDF3-1A48-4835-957B-9E02008B13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3869406-B0C6-4AA0-B564-4AB7FF090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461DFF7-A575-44E6-A4DC-7B7E5837C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8B41-042D-4D93-94FC-E0B349931F7E}" type="datetimeFigureOut">
              <a:rPr lang="ru-UA" smtClean="0"/>
              <a:t>30.10.2025</a:t>
            </a:fld>
            <a:endParaRPr lang="ru-UA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018E9D6-A162-4496-8AFF-A008B0579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5833D6-C62F-497B-BCD3-85BCFD0B4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4F4D-BDCA-4FF8-8060-11295C832AA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39116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28D0F3-E2FC-474F-92A7-14C2E8FC3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79EA0A-F5B8-4EF6-9E40-5009B2F7C0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A38E076-0A29-44D6-9EB6-9E4C70C8E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64E2AEF-2E9E-401A-9876-9DD1941E67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A5BCDC8-0D30-495D-A0B0-C61DDCB174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CF9A3D2-FFF2-48DA-AEC3-ECCC90051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8B41-042D-4D93-94FC-E0B349931F7E}" type="datetimeFigureOut">
              <a:rPr lang="ru-UA" smtClean="0"/>
              <a:t>30.10.2025</a:t>
            </a:fld>
            <a:endParaRPr lang="ru-UA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8118AC0-A157-4084-AC1E-DF924C405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8D2C06F-5DA6-4BED-B3FC-365EB6266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4F4D-BDCA-4FF8-8060-11295C832AA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045982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F814E0-AE95-45CC-8061-6642200E9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9FF7A3D-3127-43B8-AF92-4A7D43205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8B41-042D-4D93-94FC-E0B349931F7E}" type="datetimeFigureOut">
              <a:rPr lang="ru-UA" smtClean="0"/>
              <a:t>30.10.2025</a:t>
            </a:fld>
            <a:endParaRPr lang="ru-UA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11A47AE-2A4A-4F9D-AD39-A0886BA8C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1EB0A40-7061-4A43-A8E0-B69FA1C12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4F4D-BDCA-4FF8-8060-11295C832AA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96920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867EE03-4E64-4EF0-BF63-F0533FB93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8B41-042D-4D93-94FC-E0B349931F7E}" type="datetimeFigureOut">
              <a:rPr lang="ru-UA" smtClean="0"/>
              <a:t>30.10.2025</a:t>
            </a:fld>
            <a:endParaRPr lang="ru-UA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679BB46-6882-44F2-9A3B-B39476386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53B86CE-5D3C-490B-993A-C8CF1660C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4F4D-BDCA-4FF8-8060-11295C832AA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65001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FA7C4-80F3-47F2-AA5E-8E4E4651E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9A9D80-2C3A-4653-8079-D9E5E2C3D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8DCA96D-C382-42C5-95CC-4FC8DE0CD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445DE98-5D31-4B0C-AE3B-59A3B8314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8B41-042D-4D93-94FC-E0B349931F7E}" type="datetimeFigureOut">
              <a:rPr lang="ru-UA" smtClean="0"/>
              <a:t>30.10.2025</a:t>
            </a:fld>
            <a:endParaRPr lang="ru-UA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3BF0E45-E3AF-45E1-8DF3-91C16DA47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1A30A24-E98B-4A10-BAF1-9477C3A54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4F4D-BDCA-4FF8-8060-11295C832AA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096485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2080C5-767A-4546-8E9B-F5700B6CA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3BCAA5B-0D49-463F-9B40-495B50529B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02576D8-9F12-45E0-9450-48EC5DA44A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420A4A5-E197-4A0B-A688-435F2FB50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8B41-042D-4D93-94FC-E0B349931F7E}" type="datetimeFigureOut">
              <a:rPr lang="ru-UA" smtClean="0"/>
              <a:t>30.10.2025</a:t>
            </a:fld>
            <a:endParaRPr lang="ru-UA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A619789-E1C9-4A97-8E21-BB65BDCB1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D52532D-426A-4506-9037-86E011151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4F4D-BDCA-4FF8-8060-11295C832AA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63201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72D38D-E705-4F74-9B45-7585F6BE3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152ED9-6B14-4886-9177-9D999826A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3705EB-372E-4045-9FDA-C5E5693EC7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68B41-042D-4D93-94FC-E0B349931F7E}" type="datetimeFigureOut">
              <a:rPr lang="ru-UA" smtClean="0"/>
              <a:t>30.10.2025</a:t>
            </a:fld>
            <a:endParaRPr lang="ru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403A52-696C-4DBA-AD70-7CD1BFD1E2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93C88D-B1D7-43CD-B516-FE55193065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A4F4D-BDCA-4FF8-8060-11295C832AA8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503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734D0C9-B862-49E9-8F0A-44B1A7A713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D83558F-CD75-4079-85B9-EE41036028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025" y="414337"/>
            <a:ext cx="3467100" cy="32480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179EBCC-E3E9-4E41-9569-150A29A6DCFC}"/>
              </a:ext>
            </a:extLst>
          </p:cNvPr>
          <p:cNvSpPr txBox="1"/>
          <p:nvPr/>
        </p:nvSpPr>
        <p:spPr>
          <a:xfrm>
            <a:off x="5457825" y="761076"/>
            <a:ext cx="61341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ПРОСКУРІНА НЕЛЯ МИКОЛАЇВНА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uk-UA" altLang="uk-UA" b="1" dirty="0">
              <a:solidFill>
                <a:srgbClr val="002060"/>
              </a:solidFill>
              <a:latin typeface="Century Gothic" panose="020B050202020202020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д</a:t>
            </a:r>
            <a:r>
              <a:rPr kumimoji="0" lang="ru-RU" altLang="uk-UA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октор економічних наук,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uk-UA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професор,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uk-UA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завідувач кафедри обліку та оподаткування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uk-UA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аудитор України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uk-UA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член Аудиторської палат</a:t>
            </a:r>
            <a:r>
              <a:rPr lang="ru-RU" altLang="uk-UA" sz="2000" b="1" dirty="0">
                <a:solidFill>
                  <a:srgbClr val="002060"/>
                </a:solidFill>
                <a:latin typeface="Century Gothic" panose="020B0502020202020204"/>
              </a:rPr>
              <a:t>и України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uk-UA" sz="2000" b="1" dirty="0">
                <a:solidFill>
                  <a:srgbClr val="002060"/>
                </a:solidFill>
                <a:latin typeface="Century Gothic" panose="020B0502020202020204"/>
              </a:rPr>
              <a:t>ч</a:t>
            </a:r>
            <a:r>
              <a:rPr kumimoji="0" lang="ru-RU" altLang="uk-UA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лен Ради </a:t>
            </a:r>
            <a:r>
              <a:rPr lang="ru-RU" altLang="uk-UA" sz="2000" b="1" dirty="0">
                <a:solidFill>
                  <a:srgbClr val="002060"/>
                </a:solidFill>
                <a:latin typeface="Century Gothic" panose="020B0502020202020204"/>
              </a:rPr>
              <a:t>ВПГО «Спілка аудиторів України»</a:t>
            </a:r>
            <a:endParaRPr kumimoji="0" lang="ru-RU" altLang="uk-UA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4ABBA9-BB55-4B37-8912-4EC72C266D8A}"/>
              </a:ext>
            </a:extLst>
          </p:cNvPr>
          <p:cNvSpPr txBox="1"/>
          <p:nvPr/>
        </p:nvSpPr>
        <p:spPr>
          <a:xfrm>
            <a:off x="1790699" y="3886481"/>
            <a:ext cx="919162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i="1" dirty="0"/>
              <a:t>Диплом </a:t>
            </a:r>
            <a:r>
              <a:rPr lang="en-US" b="1" i="1" dirty="0"/>
              <a:t>Institute of Certified Financial Managers UK </a:t>
            </a:r>
            <a:r>
              <a:rPr lang="uk-UA" b="1" i="1" dirty="0"/>
              <a:t>«</a:t>
            </a:r>
            <a:r>
              <a:rPr lang="en-US" b="1" i="1" dirty="0"/>
              <a:t>PROFESSIONAL INTERNAL AUDITOR</a:t>
            </a:r>
            <a:r>
              <a:rPr lang="uk-UA" b="1" i="1" dirty="0"/>
              <a:t>»</a:t>
            </a:r>
            <a:r>
              <a:rPr lang="en-US" b="1" i="1" dirty="0"/>
              <a:t> Dip PIA ICFM UK</a:t>
            </a:r>
            <a:r>
              <a:rPr lang="uk-UA" b="1" i="1" dirty="0"/>
              <a:t>, 2024 рік</a:t>
            </a:r>
          </a:p>
          <a:p>
            <a:pPr algn="just"/>
            <a:r>
              <a:rPr lang="uk-UA" b="1" i="1" dirty="0"/>
              <a:t>Міжнародний диплом </a:t>
            </a:r>
            <a:r>
              <a:rPr lang="en-US" b="1" i="1" dirty="0"/>
              <a:t>British Business Education Program </a:t>
            </a:r>
            <a:endParaRPr lang="uk-UA" b="1" i="1" dirty="0"/>
          </a:p>
          <a:p>
            <a:pPr algn="just"/>
            <a:r>
              <a:rPr lang="uk-UA" b="1" i="1" dirty="0"/>
              <a:t>«</a:t>
            </a:r>
            <a:r>
              <a:rPr lang="en-US" b="1" i="1" dirty="0"/>
              <a:t>Certified Professional Internal Auditor</a:t>
            </a:r>
            <a:r>
              <a:rPr lang="uk-UA" b="1" i="1" dirty="0"/>
              <a:t>» </a:t>
            </a:r>
            <a:r>
              <a:rPr lang="en-US" b="1" i="1" dirty="0"/>
              <a:t>Dip </a:t>
            </a:r>
            <a:r>
              <a:rPr lang="ru-RU" b="1" i="1" dirty="0"/>
              <a:t>С</a:t>
            </a:r>
            <a:r>
              <a:rPr lang="en-US" b="1" i="1" dirty="0"/>
              <a:t>PIA ICFM, UK</a:t>
            </a:r>
            <a:r>
              <a:rPr lang="uk-UA" b="1" i="1" dirty="0"/>
              <a:t>, 2025 рік</a:t>
            </a:r>
            <a:endParaRPr lang="ru-UA" b="1" i="1" dirty="0"/>
          </a:p>
        </p:txBody>
      </p:sp>
      <p:graphicFrame>
        <p:nvGraphicFramePr>
          <p:cNvPr id="12" name="Таблица 12">
            <a:extLst>
              <a:ext uri="{FF2B5EF4-FFF2-40B4-BE49-F238E27FC236}">
                <a16:creationId xmlns:a16="http://schemas.microsoft.com/office/drawing/2014/main" id="{5D69D586-5F95-4DAC-9536-AA38707DD5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20997"/>
              </p:ext>
            </p:extLst>
          </p:nvPr>
        </p:nvGraphicFramePr>
        <p:xfrm>
          <a:off x="2032000" y="5355244"/>
          <a:ext cx="3425825" cy="816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175">
                  <a:extLst>
                    <a:ext uri="{9D8B030D-6E8A-4147-A177-3AD203B41FA5}">
                      <a16:colId xmlns:a16="http://schemas.microsoft.com/office/drawing/2014/main" val="2405731289"/>
                    </a:ext>
                  </a:extLst>
                </a:gridCol>
                <a:gridCol w="2152650">
                  <a:extLst>
                    <a:ext uri="{9D8B030D-6E8A-4147-A177-3AD203B41FA5}">
                      <a16:colId xmlns:a16="http://schemas.microsoft.com/office/drawing/2014/main" val="2679985643"/>
                    </a:ext>
                  </a:extLst>
                </a:gridCol>
              </a:tblGrid>
              <a:tr h="816321">
                <a:tc>
                  <a:txBody>
                    <a:bodyPr/>
                    <a:lstStyle/>
                    <a:p>
                      <a:endParaRPr lang="ru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uk-UA" sz="20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uk-UA" sz="20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067 610 40 47</a:t>
                      </a:r>
                      <a:endParaRPr lang="ru-UA" sz="20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330314"/>
                  </a:ext>
                </a:extLst>
              </a:tr>
            </a:tbl>
          </a:graphicData>
        </a:graphic>
      </p:graphicFrame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84906A25-E95A-4E2D-BE7C-9E3B286BE7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562" y="5365993"/>
            <a:ext cx="826113" cy="761315"/>
          </a:xfrm>
          <a:prstGeom prst="rect">
            <a:avLst/>
          </a:prstGeom>
        </p:spPr>
      </p:pic>
      <p:graphicFrame>
        <p:nvGraphicFramePr>
          <p:cNvPr id="17" name="Таблица 12">
            <a:extLst>
              <a:ext uri="{FF2B5EF4-FFF2-40B4-BE49-F238E27FC236}">
                <a16:creationId xmlns:a16="http://schemas.microsoft.com/office/drawing/2014/main" id="{50D8C13C-480C-4B88-9615-36DC321E55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873550"/>
              </p:ext>
            </p:extLst>
          </p:nvPr>
        </p:nvGraphicFramePr>
        <p:xfrm>
          <a:off x="6165850" y="5355244"/>
          <a:ext cx="3863975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6009">
                  <a:extLst>
                    <a:ext uri="{9D8B030D-6E8A-4147-A177-3AD203B41FA5}">
                      <a16:colId xmlns:a16="http://schemas.microsoft.com/office/drawing/2014/main" val="2405731289"/>
                    </a:ext>
                  </a:extLst>
                </a:gridCol>
                <a:gridCol w="2427966">
                  <a:extLst>
                    <a:ext uri="{9D8B030D-6E8A-4147-A177-3AD203B41FA5}">
                      <a16:colId xmlns:a16="http://schemas.microsoft.com/office/drawing/2014/main" val="2679985643"/>
                    </a:ext>
                  </a:extLst>
                </a:gridCol>
              </a:tblGrid>
              <a:tr h="816321">
                <a:tc>
                  <a:txBody>
                    <a:bodyPr/>
                    <a:lstStyle/>
                    <a:p>
                      <a:endParaRPr lang="ru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altLang="uk-UA" sz="2000" b="1" i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uk-UA" sz="2000" b="1" i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profauditzp</a:t>
                      </a:r>
                      <a:r>
                        <a:rPr lang="ru-RU" altLang="uk-UA" sz="2000" b="1" i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@</a:t>
                      </a:r>
                      <a:r>
                        <a:rPr lang="en-US" altLang="uk-UA" sz="2000" b="1" i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urk</a:t>
                      </a:r>
                      <a:r>
                        <a:rPr lang="ru-RU" altLang="uk-UA" sz="2000" b="1" i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altLang="uk-UA" sz="2000" b="1" i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net</a:t>
                      </a:r>
                      <a:endParaRPr lang="ru-UA" sz="2000" b="1" i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uk-UA" sz="1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330314"/>
                  </a:ext>
                </a:extLst>
              </a:tr>
            </a:tbl>
          </a:graphicData>
        </a:graphic>
      </p:graphicFrame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B1BB1E82-25AF-4D13-95BE-F7C9209FEF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512" y="5427474"/>
            <a:ext cx="790575" cy="66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8217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78</Words>
  <Application>Microsoft Office PowerPoint</Application>
  <PresentationFormat>Широкоэкранный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5</cp:revision>
  <dcterms:created xsi:type="dcterms:W3CDTF">2025-10-30T19:14:56Z</dcterms:created>
  <dcterms:modified xsi:type="dcterms:W3CDTF">2025-10-30T19:54:45Z</dcterms:modified>
</cp:coreProperties>
</file>