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err="1" smtClean="0"/>
              <a:t>Здоров'язбережувальні</a:t>
            </a:r>
            <a:r>
              <a:rPr lang="uk-UA" dirty="0" smtClean="0"/>
              <a:t> технології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Лекція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0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 smtClean="0"/>
              <a:t>3. Модель </a:t>
            </a:r>
            <a:r>
              <a:rPr lang="uk-UA" sz="3600" dirty="0" err="1" smtClean="0"/>
              <a:t>здоров'язбережувальної</a:t>
            </a:r>
            <a:r>
              <a:rPr lang="uk-UA" sz="3600" dirty="0" smtClean="0"/>
              <a:t> 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i="1" u="sng" dirty="0"/>
              <a:t> </a:t>
            </a:r>
            <a:r>
              <a:rPr lang="ru-RU" b="1" i="1" u="sng" dirty="0" smtClean="0"/>
              <a:t>ОСНОВНІ КОМПОНЕНТИ: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Корекція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/>
              <a:t>соматичного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комплексу </a:t>
            </a:r>
            <a:r>
              <a:rPr lang="ru-RU" dirty="0" err="1"/>
              <a:t>оздоровчих</a:t>
            </a:r>
            <a:r>
              <a:rPr lang="ru-RU" dirty="0"/>
              <a:t> та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без </a:t>
            </a:r>
            <a:r>
              <a:rPr lang="ru-RU" dirty="0" err="1"/>
              <a:t>відриву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 smtClean="0"/>
              <a:t>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та </a:t>
            </a:r>
            <a:r>
              <a:rPr lang="ru-RU" dirty="0" err="1"/>
              <a:t>фізіологічного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учнів</a:t>
            </a:r>
            <a:r>
              <a:rPr lang="ru-RU" dirty="0" smtClean="0"/>
              <a:t>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контроль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санітарно-гігієнічних</a:t>
            </a:r>
            <a:r>
              <a:rPr lang="ru-RU" dirty="0"/>
              <a:t> норм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; </a:t>
            </a:r>
            <a:r>
              <a:rPr lang="ru-RU" dirty="0" err="1"/>
              <a:t>нормування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та </a:t>
            </a:r>
            <a:r>
              <a:rPr lang="ru-RU" dirty="0" err="1"/>
              <a:t>профілактику</a:t>
            </a:r>
            <a:r>
              <a:rPr lang="ru-RU" dirty="0"/>
              <a:t> </a:t>
            </a:r>
            <a:r>
              <a:rPr lang="ru-RU" dirty="0" err="1"/>
              <a:t>перевтоми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 smtClean="0"/>
              <a:t>;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/>
              <a:t>служби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вчителям</a:t>
            </a:r>
            <a:r>
              <a:rPr lang="ru-RU" dirty="0"/>
              <a:t> та </a:t>
            </a:r>
            <a:r>
              <a:rPr lang="ru-RU" dirty="0" err="1"/>
              <a:t>учням</a:t>
            </a:r>
            <a:r>
              <a:rPr lang="ru-RU" dirty="0"/>
              <a:t> у </a:t>
            </a:r>
            <a:r>
              <a:rPr lang="ru-RU" dirty="0" err="1"/>
              <a:t>подоланні</a:t>
            </a:r>
            <a:r>
              <a:rPr lang="ru-RU" dirty="0"/>
              <a:t> </a:t>
            </a:r>
            <a:r>
              <a:rPr lang="ru-RU" dirty="0" err="1"/>
              <a:t>стресів</a:t>
            </a:r>
            <a:r>
              <a:rPr lang="ru-RU" dirty="0"/>
              <a:t>, стану </a:t>
            </a:r>
            <a:r>
              <a:rPr lang="ru-RU" dirty="0" err="1"/>
              <a:t>тривоги</a:t>
            </a:r>
            <a:r>
              <a:rPr lang="ru-RU" dirty="0"/>
              <a:t>; </a:t>
            </a:r>
            <a:r>
              <a:rPr lang="ru-RU" dirty="0" err="1"/>
              <a:t>сприяння</a:t>
            </a:r>
            <a:r>
              <a:rPr lang="ru-RU" dirty="0"/>
              <a:t> гуманному </a:t>
            </a:r>
            <a:r>
              <a:rPr lang="ru-RU" dirty="0" err="1"/>
              <a:t>ставленню</a:t>
            </a:r>
            <a:r>
              <a:rPr lang="ru-RU" dirty="0"/>
              <a:t> до кожного </a:t>
            </a:r>
            <a:r>
              <a:rPr lang="ru-RU" dirty="0" err="1"/>
              <a:t>учня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доброзичливих</a:t>
            </a:r>
            <a:r>
              <a:rPr lang="ru-RU" dirty="0"/>
              <a:t> </a:t>
            </a:r>
            <a:r>
              <a:rPr lang="ru-RU" dirty="0" err="1"/>
              <a:t>взаємовідносин</a:t>
            </a:r>
            <a:r>
              <a:rPr lang="ru-RU" dirty="0"/>
              <a:t> у </a:t>
            </a:r>
            <a:r>
              <a:rPr lang="ru-RU" dirty="0" err="1"/>
              <a:t>колективі</a:t>
            </a:r>
            <a:r>
              <a:rPr lang="ru-RU" dirty="0"/>
              <a:t> </a:t>
            </a:r>
            <a:r>
              <a:rPr lang="ru-RU" dirty="0" err="1"/>
              <a:t>вчителів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/>
              <a:t>та контроль за </a:t>
            </a:r>
            <a:r>
              <a:rPr lang="ru-RU" dirty="0" err="1"/>
              <a:t>дотриманням</a:t>
            </a:r>
            <a:r>
              <a:rPr lang="ru-RU" dirty="0"/>
              <a:t> </a:t>
            </a:r>
            <a:r>
              <a:rPr lang="ru-RU" dirty="0" err="1"/>
              <a:t>збалансованого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заходи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збереженню</a:t>
            </a:r>
            <a:r>
              <a:rPr lang="ru-RU" dirty="0"/>
              <a:t> та </a:t>
            </a:r>
            <a:r>
              <a:rPr lang="ru-RU" dirty="0" err="1"/>
              <a:t>зміцненню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вчителів</a:t>
            </a:r>
            <a:r>
              <a:rPr lang="ru-RU" dirty="0"/>
              <a:t> та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гармонійного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29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 smtClean="0"/>
              <a:t>Дихальна</a:t>
            </a:r>
            <a:r>
              <a:rPr lang="ru-RU" b="1" dirty="0" smtClean="0"/>
              <a:t> </a:t>
            </a:r>
            <a:r>
              <a:rPr lang="ru-RU" b="1" dirty="0" err="1"/>
              <a:t>гімнастика</a:t>
            </a:r>
            <a:r>
              <a:rPr lang="ru-RU" b="1" dirty="0"/>
              <a:t> та </a:t>
            </a:r>
            <a:r>
              <a:rPr lang="ru-RU" b="1" dirty="0" err="1"/>
              <a:t>фізкультхвилинка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Оздоровчі</a:t>
            </a:r>
            <a:r>
              <a:rPr lang="ru-RU" dirty="0"/>
              <a:t> </a:t>
            </a:r>
            <a:r>
              <a:rPr lang="ru-RU" dirty="0" err="1"/>
              <a:t>хвилинки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уроків</a:t>
            </a:r>
            <a:r>
              <a:rPr lang="ru-RU" dirty="0"/>
              <a:t> та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комбінувати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осанки,  </a:t>
            </a:r>
            <a:r>
              <a:rPr lang="ru-RU" dirty="0" err="1"/>
              <a:t>вправи</a:t>
            </a:r>
            <a:r>
              <a:rPr lang="ru-RU" dirty="0"/>
              <a:t> для очей, рук, </a:t>
            </a:r>
            <a:r>
              <a:rPr lang="ru-RU" dirty="0" err="1"/>
              <a:t>шиї</a:t>
            </a:r>
            <a:r>
              <a:rPr lang="ru-RU" dirty="0"/>
              <a:t>, </a:t>
            </a:r>
            <a:r>
              <a:rPr lang="ru-RU" dirty="0" err="1"/>
              <a:t>ніг</a:t>
            </a:r>
            <a:r>
              <a:rPr lang="ru-RU" dirty="0"/>
              <a:t>.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музичний</a:t>
            </a:r>
            <a:r>
              <a:rPr lang="ru-RU" dirty="0"/>
              <a:t> </a:t>
            </a:r>
            <a:r>
              <a:rPr lang="ru-RU" dirty="0" err="1"/>
              <a:t>супровід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втомленість</a:t>
            </a:r>
            <a:r>
              <a:rPr lang="ru-RU" dirty="0"/>
              <a:t>, </a:t>
            </a:r>
            <a:r>
              <a:rPr lang="ru-RU" dirty="0" err="1"/>
              <a:t>відновити</a:t>
            </a:r>
            <a:r>
              <a:rPr lang="ru-RU" dirty="0"/>
              <a:t> </a:t>
            </a:r>
            <a:r>
              <a:rPr lang="ru-RU" dirty="0" err="1"/>
              <a:t>рівновагу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самим </a:t>
            </a:r>
            <a:r>
              <a:rPr lang="ru-RU" dirty="0" err="1"/>
              <a:t>учням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з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31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Пальчикова</a:t>
            </a:r>
            <a:r>
              <a:rPr lang="ru-RU" b="1" dirty="0"/>
              <a:t> </a:t>
            </a:r>
            <a:r>
              <a:rPr lang="ru-RU" b="1" dirty="0" err="1"/>
              <a:t>гімнастика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Ще</a:t>
            </a:r>
            <a:r>
              <a:rPr lang="ru-RU" dirty="0"/>
              <a:t> у ІІ </a:t>
            </a:r>
            <a:r>
              <a:rPr lang="ru-RU" dirty="0" err="1"/>
              <a:t>тисячолітті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ери</a:t>
            </a:r>
            <a:r>
              <a:rPr lang="ru-RU" dirty="0"/>
              <a:t> </a:t>
            </a:r>
            <a:r>
              <a:rPr lang="ru-RU" dirty="0" err="1"/>
              <a:t>китайські</a:t>
            </a:r>
            <a:r>
              <a:rPr lang="ru-RU" dirty="0"/>
              <a:t> </a:t>
            </a:r>
            <a:r>
              <a:rPr lang="ru-RU" dirty="0" err="1"/>
              <a:t>мудреці</a:t>
            </a:r>
            <a:r>
              <a:rPr lang="ru-RU" dirty="0"/>
              <a:t> знали,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рухами</a:t>
            </a:r>
            <a:r>
              <a:rPr lang="ru-RU" dirty="0"/>
              <a:t> </a:t>
            </a:r>
            <a:r>
              <a:rPr lang="ru-RU" dirty="0" err="1"/>
              <a:t>пальців</a:t>
            </a:r>
            <a:r>
              <a:rPr lang="ru-RU" dirty="0"/>
              <a:t>, </a:t>
            </a:r>
            <a:r>
              <a:rPr lang="ru-RU" dirty="0" err="1"/>
              <a:t>кисті</a:t>
            </a:r>
            <a:r>
              <a:rPr lang="ru-RU" dirty="0"/>
              <a:t> та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фізіологів</a:t>
            </a:r>
            <a:r>
              <a:rPr lang="ru-RU" dirty="0"/>
              <a:t>. У роботах В.М. Бехтерева є </a:t>
            </a:r>
            <a:r>
              <a:rPr lang="ru-RU" dirty="0" err="1"/>
              <a:t>висновки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маніпуляції</a:t>
            </a:r>
            <a:r>
              <a:rPr lang="ru-RU" dirty="0"/>
              <a:t> рук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.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кистей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напругу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з рук, </a:t>
            </a:r>
            <a:r>
              <a:rPr lang="ru-RU" dirty="0" err="1"/>
              <a:t>розслаблюють</a:t>
            </a:r>
            <a:r>
              <a:rPr lang="ru-RU" dirty="0"/>
              <a:t> губи,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покращенню</a:t>
            </a:r>
            <a:r>
              <a:rPr lang="ru-RU" dirty="0"/>
              <a:t> </a:t>
            </a:r>
            <a:r>
              <a:rPr lang="ru-RU" dirty="0" err="1"/>
              <a:t>вимови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Таким </a:t>
            </a:r>
            <a:r>
              <a:rPr lang="ru-RU" dirty="0"/>
              <a:t>чином, </a:t>
            </a:r>
            <a:r>
              <a:rPr lang="ru-RU" dirty="0" err="1"/>
              <a:t>мовлення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у </a:t>
            </a:r>
            <a:r>
              <a:rPr lang="ru-RU" dirty="0" err="1"/>
              <a:t>прямій</a:t>
            </a:r>
            <a:r>
              <a:rPr lang="ru-RU" dirty="0"/>
              <a:t>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дрібної</a:t>
            </a:r>
            <a:r>
              <a:rPr lang="ru-RU" dirty="0"/>
              <a:t> моторики руки.</a:t>
            </a:r>
          </a:p>
        </p:txBody>
      </p:sp>
    </p:spTree>
    <p:extLst>
      <p:ext uri="{BB962C8B-B14F-4D97-AF65-F5344CB8AC3E}">
        <p14:creationId xmlns:p14="http://schemas.microsoft.com/office/powerpoint/2010/main" val="14650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Звукова</a:t>
            </a:r>
            <a:r>
              <a:rPr lang="ru-RU" b="1" dirty="0"/>
              <a:t> </a:t>
            </a:r>
            <a:r>
              <a:rPr lang="ru-RU" b="1" dirty="0" err="1"/>
              <a:t>гімнастика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Звуковою </a:t>
            </a:r>
            <a:r>
              <a:rPr lang="ru-RU" dirty="0" err="1"/>
              <a:t>гімнастикою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, строго </a:t>
            </a:r>
            <a:r>
              <a:rPr lang="ru-RU" dirty="0" err="1"/>
              <a:t>певним</a:t>
            </a:r>
            <a:r>
              <a:rPr lang="ru-RU" dirty="0"/>
              <a:t> способом.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корисні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При </a:t>
            </a:r>
            <a:r>
              <a:rPr lang="ru-RU" dirty="0" err="1"/>
              <a:t>вимові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самих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звуків</a:t>
            </a:r>
            <a:r>
              <a:rPr lang="ru-RU" dirty="0"/>
              <a:t>, </a:t>
            </a:r>
            <a:r>
              <a:rPr lang="ru-RU" dirty="0" err="1"/>
              <a:t>голосові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вібрувати</a:t>
            </a:r>
            <a:r>
              <a:rPr lang="ru-RU" dirty="0"/>
              <a:t> і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вібрація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на </a:t>
            </a:r>
            <a:r>
              <a:rPr lang="ru-RU" dirty="0" err="1"/>
              <a:t>дихальні</a:t>
            </a:r>
            <a:r>
              <a:rPr lang="ru-RU" dirty="0"/>
              <a:t> шляхи і </a:t>
            </a:r>
            <a:r>
              <a:rPr lang="ru-RU" dirty="0" err="1"/>
              <a:t>легені</a:t>
            </a:r>
            <a:r>
              <a:rPr lang="ru-RU" dirty="0"/>
              <a:t>, а </a:t>
            </a:r>
            <a:r>
              <a:rPr lang="ru-RU" dirty="0" err="1"/>
              <a:t>від</a:t>
            </a:r>
            <a:r>
              <a:rPr lang="ru-RU" dirty="0"/>
              <a:t> них уже на </a:t>
            </a:r>
            <a:r>
              <a:rPr lang="ru-RU" dirty="0" err="1"/>
              <a:t>грудну</a:t>
            </a:r>
            <a:r>
              <a:rPr lang="ru-RU" dirty="0"/>
              <a:t> </a:t>
            </a:r>
            <a:r>
              <a:rPr lang="ru-RU" dirty="0" err="1"/>
              <a:t>клітку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вібрації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розслаблення</a:t>
            </a:r>
            <a:r>
              <a:rPr lang="ru-RU" dirty="0"/>
              <a:t> </a:t>
            </a:r>
            <a:r>
              <a:rPr lang="ru-RU" dirty="0" err="1"/>
              <a:t>спазмованих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і </a:t>
            </a:r>
            <a:r>
              <a:rPr lang="ru-RU" dirty="0" err="1"/>
              <a:t>бронхіоли</a:t>
            </a:r>
            <a:r>
              <a:rPr lang="ru-RU" dirty="0"/>
              <a:t>, особливо </a:t>
            </a:r>
            <a:r>
              <a:rPr lang="ru-RU" dirty="0" err="1"/>
              <a:t>корисна</a:t>
            </a:r>
            <a:r>
              <a:rPr lang="ru-RU" dirty="0"/>
              <a:t> </a:t>
            </a:r>
            <a:r>
              <a:rPr lang="ru-RU" dirty="0" err="1"/>
              <a:t>звукова</a:t>
            </a:r>
            <a:r>
              <a:rPr lang="ru-RU" dirty="0"/>
              <a:t> </a:t>
            </a:r>
            <a:r>
              <a:rPr lang="ru-RU" dirty="0" err="1"/>
              <a:t>гімнастика</a:t>
            </a:r>
            <a:r>
              <a:rPr lang="ru-RU" dirty="0"/>
              <a:t> при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супроводжуються</a:t>
            </a:r>
            <a:r>
              <a:rPr lang="ru-RU" dirty="0"/>
              <a:t> спазмами,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недуги, як </a:t>
            </a:r>
            <a:r>
              <a:rPr lang="ru-RU" dirty="0" err="1"/>
              <a:t>бронхіальна</a:t>
            </a:r>
            <a:r>
              <a:rPr lang="ru-RU" dirty="0"/>
              <a:t> астма та </a:t>
            </a:r>
            <a:r>
              <a:rPr lang="ru-RU" dirty="0" err="1"/>
              <a:t>астматичний</a:t>
            </a:r>
            <a:r>
              <a:rPr lang="ru-RU" dirty="0"/>
              <a:t> </a:t>
            </a:r>
            <a:r>
              <a:rPr lang="ru-RU" dirty="0" err="1"/>
              <a:t>бронхіт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89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Психогімнастика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/>
              <a:t>психогімнастичних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імітації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та </a:t>
            </a:r>
            <a:r>
              <a:rPr lang="ru-RU" dirty="0" err="1"/>
              <a:t>емоційних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Решта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та </a:t>
            </a:r>
            <a:r>
              <a:rPr lang="ru-RU" dirty="0" err="1"/>
              <a:t>вчинків</a:t>
            </a:r>
            <a:r>
              <a:rPr lang="ru-RU" dirty="0"/>
              <a:t> </a:t>
            </a:r>
            <a:r>
              <a:rPr lang="ru-RU" dirty="0" err="1"/>
              <a:t>уявних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. У таких </a:t>
            </a:r>
            <a:r>
              <a:rPr lang="ru-RU" dirty="0" err="1"/>
              <a:t>іграх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тренують</a:t>
            </a:r>
            <a:r>
              <a:rPr lang="ru-RU" dirty="0"/>
              <a:t> свою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пам’ять</a:t>
            </a:r>
            <a:r>
              <a:rPr lang="ru-RU" dirty="0"/>
              <a:t>, </a:t>
            </a:r>
            <a:r>
              <a:rPr lang="ru-RU" dirty="0" err="1"/>
              <a:t>спостережливість</a:t>
            </a:r>
            <a:r>
              <a:rPr lang="ru-RU" dirty="0"/>
              <a:t>, </a:t>
            </a:r>
            <a:r>
              <a:rPr lang="ru-RU" dirty="0" err="1"/>
              <a:t>витримку</a:t>
            </a:r>
            <a:r>
              <a:rPr lang="ru-RU" dirty="0"/>
              <a:t>, а 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вчаться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людські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 та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проводитися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де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зобразити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продемонструвати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емоційний</a:t>
            </a:r>
            <a:r>
              <a:rPr lang="ru-RU" dirty="0"/>
              <a:t> стан (</a:t>
            </a:r>
            <a:r>
              <a:rPr lang="ru-RU" dirty="0" err="1"/>
              <a:t>пантоміма</a:t>
            </a:r>
            <a:r>
              <a:rPr lang="ru-RU" dirty="0"/>
              <a:t>).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напрямків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ціннісного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“Я” — є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, </a:t>
            </a:r>
            <a:r>
              <a:rPr lang="ru-RU" dirty="0" err="1"/>
              <a:t>функціональну</a:t>
            </a:r>
            <a:r>
              <a:rPr lang="ru-RU" dirty="0"/>
              <a:t> </a:t>
            </a:r>
            <a:r>
              <a:rPr lang="ru-RU" dirty="0" err="1"/>
              <a:t>спроможність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відновлювати</a:t>
            </a:r>
            <a:r>
              <a:rPr lang="ru-RU" dirty="0"/>
              <a:t> силу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 та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.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заслуговує</a:t>
            </a:r>
            <a:r>
              <a:rPr lang="ru-RU" dirty="0"/>
              <a:t> робота Пола    І. </a:t>
            </a:r>
            <a:r>
              <a:rPr lang="ru-RU" dirty="0" err="1"/>
              <a:t>Деннісона</a:t>
            </a:r>
            <a:r>
              <a:rPr lang="ru-RU" dirty="0"/>
              <a:t> і Гейл </a:t>
            </a:r>
            <a:r>
              <a:rPr lang="ru-RU" dirty="0" err="1"/>
              <a:t>Деннісона</a:t>
            </a:r>
            <a:r>
              <a:rPr lang="ru-RU" dirty="0"/>
              <a:t> “</a:t>
            </a:r>
            <a:r>
              <a:rPr lang="ru-RU" dirty="0" err="1"/>
              <a:t>Гімнастика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”. </a:t>
            </a:r>
            <a:r>
              <a:rPr lang="ru-RU" dirty="0" err="1"/>
              <a:t>Гімнастика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і </a:t>
            </a:r>
            <a:r>
              <a:rPr lang="ru-RU" dirty="0" err="1"/>
              <a:t>вправи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, вони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вихованцям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розкривати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закладені</a:t>
            </a:r>
            <a:r>
              <a:rPr lang="ru-RU" dirty="0"/>
              <a:t> в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.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(5-7 </a:t>
            </a:r>
            <a:r>
              <a:rPr lang="ru-RU" dirty="0" err="1"/>
              <a:t>хвилин</a:t>
            </a:r>
            <a:r>
              <a:rPr lang="ru-RU" dirty="0"/>
              <a:t>) занять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розумову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9606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Арт- </a:t>
            </a:r>
            <a:r>
              <a:rPr lang="ru-RU" b="1" dirty="0" err="1"/>
              <a:t>техніка</a:t>
            </a:r>
            <a:endParaRPr lang="ru-RU" b="1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/>
              <a:t>основі</a:t>
            </a:r>
            <a:r>
              <a:rPr lang="ru-RU" dirty="0"/>
              <a:t> арт-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лежить</a:t>
            </a:r>
            <a:r>
              <a:rPr lang="ru-RU" dirty="0"/>
              <a:t> </a:t>
            </a:r>
            <a:r>
              <a:rPr lang="ru-RU" dirty="0" err="1"/>
              <a:t>творча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малювання</a:t>
            </a:r>
            <a:r>
              <a:rPr lang="ru-RU" dirty="0"/>
              <a:t>.          </a:t>
            </a:r>
            <a:r>
              <a:rPr lang="ru-RU" dirty="0" err="1"/>
              <a:t>Творчий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є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терапевтичним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здорову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арт-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виразити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переживання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відношення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творча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самооцінки</a:t>
            </a:r>
            <a:r>
              <a:rPr lang="ru-RU" dirty="0"/>
              <a:t>, </a:t>
            </a:r>
            <a:r>
              <a:rPr lang="ru-RU" dirty="0" err="1"/>
              <a:t>впевненості</a:t>
            </a:r>
            <a:r>
              <a:rPr lang="ru-RU" dirty="0"/>
              <a:t> у </a:t>
            </a:r>
            <a:r>
              <a:rPr lang="ru-RU" dirty="0" err="1"/>
              <a:t>власних</a:t>
            </a:r>
            <a:r>
              <a:rPr lang="ru-RU" dirty="0"/>
              <a:t> силах, та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розвиває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.  </a:t>
            </a:r>
            <a:r>
              <a:rPr lang="ru-RU" dirty="0" err="1"/>
              <a:t>Основна</a:t>
            </a:r>
            <a:r>
              <a:rPr lang="ru-RU" dirty="0"/>
              <a:t> задача таких </a:t>
            </a:r>
            <a:r>
              <a:rPr lang="ru-RU" dirty="0" err="1"/>
              <a:t>технік</a:t>
            </a:r>
            <a:r>
              <a:rPr lang="ru-RU" dirty="0"/>
              <a:t> не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навчити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малювати</a:t>
            </a:r>
            <a:r>
              <a:rPr lang="ru-RU" dirty="0"/>
              <a:t>. Головна мета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духовний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самопізнання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через </a:t>
            </a:r>
            <a:r>
              <a:rPr lang="ru-RU" dirty="0" err="1"/>
              <a:t>творчість</a:t>
            </a:r>
            <a:r>
              <a:rPr lang="ru-RU" dirty="0"/>
              <a:t> та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 </a:t>
            </a:r>
            <a:r>
              <a:rPr lang="ru-RU" dirty="0" err="1"/>
              <a:t>школярів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13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/>
              <a:t>4</a:t>
            </a:r>
            <a:r>
              <a:rPr lang="uk-UA" sz="3600" dirty="0" smtClean="0"/>
              <a:t>. </a:t>
            </a:r>
            <a:r>
              <a:rPr lang="ru-RU" sz="3600" dirty="0" err="1"/>
              <a:t>Види</a:t>
            </a:r>
            <a:r>
              <a:rPr lang="ru-RU" sz="3600" dirty="0"/>
              <a:t> </a:t>
            </a:r>
            <a:r>
              <a:rPr lang="ru-RU" sz="3600" dirty="0" err="1"/>
              <a:t>оздоровчої</a:t>
            </a:r>
            <a:r>
              <a:rPr lang="ru-RU" sz="3600" dirty="0"/>
              <a:t>  </a:t>
            </a:r>
            <a:r>
              <a:rPr lang="ru-RU" sz="3600" dirty="0" err="1"/>
              <a:t>діяльності</a:t>
            </a:r>
            <a:r>
              <a:rPr lang="ru-RU" sz="3600" dirty="0"/>
              <a:t>  на </a:t>
            </a:r>
            <a:r>
              <a:rPr lang="ru-RU" sz="3600" dirty="0" smtClean="0"/>
              <a:t>уроках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b="1" dirty="0" err="1" smtClean="0"/>
              <a:t>Кольоротерапія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 smtClean="0"/>
              <a:t>лікувати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відтінки</a:t>
            </a:r>
            <a:r>
              <a:rPr lang="ru-RU" dirty="0"/>
              <a:t> </a:t>
            </a:r>
            <a:r>
              <a:rPr lang="ru-RU" dirty="0" err="1"/>
              <a:t>блакитного</a:t>
            </a:r>
            <a:r>
              <a:rPr lang="ru-RU" dirty="0"/>
              <a:t>. А сил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помаранчевий</a:t>
            </a:r>
            <a:r>
              <a:rPr lang="ru-RU" dirty="0"/>
              <a:t>. </a:t>
            </a:r>
            <a:r>
              <a:rPr lang="ru-RU" dirty="0" err="1"/>
              <a:t>Зелений</a:t>
            </a:r>
            <a:r>
              <a:rPr lang="ru-RU" dirty="0"/>
              <a:t> </a:t>
            </a:r>
            <a:r>
              <a:rPr lang="ru-RU" dirty="0" err="1" smtClean="0"/>
              <a:t>заспокоює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характеру та стан: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темно-</a:t>
            </a:r>
            <a:r>
              <a:rPr lang="ru-RU" dirty="0" err="1" smtClean="0"/>
              <a:t>синій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концентрація</a:t>
            </a:r>
            <a:r>
              <a:rPr lang="ru-RU" dirty="0"/>
              <a:t> на </a:t>
            </a:r>
            <a:r>
              <a:rPr lang="ru-RU" dirty="0" err="1"/>
              <a:t>внутрішніх</a:t>
            </a:r>
            <a:r>
              <a:rPr lang="ru-RU" dirty="0"/>
              <a:t> проблемах, потреба в </a:t>
            </a:r>
            <a:r>
              <a:rPr lang="ru-RU" dirty="0" err="1"/>
              <a:t>спокої</a:t>
            </a:r>
            <a:r>
              <a:rPr lang="ru-RU" dirty="0"/>
              <a:t>, </a:t>
            </a:r>
            <a:r>
              <a:rPr lang="ru-RU" dirty="0" err="1"/>
              <a:t>самоаналіз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зелений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рівновага</a:t>
            </a:r>
            <a:r>
              <a:rPr lang="ru-RU" dirty="0"/>
              <a:t>, </a:t>
            </a:r>
            <a:r>
              <a:rPr lang="ru-RU" dirty="0" err="1"/>
              <a:t>незалежність</a:t>
            </a:r>
            <a:r>
              <a:rPr lang="ru-RU" dirty="0"/>
              <a:t>, </a:t>
            </a:r>
            <a:r>
              <a:rPr lang="ru-RU" dirty="0" err="1"/>
              <a:t>впертість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до </a:t>
            </a:r>
            <a:r>
              <a:rPr lang="ru-RU" dirty="0" err="1"/>
              <a:t>безпеки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/>
              <a:t>– сила </a:t>
            </a:r>
            <a:r>
              <a:rPr lang="ru-RU" dirty="0" err="1"/>
              <a:t>волі</a:t>
            </a:r>
            <a:r>
              <a:rPr lang="ru-RU" dirty="0"/>
              <a:t>, </a:t>
            </a:r>
            <a:r>
              <a:rPr lang="ru-RU" dirty="0" err="1"/>
              <a:t>ексцентричність</a:t>
            </a:r>
            <a:r>
              <a:rPr lang="ru-RU" dirty="0"/>
              <a:t>, </a:t>
            </a:r>
            <a:r>
              <a:rPr lang="ru-RU" dirty="0" err="1"/>
              <a:t>направленість</a:t>
            </a:r>
            <a:r>
              <a:rPr lang="ru-RU" dirty="0"/>
              <a:t> у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</a:t>
            </a:r>
            <a:r>
              <a:rPr lang="ru-RU" dirty="0" err="1"/>
              <a:t>агресія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красного </a:t>
            </a:r>
            <a:r>
              <a:rPr lang="ru-RU" dirty="0" err="1"/>
              <a:t>забагато</a:t>
            </a:r>
            <a:r>
              <a:rPr lang="ru-RU" dirty="0"/>
              <a:t>),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збудженість</a:t>
            </a:r>
            <a:r>
              <a:rPr lang="ru-RU" dirty="0"/>
              <a:t>, </a:t>
            </a:r>
            <a:r>
              <a:rPr lang="ru-RU" dirty="0" err="1"/>
              <a:t>активність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жовтий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безпосередність</a:t>
            </a:r>
            <a:r>
              <a:rPr lang="ru-RU" dirty="0"/>
              <a:t>, </a:t>
            </a:r>
            <a:r>
              <a:rPr lang="ru-RU" dirty="0" err="1"/>
              <a:t>цікавість</a:t>
            </a:r>
            <a:r>
              <a:rPr lang="ru-RU" dirty="0"/>
              <a:t>, </a:t>
            </a:r>
            <a:r>
              <a:rPr lang="ru-RU" dirty="0" err="1"/>
              <a:t>оптимізм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фіолетовий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фантазія</a:t>
            </a:r>
            <a:r>
              <a:rPr lang="ru-RU" dirty="0"/>
              <a:t>, </a:t>
            </a:r>
            <a:r>
              <a:rPr lang="ru-RU" dirty="0" err="1"/>
              <a:t>інтуїція</a:t>
            </a:r>
            <a:r>
              <a:rPr lang="ru-RU" dirty="0"/>
              <a:t>, </a:t>
            </a:r>
            <a:r>
              <a:rPr lang="ru-RU" dirty="0" err="1"/>
              <a:t>емоційна</a:t>
            </a:r>
            <a:r>
              <a:rPr lang="ru-RU" dirty="0"/>
              <a:t> та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зрілість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коричневий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відчуття</a:t>
            </a:r>
            <a:r>
              <a:rPr lang="ru-RU" dirty="0"/>
              <a:t>, </a:t>
            </a:r>
            <a:r>
              <a:rPr lang="ru-RU" dirty="0" err="1"/>
              <a:t>фізичний</a:t>
            </a:r>
            <a:r>
              <a:rPr lang="ru-RU" dirty="0"/>
              <a:t> дискомфорт, </a:t>
            </a:r>
            <a:r>
              <a:rPr lang="ru-RU" dirty="0" err="1"/>
              <a:t>незручність</a:t>
            </a:r>
            <a:r>
              <a:rPr lang="ru-RU" dirty="0"/>
              <a:t>, часто </a:t>
            </a:r>
            <a:r>
              <a:rPr lang="ru-RU" dirty="0" err="1"/>
              <a:t>неприємні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пригніченість</a:t>
            </a:r>
            <a:r>
              <a:rPr lang="ru-RU" dirty="0"/>
              <a:t>, протест, </a:t>
            </a:r>
            <a:r>
              <a:rPr lang="ru-RU" dirty="0" err="1"/>
              <a:t>справжня</a:t>
            </a:r>
            <a:r>
              <a:rPr lang="ru-RU" dirty="0"/>
              <a:t> потреба в </a:t>
            </a:r>
            <a:r>
              <a:rPr lang="ru-RU" dirty="0" err="1"/>
              <a:t>змінах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сірий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апатія</a:t>
            </a:r>
            <a:r>
              <a:rPr lang="ru-RU" dirty="0"/>
              <a:t>,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, не </a:t>
            </a:r>
            <a:r>
              <a:rPr lang="ru-RU" dirty="0" err="1"/>
              <a:t>помічати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тривожить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61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smtClean="0"/>
              <a:t>Висновок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 smtClean="0"/>
              <a:t>Завданням</a:t>
            </a:r>
            <a:r>
              <a:rPr lang="ru-RU" b="1" dirty="0" smtClean="0"/>
              <a:t> </a:t>
            </a:r>
            <a:r>
              <a:rPr lang="ru-RU" b="1" dirty="0"/>
              <a:t>у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b="1" dirty="0" err="1"/>
              <a:t>педагогів</a:t>
            </a:r>
            <a:r>
              <a:rPr lang="ru-RU" b="1" dirty="0"/>
              <a:t> </a:t>
            </a:r>
            <a:r>
              <a:rPr lang="ru-RU" b="1" dirty="0" err="1"/>
              <a:t>навчального</a:t>
            </a:r>
            <a:r>
              <a:rPr lang="ru-RU" b="1" dirty="0"/>
              <a:t> закладу на </a:t>
            </a:r>
            <a:r>
              <a:rPr lang="ru-RU" b="1" dirty="0" err="1"/>
              <a:t>сучасному</a:t>
            </a:r>
            <a:r>
              <a:rPr lang="ru-RU" b="1" dirty="0"/>
              <a:t> </a:t>
            </a:r>
            <a:r>
              <a:rPr lang="ru-RU" b="1" dirty="0" err="1"/>
              <a:t>етапі</a:t>
            </a:r>
            <a:r>
              <a:rPr lang="ru-RU" b="1" dirty="0"/>
              <a:t> є </a:t>
            </a:r>
            <a:r>
              <a:rPr lang="ru-RU" b="1" dirty="0" err="1"/>
              <a:t>збереження</a:t>
            </a:r>
            <a:r>
              <a:rPr lang="ru-RU" b="1" dirty="0"/>
              <a:t> і </a:t>
            </a:r>
            <a:r>
              <a:rPr lang="ru-RU" b="1" dirty="0" err="1"/>
              <a:t>зміцнення</a:t>
            </a:r>
            <a:r>
              <a:rPr lang="ru-RU" b="1" dirty="0"/>
              <a:t> </a:t>
            </a:r>
            <a:r>
              <a:rPr lang="ru-RU" b="1" dirty="0" err="1"/>
              <a:t>здоров’я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позитивної</a:t>
            </a:r>
            <a:r>
              <a:rPr lang="ru-RU" b="1" dirty="0"/>
              <a:t> </a:t>
            </a:r>
            <a:r>
              <a:rPr lang="ru-RU" b="1" dirty="0" err="1"/>
              <a:t>мотивації</a:t>
            </a:r>
            <a:r>
              <a:rPr lang="ru-RU" b="1" dirty="0"/>
              <a:t> на 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 у </a:t>
            </a:r>
            <a:r>
              <a:rPr lang="ru-RU" b="1" dirty="0" err="1"/>
              <a:t>вчителів</a:t>
            </a:r>
            <a:r>
              <a:rPr lang="ru-RU" b="1" dirty="0"/>
              <a:t>, </a:t>
            </a:r>
            <a:r>
              <a:rPr lang="ru-RU" b="1" dirty="0" err="1"/>
              <a:t>учнів</a:t>
            </a:r>
            <a:r>
              <a:rPr lang="ru-RU" b="1" dirty="0"/>
              <a:t> та </a:t>
            </a:r>
            <a:r>
              <a:rPr lang="ru-RU" b="1" dirty="0" err="1"/>
              <a:t>їхніх</a:t>
            </a:r>
            <a:r>
              <a:rPr lang="ru-RU" b="1" dirty="0"/>
              <a:t> </a:t>
            </a:r>
            <a:r>
              <a:rPr lang="ru-RU" b="1" dirty="0" err="1" smtClean="0"/>
              <a:t>батьків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5861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Сутність </a:t>
            </a:r>
            <a:r>
              <a:rPr lang="uk-UA" dirty="0" err="1" smtClean="0"/>
              <a:t>здоров'язбережувальних</a:t>
            </a:r>
            <a:r>
              <a:rPr lang="uk-UA" dirty="0" smtClean="0"/>
              <a:t> </a:t>
            </a:r>
            <a:r>
              <a:rPr lang="uk-UA" dirty="0" smtClean="0"/>
              <a:t>технологій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/>
              <a:t>здоров’язбережувальних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(за  О. Ващенко)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Модель </a:t>
            </a:r>
            <a:r>
              <a:rPr lang="uk-UA" dirty="0" err="1"/>
              <a:t>здоров'язбережувальної</a:t>
            </a:r>
            <a:r>
              <a:rPr lang="uk-UA" dirty="0"/>
              <a:t> </a:t>
            </a:r>
            <a:r>
              <a:rPr lang="uk-UA" dirty="0" smtClean="0"/>
              <a:t>діяльності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/>
              <a:t>оздоровчої</a:t>
            </a:r>
            <a:r>
              <a:rPr lang="ru-RU" dirty="0"/>
              <a:t>  </a:t>
            </a:r>
            <a:r>
              <a:rPr lang="ru-RU" dirty="0" err="1"/>
              <a:t>діяльності</a:t>
            </a:r>
            <a:r>
              <a:rPr lang="ru-RU" dirty="0"/>
              <a:t>  на уроках</a:t>
            </a:r>
            <a:endParaRPr lang="uk-UA" dirty="0" smtClean="0"/>
          </a:p>
          <a:p>
            <a:pPr marL="514350" indent="-514350">
              <a:buAutoNum type="arabicPeriod"/>
            </a:pPr>
            <a:endParaRPr lang="uk-UA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5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1. </a:t>
            </a:r>
            <a:r>
              <a:rPr lang="ru-RU" sz="3600" dirty="0" err="1" smtClean="0"/>
              <a:t>Сутність</a:t>
            </a:r>
            <a:r>
              <a:rPr lang="ru-RU" sz="3600" dirty="0" smtClean="0"/>
              <a:t> </a:t>
            </a:r>
            <a:r>
              <a:rPr lang="ru-RU" sz="3600" dirty="0" err="1"/>
              <a:t>здоров'язбережувальних</a:t>
            </a:r>
            <a:r>
              <a:rPr lang="ru-RU" sz="3600" dirty="0"/>
              <a:t> </a:t>
            </a:r>
            <a:r>
              <a:rPr lang="ru-RU" sz="3600" dirty="0" err="1" smtClean="0"/>
              <a:t>технологій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/>
              <a:t>ЗДОРОВ’ЯЗБЕРЕЖУВАЛЬНІ ТЕХНОЛОГІЇ </a:t>
            </a:r>
            <a:r>
              <a:rPr lang="ru-RU" dirty="0"/>
              <a:t>-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загальноосвітнього</a:t>
            </a:r>
            <a:r>
              <a:rPr lang="ru-RU" dirty="0"/>
              <a:t> закладу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збереження</a:t>
            </a:r>
            <a:r>
              <a:rPr lang="ru-RU" dirty="0"/>
              <a:t> та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30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1. </a:t>
            </a:r>
            <a:r>
              <a:rPr lang="ru-RU" sz="3600" dirty="0" err="1" smtClean="0"/>
              <a:t>Сутність</a:t>
            </a:r>
            <a:r>
              <a:rPr lang="ru-RU" sz="3600" dirty="0" smtClean="0"/>
              <a:t> </a:t>
            </a:r>
            <a:r>
              <a:rPr lang="ru-RU" sz="3600" dirty="0" err="1"/>
              <a:t>здоров'язбережувальних</a:t>
            </a:r>
            <a:r>
              <a:rPr lang="ru-RU" sz="3600" dirty="0"/>
              <a:t> </a:t>
            </a:r>
            <a:r>
              <a:rPr lang="ru-RU" sz="3600" dirty="0" err="1" smtClean="0"/>
              <a:t>технологій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ЗДОРОВ’ЯЗБЕРЕЖУВАЛЬНІ </a:t>
            </a:r>
            <a:r>
              <a:rPr lang="ru-RU" b="1" dirty="0" smtClean="0"/>
              <a:t>ТЕХНОЛОГІЇ: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/>
              <a:t>сприятливі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(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стресових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адекватність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методик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виховання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оптимальну</a:t>
            </a:r>
            <a:r>
              <a:rPr lang="ru-RU" dirty="0" smtClean="0"/>
              <a:t>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(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вікових</a:t>
            </a:r>
            <a:r>
              <a:rPr lang="ru-RU" dirty="0"/>
              <a:t>, </a:t>
            </a:r>
            <a:r>
              <a:rPr lang="ru-RU" dirty="0" err="1"/>
              <a:t>статевих</a:t>
            </a:r>
            <a:r>
              <a:rPr lang="ru-RU" dirty="0"/>
              <a:t>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гігієнічних</a:t>
            </a:r>
            <a:r>
              <a:rPr lang="ru-RU" dirty="0"/>
              <a:t> норм);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повноцінний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раціонально</a:t>
            </a:r>
            <a:r>
              <a:rPr lang="ru-RU" dirty="0"/>
              <a:t> </a:t>
            </a:r>
            <a:r>
              <a:rPr lang="ru-RU" dirty="0" err="1"/>
              <a:t>організований</a:t>
            </a:r>
            <a:r>
              <a:rPr lang="ru-RU" dirty="0"/>
              <a:t> </a:t>
            </a:r>
            <a:r>
              <a:rPr lang="ru-RU" dirty="0" err="1"/>
              <a:t>руховий</a:t>
            </a:r>
            <a:r>
              <a:rPr lang="ru-RU" dirty="0"/>
              <a:t> режим.</a:t>
            </a:r>
          </a:p>
        </p:txBody>
      </p:sp>
    </p:spTree>
    <p:extLst>
      <p:ext uri="{BB962C8B-B14F-4D97-AF65-F5344CB8AC3E}">
        <p14:creationId xmlns:p14="http://schemas.microsoft.com/office/powerpoint/2010/main" val="12158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/>
              <a:t>2</a:t>
            </a:r>
            <a:r>
              <a:rPr lang="ru-RU" sz="3600" dirty="0" smtClean="0"/>
              <a:t>. </a:t>
            </a:r>
            <a:r>
              <a:rPr lang="ru-RU" sz="3600" dirty="0" err="1" smtClean="0"/>
              <a:t>Класифікація</a:t>
            </a:r>
            <a:r>
              <a:rPr lang="ru-RU" sz="3600" dirty="0" smtClean="0"/>
              <a:t> </a:t>
            </a:r>
            <a:r>
              <a:rPr lang="ru-RU" sz="3600" dirty="0" err="1"/>
              <a:t>здоров’язбережувальних</a:t>
            </a:r>
            <a:r>
              <a:rPr lang="ru-RU" sz="3600" dirty="0"/>
              <a:t> </a:t>
            </a:r>
            <a:r>
              <a:rPr lang="ru-RU" sz="3600" dirty="0" err="1"/>
              <a:t>технологій</a:t>
            </a:r>
            <a:r>
              <a:rPr lang="ru-RU" sz="3600" dirty="0"/>
              <a:t> (за  О. Ващенко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Здоров’язбережувальні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безпечні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перебування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праці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та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раціональної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, </a:t>
            </a:r>
            <a:r>
              <a:rPr lang="ru-RU" dirty="0" err="1"/>
              <a:t>статевих</a:t>
            </a:r>
            <a:r>
              <a:rPr lang="ru-RU" dirty="0"/>
              <a:t>,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та </a:t>
            </a:r>
            <a:r>
              <a:rPr lang="ru-RU" dirty="0" err="1"/>
              <a:t>гігієнічних</a:t>
            </a:r>
            <a:r>
              <a:rPr lang="ru-RU" dirty="0"/>
              <a:t> норм),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та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навантажень</a:t>
            </a:r>
            <a:r>
              <a:rPr lang="ru-RU" dirty="0"/>
              <a:t> </a:t>
            </a:r>
            <a:r>
              <a:rPr lang="ru-RU" dirty="0" err="1"/>
              <a:t>можливостям</a:t>
            </a:r>
            <a:r>
              <a:rPr lang="ru-RU" dirty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1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2. </a:t>
            </a:r>
            <a:r>
              <a:rPr lang="ru-RU" sz="3600" dirty="0" err="1" smtClean="0"/>
              <a:t>Класифікація</a:t>
            </a:r>
            <a:r>
              <a:rPr lang="ru-RU" sz="3600" dirty="0" smtClean="0"/>
              <a:t> </a:t>
            </a:r>
            <a:r>
              <a:rPr lang="ru-RU" sz="3600" dirty="0" err="1"/>
              <a:t>здоров’язбережувальних</a:t>
            </a:r>
            <a:r>
              <a:rPr lang="ru-RU" sz="3600" dirty="0"/>
              <a:t> </a:t>
            </a:r>
            <a:r>
              <a:rPr lang="ru-RU" sz="3600" dirty="0" err="1"/>
              <a:t>технологій</a:t>
            </a:r>
            <a:r>
              <a:rPr lang="ru-RU" sz="3600" dirty="0"/>
              <a:t> (за  О. Ващенко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err="1"/>
              <a:t>О</a:t>
            </a:r>
            <a:r>
              <a:rPr lang="ru-RU" b="1" dirty="0" err="1" smtClean="0"/>
              <a:t>здоровчі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(</a:t>
            </a:r>
            <a:r>
              <a:rPr lang="ru-RU" dirty="0" err="1"/>
              <a:t>ресурсів</a:t>
            </a:r>
            <a:r>
              <a:rPr lang="ru-RU" dirty="0"/>
              <a:t>) </a:t>
            </a:r>
            <a:r>
              <a:rPr lang="ru-RU" dirty="0" err="1"/>
              <a:t>здоров’я</a:t>
            </a:r>
            <a:r>
              <a:rPr lang="ru-RU" dirty="0"/>
              <a:t>: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, </a:t>
            </a:r>
            <a:r>
              <a:rPr lang="ru-RU" dirty="0" err="1"/>
              <a:t>фізіотерапія</a:t>
            </a:r>
            <a:r>
              <a:rPr lang="ru-RU" dirty="0"/>
              <a:t>, </a:t>
            </a:r>
            <a:r>
              <a:rPr lang="ru-RU" dirty="0" err="1"/>
              <a:t>ароматерапія</a:t>
            </a:r>
            <a:r>
              <a:rPr lang="ru-RU" dirty="0"/>
              <a:t>, </a:t>
            </a:r>
            <a:r>
              <a:rPr lang="ru-RU" dirty="0" err="1"/>
              <a:t>загартування</a:t>
            </a:r>
            <a:r>
              <a:rPr lang="ru-RU" dirty="0"/>
              <a:t>, </a:t>
            </a:r>
            <a:r>
              <a:rPr lang="ru-RU" dirty="0" err="1"/>
              <a:t>гімнастика</a:t>
            </a:r>
            <a:r>
              <a:rPr lang="ru-RU" dirty="0"/>
              <a:t>, </a:t>
            </a:r>
            <a:r>
              <a:rPr lang="ru-RU" dirty="0" err="1"/>
              <a:t>масаж</a:t>
            </a:r>
            <a:r>
              <a:rPr lang="ru-RU" dirty="0"/>
              <a:t>, </a:t>
            </a:r>
            <a:r>
              <a:rPr lang="ru-RU" dirty="0" err="1" smtClean="0"/>
              <a:t>фітотерапія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5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2. </a:t>
            </a:r>
            <a:r>
              <a:rPr lang="ru-RU" sz="3600" dirty="0" err="1" smtClean="0"/>
              <a:t>Класифікація</a:t>
            </a:r>
            <a:r>
              <a:rPr lang="ru-RU" sz="3600" dirty="0" smtClean="0"/>
              <a:t> </a:t>
            </a:r>
            <a:r>
              <a:rPr lang="ru-RU" sz="3600" dirty="0" err="1"/>
              <a:t>здоров’язбережувальних</a:t>
            </a:r>
            <a:r>
              <a:rPr lang="ru-RU" sz="3600" dirty="0"/>
              <a:t> </a:t>
            </a:r>
            <a:r>
              <a:rPr lang="ru-RU" sz="3600" dirty="0" err="1"/>
              <a:t>технологій</a:t>
            </a:r>
            <a:r>
              <a:rPr lang="ru-RU" sz="3600" dirty="0"/>
              <a:t> (за  О. Ващенко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3. </a:t>
            </a:r>
            <a:r>
              <a:rPr lang="uk-UA" b="1" dirty="0" smtClean="0"/>
              <a:t>Технології </a:t>
            </a:r>
            <a:r>
              <a:rPr lang="uk-UA" b="1" dirty="0"/>
              <a:t>навчання здоров’ю </a:t>
            </a:r>
            <a:r>
              <a:rPr lang="uk-UA" dirty="0"/>
              <a:t>– гігієнічне навчання, формування життєвих навичок (керування емоціями, вирішення конфліктів тощо), профілактика травматизму та зловживання </a:t>
            </a:r>
            <a:r>
              <a:rPr lang="uk-UA" dirty="0" err="1"/>
              <a:t>психоактивними</a:t>
            </a:r>
            <a:r>
              <a:rPr lang="uk-UA" dirty="0"/>
              <a:t> речовинами, статеве виховання.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Ці </a:t>
            </a:r>
            <a:r>
              <a:rPr lang="uk-UA" dirty="0"/>
              <a:t>технології реалізуються завдяки включенню відповідних тем до предметів </a:t>
            </a:r>
            <a:r>
              <a:rPr lang="uk-UA" dirty="0" err="1"/>
              <a:t>загальнонавчального</a:t>
            </a:r>
            <a:r>
              <a:rPr lang="uk-UA" dirty="0"/>
              <a:t> циклу, введення до варіативної частини навчального плану нових предметів, організації факультативного навчання та додаткової </a:t>
            </a:r>
            <a:r>
              <a:rPr lang="uk-UA" dirty="0" smtClean="0"/>
              <a:t>освіти.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1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2. </a:t>
            </a:r>
            <a:r>
              <a:rPr lang="ru-RU" sz="3600" dirty="0" err="1" smtClean="0"/>
              <a:t>Класифікація</a:t>
            </a:r>
            <a:r>
              <a:rPr lang="ru-RU" sz="3600" dirty="0" smtClean="0"/>
              <a:t> </a:t>
            </a:r>
            <a:r>
              <a:rPr lang="ru-RU" sz="3600" dirty="0" err="1"/>
              <a:t>здоров’язбережувальних</a:t>
            </a:r>
            <a:r>
              <a:rPr lang="ru-RU" sz="3600" dirty="0"/>
              <a:t> </a:t>
            </a:r>
            <a:r>
              <a:rPr lang="ru-RU" sz="3600" dirty="0" err="1"/>
              <a:t>технологій</a:t>
            </a:r>
            <a:r>
              <a:rPr lang="ru-RU" sz="3600" dirty="0"/>
              <a:t> (за  О. Ващенко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b="1" dirty="0" err="1" smtClean="0"/>
              <a:t>Виховання</a:t>
            </a:r>
            <a:r>
              <a:rPr lang="ru-RU" b="1" dirty="0" smtClean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здоров’я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виховання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збереженню</a:t>
            </a:r>
            <a:r>
              <a:rPr lang="ru-RU" dirty="0"/>
              <a:t> та </a:t>
            </a:r>
            <a:r>
              <a:rPr lang="ru-RU" dirty="0" err="1"/>
              <a:t>зміцненню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здоров’я</a:t>
            </a:r>
            <a:r>
              <a:rPr lang="ru-RU" dirty="0"/>
              <a:t> як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посиленню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на </a:t>
            </a:r>
            <a:r>
              <a:rPr lang="ru-RU" dirty="0" err="1"/>
              <a:t>ведення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особисте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47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dirty="0" smtClean="0"/>
              <a:t>3. Модель </a:t>
            </a:r>
            <a:r>
              <a:rPr lang="uk-UA" sz="3600" dirty="0" err="1" smtClean="0"/>
              <a:t>здоров'язбережувальної</a:t>
            </a:r>
            <a:r>
              <a:rPr lang="uk-UA" sz="3600" dirty="0" smtClean="0"/>
              <a:t> діяльності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/>
              <a:t>Здоров’язбережуючі</a:t>
            </a:r>
            <a:r>
              <a:rPr lang="ru-RU" b="1" dirty="0"/>
              <a:t> </a:t>
            </a:r>
            <a:r>
              <a:rPr lang="ru-RU" b="1" dirty="0" err="1"/>
              <a:t>освітні</a:t>
            </a:r>
            <a:r>
              <a:rPr lang="ru-RU" b="1" dirty="0"/>
              <a:t> </a:t>
            </a:r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поділяються</a:t>
            </a:r>
            <a:r>
              <a:rPr lang="ru-RU" b="1" dirty="0"/>
              <a:t> на три </a:t>
            </a:r>
            <a:r>
              <a:rPr lang="ru-RU" b="1" dirty="0" err="1"/>
              <a:t>групи</a:t>
            </a:r>
            <a:r>
              <a:rPr lang="ru-RU" b="1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організаційно-педагогічні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визначають</a:t>
            </a:r>
            <a:r>
              <a:rPr lang="ru-RU" dirty="0"/>
              <a:t> структуру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яка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запобіганню</a:t>
            </a:r>
            <a:r>
              <a:rPr lang="ru-RU" dirty="0"/>
              <a:t> </a:t>
            </a:r>
            <a:r>
              <a:rPr lang="ru-RU" dirty="0" err="1"/>
              <a:t>станів</a:t>
            </a:r>
            <a:r>
              <a:rPr lang="ru-RU" dirty="0"/>
              <a:t> </a:t>
            </a:r>
            <a:r>
              <a:rPr lang="ru-RU" dirty="0" err="1"/>
              <a:t>перевтомлення</a:t>
            </a:r>
            <a:r>
              <a:rPr lang="ru-RU" dirty="0"/>
              <a:t>, </a:t>
            </a:r>
            <a:r>
              <a:rPr lang="ru-RU" dirty="0" err="1"/>
              <a:t>гіподинамії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психолого-</a:t>
            </a:r>
            <a:r>
              <a:rPr lang="ru-RU" dirty="0" err="1" smtClean="0"/>
              <a:t>педагогічні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безпосередньою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на </a:t>
            </a:r>
            <a:r>
              <a:rPr lang="ru-RU" dirty="0" err="1"/>
              <a:t>уроці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навчально-виховні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,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позакласні</a:t>
            </a:r>
            <a:r>
              <a:rPr lang="ru-RU" dirty="0"/>
              <a:t> заходи, робота з батьками).</a:t>
            </a:r>
          </a:p>
        </p:txBody>
      </p:sp>
    </p:spTree>
    <p:extLst>
      <p:ext uri="{BB962C8B-B14F-4D97-AF65-F5344CB8AC3E}">
        <p14:creationId xmlns:p14="http://schemas.microsoft.com/office/powerpoint/2010/main" val="9606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1244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Здоров'язбережувальні технології</vt:lpstr>
      <vt:lpstr>Зміст</vt:lpstr>
      <vt:lpstr>1. Сутність здоров'язбережувальних технологій</vt:lpstr>
      <vt:lpstr>1. Сутність здоров'язбережувальних технологій</vt:lpstr>
      <vt:lpstr>2. Класифікація здоров’язбережувальних технологій (за  О. Ващенко)</vt:lpstr>
      <vt:lpstr>2. Класифікація здоров’язбережувальних технологій (за  О. Ващенко)</vt:lpstr>
      <vt:lpstr>2. Класифікація здоров’язбережувальних технологій (за  О. Ващенко)</vt:lpstr>
      <vt:lpstr>2. Класифікація здоров’язбережувальних технологій (за  О. Ващенко)</vt:lpstr>
      <vt:lpstr>3. Модель здоров'язбережувальної діяльності</vt:lpstr>
      <vt:lpstr>3. Модель здоров'язбережувальної діяльності</vt:lpstr>
      <vt:lpstr>4. Види оздоровчої  діяльності  на уроках</vt:lpstr>
      <vt:lpstr>4. Види оздоровчої  діяльності  на уроках</vt:lpstr>
      <vt:lpstr>4. Види оздоровчої  діяльності  на уроках</vt:lpstr>
      <vt:lpstr>4. Види оздоровчої  діяльності  на уроках</vt:lpstr>
      <vt:lpstr>4. Види оздоровчої  діяльності  на уроках</vt:lpstr>
      <vt:lpstr>4. Види оздоровчої  діяльності  на уроках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Здоров'язбережувальні технології</dc:title>
  <dc:creator>user</dc:creator>
  <cp:lastModifiedBy>user</cp:lastModifiedBy>
  <cp:revision>6</cp:revision>
  <dcterms:created xsi:type="dcterms:W3CDTF">2021-04-29T18:21:15Z</dcterms:created>
  <dcterms:modified xsi:type="dcterms:W3CDTF">2021-04-30T07:32:33Z</dcterms:modified>
</cp:coreProperties>
</file>