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1pPr>
    <a:lvl2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2pPr>
    <a:lvl3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3pPr>
    <a:lvl4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4pPr>
    <a:lvl5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5pPr>
    <a:lvl6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6pPr>
    <a:lvl7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7pPr>
    <a:lvl8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8pPr>
    <a:lvl9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Proxima Nova"/>
          <a:ea typeface="Proxima Nova"/>
          <a:cs typeface="Proxima Nov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AEAEA"/>
          </a:solidFill>
        </a:fill>
      </a:tcStyle>
    </a:band2H>
    <a:firstCol>
      <a:tcTxStyle b="on" i="off">
        <a:font>
          <a:latin typeface="Proxima Nova"/>
          <a:ea typeface="Proxima Nova"/>
          <a:cs typeface="Proxima Nova"/>
        </a:font>
        <a:srgbClr val="4CA5D2"/>
      </a:tcTxStyle>
      <a:tcStyle>
        <a:tcBdr>
          <a:left>
            <a:ln w="12700" cap="flat">
              <a:noFill/>
              <a:miter lim="400000"/>
            </a:ln>
          </a:left>
          <a:right>
            <a:ln w="50800" cap="flat">
              <a:solidFill>
                <a:srgbClr val="03A8D6"/>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ff" i="off">
        <a:font>
          <a:latin typeface="Proxima Nova Medium"/>
          <a:ea typeface="Proxima Nova Medium"/>
          <a:cs typeface="Proxima Nova Medium"/>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50800" cap="flat">
              <a:solidFill>
                <a:srgbClr val="0BA8D6"/>
              </a:solidFill>
              <a:prstDash val="solid"/>
              <a:miter lim="400000"/>
            </a:ln>
          </a:top>
          <a:bottom>
            <a:ln w="12700" cap="flat">
              <a:noFill/>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Proxima Nova"/>
          <a:ea typeface="Proxima Nova"/>
          <a:cs typeface="Proxima Nova"/>
        </a:font>
        <a:srgbClr val="4CA5D2"/>
      </a:tcTxStyle>
      <a:tcStyle>
        <a:tcBdr>
          <a:left>
            <a:ln w="12700" cap="flat">
              <a:solidFill>
                <a:srgbClr val="000000"/>
              </a:solidFill>
              <a:prstDash val="solid"/>
              <a:miter lim="400000"/>
            </a:ln>
          </a:left>
          <a:right>
            <a:ln w="12700" cap="flat">
              <a:solidFill>
                <a:srgbClr val="000000"/>
              </a:solidFill>
              <a:prstDash val="solid"/>
              <a:miter lim="400000"/>
            </a:ln>
          </a:right>
          <a:top>
            <a:ln w="12700" cap="flat">
              <a:noFill/>
              <a:miter lim="400000"/>
            </a:ln>
          </a:top>
          <a:bottom>
            <a:ln w="50800" cap="flat">
              <a:solidFill>
                <a:srgbClr val="03A8D6"/>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Proxima Nova"/>
          <a:ea typeface="Proxima Nova"/>
          <a:cs typeface="Proxima Nova"/>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FFFFFF"/>
          </a:solidFill>
        </a:fill>
      </a:tcStyle>
    </a:wholeTbl>
    <a:band2H>
      <a:tcTxStyle/>
      <a:tcStyle>
        <a:tcBdr/>
        <a:fill>
          <a:solidFill>
            <a:srgbClr val="EAEAEA"/>
          </a:solidFill>
        </a:fill>
      </a:tcStyle>
    </a:band2H>
    <a:firstCol>
      <a:tcTxStyle b="off" i="off">
        <a:font>
          <a:latin typeface="Proxima Nova Medium"/>
          <a:ea typeface="Proxima Nova Medium"/>
          <a:cs typeface="Proxima Nova Medium"/>
        </a:font>
        <a:srgbClr val="000000"/>
      </a:tcTxStyle>
      <a:tcStyle>
        <a:tcBdr>
          <a:left>
            <a:ln w="12700" cap="flat">
              <a:noFill/>
              <a:miter lim="400000"/>
            </a:ln>
          </a:left>
          <a:right>
            <a:ln w="25400" cap="flat">
              <a:solidFill>
                <a:srgbClr val="008ABA"/>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FFFFFF"/>
          </a:solidFill>
        </a:fill>
      </a:tcStyle>
    </a:firstCol>
    <a:lastRow>
      <a:tcTxStyle b="off" i="off">
        <a:font>
          <a:latin typeface="Proxima Nova Medium"/>
          <a:ea typeface="Proxima Nova Medium"/>
          <a:cs typeface="Proxima Nova Medium"/>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008ABA"/>
              </a:solidFill>
              <a:prstDash val="solid"/>
              <a:miter lim="400000"/>
            </a:ln>
          </a:top>
          <a:bottom>
            <a:ln w="12700" cap="flat">
              <a:noFill/>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FFFFFF"/>
          </a:solidFill>
        </a:fill>
      </a:tcStyle>
    </a:lastRow>
    <a:firstRow>
      <a:tcTxStyle b="on" i="off">
        <a:font>
          <a:latin typeface="Proxima Nova"/>
          <a:ea typeface="Proxima Nova"/>
          <a:cs typeface="Proxima Nova"/>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noFill/>
              <a:miter lim="400000"/>
            </a:ln>
          </a:top>
          <a:bottom>
            <a:ln w="12700" cap="flat">
              <a:noFill/>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ADEFF"/>
          </a:solidFill>
        </a:fill>
      </a:tcStyle>
    </a:firstRow>
  </a:tblStyle>
  <a:tblStyle styleId="{EEE7283C-3CF3-47DC-8721-378D4A62B228}" styleName="">
    <a:tblBg/>
    <a:wholeTbl>
      <a:tcTxStyle b="off" i="off">
        <a:font>
          <a:latin typeface="Proxima Nova"/>
          <a:ea typeface="Proxima Nova"/>
          <a:cs typeface="Proxima Nova"/>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FFFFFF"/>
          </a:solidFill>
        </a:fill>
      </a:tcStyle>
    </a:wholeTbl>
    <a:band2H>
      <a:tcTxStyle/>
      <a:tcStyle>
        <a:tcBdr/>
        <a:fill>
          <a:solidFill>
            <a:srgbClr val="EAEAEB"/>
          </a:solidFill>
        </a:fill>
      </a:tcStyle>
    </a:band2H>
    <a:firstCol>
      <a:tcTxStyle b="off" i="off">
        <a:font>
          <a:latin typeface="Proxima Nova Medium"/>
          <a:ea typeface="Proxima Nova Medium"/>
          <a:cs typeface="Proxima Nova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hueOff val="390196"/>
              <a:satOff val="16169"/>
              <a:lumOff val="-19584"/>
            </a:schemeClr>
          </a:solidFill>
        </a:fill>
      </a:tcStyle>
    </a:firstCol>
    <a:lastRow>
      <a:tcTxStyle b="off" i="off">
        <a:font>
          <a:latin typeface="Proxima Nova"/>
          <a:ea typeface="Proxima Nova"/>
          <a:cs typeface="Proxima Nova"/>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FFFFFF"/>
          </a:solidFill>
        </a:fill>
      </a:tcStyle>
    </a:lastRow>
    <a:firstRow>
      <a:tcTxStyle b="off" i="off">
        <a:font>
          <a:latin typeface="Proxima Nova Medium"/>
          <a:ea typeface="Proxima Nova Medium"/>
          <a:cs typeface="Proxima Nova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chemeClr val="accent2">
              <a:hueOff val="312616"/>
              <a:satOff val="21048"/>
              <a:lumOff val="-29411"/>
            </a:schemeClr>
          </a:solidFill>
        </a:fill>
      </a:tcStyle>
    </a:firstRow>
  </a:tblStyle>
  <a:tblStyle styleId="{CF821DB8-F4EB-4A41-A1BA-3FCAFE7338EE}" styleName="">
    <a:tblBg/>
    <a:wholeTbl>
      <a:tcTxStyle b="off" i="off">
        <a:font>
          <a:latin typeface="Proxima Nova"/>
          <a:ea typeface="Proxima Nova"/>
          <a:cs typeface="Proxima Nova"/>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
          <a:latin typeface="Proxima Nova Medium"/>
          <a:ea typeface="Proxima Nova Medium"/>
          <a:cs typeface="Proxima Nova Medium"/>
        </a:font>
        <a:srgbClr val="000000"/>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D238"/>
          </a:solidFill>
        </a:fill>
      </a:tcStyle>
    </a:firstCol>
    <a:lastRow>
      <a:tcTxStyle b="off" i="off">
        <a:font>
          <a:latin typeface="Proxima Nova Medium"/>
          <a:ea typeface="Proxima Nova Medium"/>
          <a:cs typeface="Proxima Nova Medium"/>
        </a:font>
        <a:srgbClr val="000000"/>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F7EA"/>
          </a:solidFill>
        </a:fill>
      </a:tcStyle>
    </a:lastRow>
    <a:firstRow>
      <a:tcTxStyle b="off" i="off">
        <a:font>
          <a:latin typeface="Proxima Nova Medium"/>
          <a:ea typeface="Proxima Nova Medium"/>
          <a:cs typeface="Proxima Nova Medium"/>
        </a:font>
        <a:srgbClr val="000000"/>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A00"/>
          </a:solidFill>
        </a:fill>
      </a:tcStyle>
    </a:firstRow>
  </a:tblStyle>
  <a:tblStyle styleId="{33BA23B1-9221-436E-865A-0063620EA4FD}" styleName="">
    <a:tblBg/>
    <a:wholeTbl>
      <a:tcTxStyle b="off" i="off">
        <a:font>
          <a:latin typeface="Proxima Nova"/>
          <a:ea typeface="Proxima Nova"/>
          <a:cs typeface="Proxima Nova"/>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wholeTbl>
    <a:band2H>
      <a:tcTxStyle/>
      <a:tcStyle>
        <a:tcBdr/>
        <a:fill>
          <a:solidFill>
            <a:srgbClr val="EBEBEB"/>
          </a:solidFill>
        </a:fill>
      </a:tcStyle>
    </a:band2H>
    <a:firstCol>
      <a:tcTxStyle b="on" i="off">
        <a:font>
          <a:latin typeface="Proxima Nova"/>
          <a:ea typeface="Proxima Nova"/>
          <a:cs typeface="Proxima Nova"/>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219922"/>
              <a:satOff val="-56679"/>
              <a:lumOff val="-26479"/>
            </a:schemeClr>
          </a:solidFill>
        </a:fill>
      </a:tcStyle>
    </a:firstCol>
    <a:lastRow>
      <a:tcTxStyle b="off" i="off">
        <a:font>
          <a:latin typeface="Proxima Nova Medium"/>
          <a:ea typeface="Proxima Nova Medium"/>
          <a:cs typeface="Proxima Nova Medium"/>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AEBEB"/>
          </a:solidFill>
        </a:fill>
      </a:tcStyle>
    </a:lastRow>
    <a:firstRow>
      <a:tcTxStyle b="on" i="off">
        <a:font>
          <a:latin typeface="Proxima Nova"/>
          <a:ea typeface="Proxima Nova"/>
          <a:cs typeface="Proxima Nova"/>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228106"/>
              <a:satOff val="-38633"/>
              <a:lumOff val="-17889"/>
            </a:schemeClr>
          </a:solidFill>
        </a:fill>
      </a:tcStyle>
    </a:firstRow>
  </a:tblStyle>
  <a:tblStyle styleId="{2708684C-4D16-4618-839F-0558EEFCDFE6}" styleName="">
    <a:tblBg/>
    <a:wholeTbl>
      <a:tcTxStyle b="off" i="off">
        <a:font>
          <a:latin typeface="Proxima Nova"/>
          <a:ea typeface="Proxima Nova"/>
          <a:cs typeface="Proxima Nova"/>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5D5D5"/>
          </a:solidFill>
        </a:fill>
      </a:tcStyle>
    </a:wholeTbl>
    <a:band2H>
      <a:tcTxStyle/>
      <a:tcStyle>
        <a:tcBdr/>
        <a:fill>
          <a:solidFill>
            <a:srgbClr val="BBBBBB"/>
          </a:solidFill>
        </a:fill>
      </a:tcStyle>
    </a:band2H>
    <a:firstCol>
      <a:tcTxStyle b="on" i="off">
        <a:font>
          <a:latin typeface="Proxima Nova"/>
          <a:ea typeface="Proxima Nova"/>
          <a:cs typeface="Proxima Nov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E5E5E"/>
          </a:solidFill>
        </a:fill>
      </a:tcStyle>
    </a:firstCol>
    <a:lastRow>
      <a:tcTxStyle b="on" i="off">
        <a:font>
          <a:latin typeface="Proxima Nova"/>
          <a:ea typeface="Proxima Nova"/>
          <a:cs typeface="Proxima Nov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29292"/>
          </a:solidFill>
        </a:fill>
      </a:tcStyle>
    </a:lastRow>
    <a:firstRow>
      <a:tcTxStyle b="on" i="off">
        <a:font>
          <a:latin typeface="Proxima Nova"/>
          <a:ea typeface="Proxima Nova"/>
          <a:cs typeface="Proxima Nov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2929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996" y="-22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roundedCorners val="0"/>
  <c:style val="2"/>
  <c:chart>
    <c:autoTitleDeleted val="1"/>
    <c:plotArea>
      <c:layout>
        <c:manualLayout>
          <c:layoutTarget val="inner"/>
          <c:xMode val="edge"/>
          <c:yMode val="edge"/>
          <c:x val="5.0000000000000001E-3"/>
          <c:y val="5.0000000000000001E-3"/>
          <c:w val="0.99"/>
          <c:h val="0.98750000000000004"/>
        </c:manualLayout>
      </c:layout>
      <c:doughnutChart>
        <c:varyColors val="0"/>
        <c:ser>
          <c:idx val="0"/>
          <c:order val="0"/>
          <c:tx>
            <c:strRef>
              <c:f>Sheet1!$A$2</c:f>
              <c:strCache>
                <c:ptCount val="1"/>
                <c:pt idx="0">
                  <c:v>Регион 1</c:v>
                </c:pt>
              </c:strCache>
            </c:strRef>
          </c:tx>
          <c:spPr>
            <a:solidFill>
              <a:schemeClr val="accent2">
                <a:hueOff val="386192"/>
                <a:satOff val="21048"/>
                <a:lumOff val="-20467"/>
              </a:schemeClr>
            </a:solidFill>
            <a:ln w="12700" cap="flat">
              <a:noFill/>
              <a:miter lim="400000"/>
            </a:ln>
            <a:effectLst/>
          </c:spPr>
          <c:dPt>
            <c:idx val="0"/>
            <c:bubble3D val="0"/>
            <c:spPr>
              <a:solidFill>
                <a:schemeClr val="accent2">
                  <a:hueOff val="386192"/>
                  <a:satOff val="21048"/>
                  <a:lumOff val="-20467"/>
                </a:schemeClr>
              </a:solidFill>
              <a:ln w="12700" cap="flat">
                <a:noFill/>
                <a:miter lim="400000"/>
              </a:ln>
              <a:effectLst/>
            </c:spPr>
          </c:dPt>
          <c:dPt>
            <c:idx val="1"/>
            <c:bubble3D val="0"/>
            <c:spPr>
              <a:solidFill>
                <a:schemeClr val="accent1">
                  <a:hueOff val="144147"/>
                  <a:lumOff val="-11437"/>
                </a:schemeClr>
              </a:solidFill>
              <a:ln w="12700" cap="flat">
                <a:noFill/>
                <a:miter lim="400000"/>
              </a:ln>
              <a:effectLst/>
            </c:spPr>
          </c:dPt>
          <c:dPt>
            <c:idx val="2"/>
            <c:bubble3D val="0"/>
            <c:spPr>
              <a:solidFill>
                <a:schemeClr val="accent2"/>
              </a:solidFill>
              <a:ln w="12700" cap="flat">
                <a:noFill/>
                <a:miter lim="400000"/>
              </a:ln>
              <a:effectLst/>
            </c:spPr>
          </c:dPt>
          <c:dPt>
            <c:idx val="3"/>
            <c:bubble3D val="0"/>
            <c:spPr>
              <a:solidFill>
                <a:schemeClr val="accent1">
                  <a:hueOff val="65867"/>
                  <a:lumOff val="-6008"/>
                </a:schemeClr>
              </a:solidFill>
              <a:ln w="12700" cap="flat">
                <a:noFill/>
                <a:miter lim="400000"/>
              </a:ln>
              <a:effectLst/>
            </c:spPr>
          </c:dPt>
          <c:dPt>
            <c:idx val="4"/>
            <c:bubble3D val="0"/>
            <c:spPr>
              <a:solidFill>
                <a:schemeClr val="accent2">
                  <a:hueOff val="312616"/>
                  <a:satOff val="21048"/>
                  <a:lumOff val="-29411"/>
                </a:schemeClr>
              </a:solidFill>
              <a:ln w="12700" cap="flat">
                <a:noFill/>
                <a:miter lim="400000"/>
              </a:ln>
              <a:effectLst/>
            </c:spPr>
          </c:dPt>
          <c:dPt>
            <c:idx val="5"/>
            <c:bubble3D val="0"/>
            <c:spPr>
              <a:solidFill>
                <a:schemeClr val="accent1">
                  <a:hueOff val="-61588"/>
                  <a:lumOff val="20233"/>
                </a:schemeClr>
              </a:solidFill>
              <a:ln w="12700" cap="flat">
                <a:noFill/>
                <a:miter lim="400000"/>
              </a:ln>
              <a:effectLst/>
            </c:spPr>
          </c:dPt>
          <c:cat>
            <c:strRef>
              <c:f>Sheet1!$B$1:$G$1</c:f>
              <c:strCache>
                <c:ptCount val="6"/>
                <c:pt idx="0">
                  <c:v>Апрель</c:v>
                </c:pt>
                <c:pt idx="1">
                  <c:v>Май</c:v>
                </c:pt>
                <c:pt idx="2">
                  <c:v>Июнь</c:v>
                </c:pt>
                <c:pt idx="3">
                  <c:v>Июль</c:v>
                </c:pt>
                <c:pt idx="4">
                  <c:v>Август</c:v>
                </c:pt>
                <c:pt idx="5">
                  <c:v>Сентябрь</c:v>
                </c:pt>
              </c:strCache>
            </c:strRef>
          </c:cat>
          <c:val>
            <c:numRef>
              <c:f>Sheet1!$B$2:$G$2</c:f>
              <c:numCache>
                <c:formatCode>General</c:formatCode>
                <c:ptCount val="6"/>
                <c:pt idx="0">
                  <c:v>91</c:v>
                </c:pt>
                <c:pt idx="1">
                  <c:v>76</c:v>
                </c:pt>
                <c:pt idx="2">
                  <c:v>28</c:v>
                </c:pt>
                <c:pt idx="3">
                  <c:v>26</c:v>
                </c:pt>
                <c:pt idx="4">
                  <c:v>21</c:v>
                </c:pt>
                <c:pt idx="5">
                  <c:v>18</c:v>
                </c:pt>
              </c:numCache>
            </c:numRef>
          </c:val>
        </c:ser>
        <c:dLbls>
          <c:showLegendKey val="0"/>
          <c:showVal val="0"/>
          <c:showCatName val="0"/>
          <c:showSerName val="0"/>
          <c:showPercent val="0"/>
          <c:showBubbleSize val="0"/>
          <c:showLeaderLines val="1"/>
        </c:dLbls>
        <c:firstSliceAng val="0"/>
        <c:holeSize val="75"/>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roundedCorners val="0"/>
  <c:style val="2"/>
  <c:chart>
    <c:autoTitleDeleted val="1"/>
    <c:plotArea>
      <c:layout>
        <c:manualLayout>
          <c:layoutTarget val="inner"/>
          <c:xMode val="edge"/>
          <c:yMode val="edge"/>
          <c:x val="5.0000000000000001E-3"/>
          <c:y val="5.0000000000000001E-3"/>
          <c:w val="0.99"/>
          <c:h val="0.98750000000000004"/>
        </c:manualLayout>
      </c:layout>
      <c:doughnutChart>
        <c:varyColors val="0"/>
        <c:ser>
          <c:idx val="0"/>
          <c:order val="0"/>
          <c:tx>
            <c:strRef>
              <c:f>Sheet1!$A$2</c:f>
              <c:strCache>
                <c:ptCount val="1"/>
                <c:pt idx="0">
                  <c:v>Регион 1</c:v>
                </c:pt>
              </c:strCache>
            </c:strRef>
          </c:tx>
          <c:spPr>
            <a:solidFill>
              <a:schemeClr val="accent2">
                <a:hueOff val="386192"/>
                <a:satOff val="21048"/>
                <a:lumOff val="-20467"/>
              </a:schemeClr>
            </a:solidFill>
            <a:ln w="12700" cap="flat">
              <a:noFill/>
              <a:miter lim="400000"/>
            </a:ln>
            <a:effectLst/>
          </c:spPr>
          <c:dPt>
            <c:idx val="0"/>
            <c:bubble3D val="0"/>
          </c:dPt>
          <c:dPt>
            <c:idx val="1"/>
            <c:bubble3D val="0"/>
            <c:spPr>
              <a:solidFill>
                <a:schemeClr val="accent1">
                  <a:hueOff val="144147"/>
                  <a:lumOff val="-11437"/>
                </a:schemeClr>
              </a:solidFill>
              <a:ln w="12700" cap="flat">
                <a:noFill/>
                <a:miter lim="400000"/>
              </a:ln>
              <a:effectLst/>
            </c:spPr>
          </c:dPt>
          <c:dPt>
            <c:idx val="2"/>
            <c:bubble3D val="0"/>
            <c:spPr>
              <a:solidFill>
                <a:schemeClr val="accent2"/>
              </a:solidFill>
              <a:ln w="12700" cap="flat">
                <a:noFill/>
                <a:miter lim="400000"/>
              </a:ln>
              <a:effectLst/>
            </c:spPr>
          </c:dPt>
          <c:dPt>
            <c:idx val="3"/>
            <c:bubble3D val="0"/>
            <c:spPr>
              <a:solidFill>
                <a:schemeClr val="accent1">
                  <a:hueOff val="65867"/>
                  <a:lumOff val="-6008"/>
                </a:schemeClr>
              </a:solidFill>
              <a:ln w="12700" cap="flat">
                <a:noFill/>
                <a:miter lim="400000"/>
              </a:ln>
              <a:effectLst/>
            </c:spPr>
          </c:dPt>
          <c:dPt>
            <c:idx val="4"/>
            <c:bubble3D val="0"/>
            <c:spPr>
              <a:solidFill>
                <a:schemeClr val="accent2">
                  <a:hueOff val="312616"/>
                  <a:satOff val="21048"/>
                  <a:lumOff val="-29411"/>
                </a:schemeClr>
              </a:solidFill>
              <a:ln w="12700" cap="flat">
                <a:noFill/>
                <a:miter lim="400000"/>
              </a:ln>
              <a:effectLst/>
            </c:spPr>
          </c:dPt>
          <c:dPt>
            <c:idx val="5"/>
            <c:bubble3D val="0"/>
            <c:spPr>
              <a:solidFill>
                <a:schemeClr val="accent1">
                  <a:hueOff val="-61588"/>
                  <a:lumOff val="20233"/>
                </a:schemeClr>
              </a:solidFill>
              <a:ln w="12700" cap="flat">
                <a:noFill/>
                <a:miter lim="400000"/>
              </a:ln>
              <a:effectLst/>
            </c:spPr>
          </c:dPt>
          <c:cat>
            <c:strRef>
              <c:f>Sheet1!$B$1:$G$1</c:f>
              <c:strCache>
                <c:ptCount val="6"/>
                <c:pt idx="0">
                  <c:v>Апрель</c:v>
                </c:pt>
                <c:pt idx="1">
                  <c:v>Май</c:v>
                </c:pt>
                <c:pt idx="2">
                  <c:v>Июнь</c:v>
                </c:pt>
                <c:pt idx="3">
                  <c:v>Июль</c:v>
                </c:pt>
                <c:pt idx="4">
                  <c:v>Август</c:v>
                </c:pt>
                <c:pt idx="5">
                  <c:v>Сентябрь</c:v>
                </c:pt>
              </c:strCache>
            </c:strRef>
          </c:cat>
          <c:val>
            <c:numRef>
              <c:f>Sheet1!$B$2:$G$2</c:f>
              <c:numCache>
                <c:formatCode>General</c:formatCode>
                <c:ptCount val="6"/>
                <c:pt idx="0">
                  <c:v>91</c:v>
                </c:pt>
                <c:pt idx="1">
                  <c:v>76</c:v>
                </c:pt>
                <c:pt idx="2">
                  <c:v>28</c:v>
                </c:pt>
                <c:pt idx="3">
                  <c:v>26</c:v>
                </c:pt>
                <c:pt idx="4">
                  <c:v>21</c:v>
                </c:pt>
                <c:pt idx="5">
                  <c:v>18</c:v>
                </c:pt>
              </c:numCache>
            </c:numRef>
          </c:val>
        </c:ser>
        <c:dLbls>
          <c:showLegendKey val="0"/>
          <c:showVal val="0"/>
          <c:showCatName val="0"/>
          <c:showSerName val="0"/>
          <c:showPercent val="0"/>
          <c:showBubbleSize val="0"/>
          <c:showLeaderLines val="1"/>
        </c:dLbls>
        <c:firstSliceAng val="0"/>
        <c:holeSize val="75"/>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7" name="Shape 147"/>
          <p:cNvSpPr>
            <a:spLocks noGrp="1" noRot="1" noChangeAspect="1"/>
          </p:cNvSpPr>
          <p:nvPr>
            <p:ph type="sldImg"/>
          </p:nvPr>
        </p:nvSpPr>
        <p:spPr>
          <a:xfrm>
            <a:off x="1143000" y="685800"/>
            <a:ext cx="4572000" cy="3429000"/>
          </a:xfrm>
          <a:prstGeom prst="rect">
            <a:avLst/>
          </a:prstGeom>
        </p:spPr>
        <p:txBody>
          <a:bodyPr/>
          <a:lstStyle/>
          <a:p>
            <a:endParaRPr/>
          </a:p>
        </p:txBody>
      </p:sp>
      <p:sp>
        <p:nvSpPr>
          <p:cNvPr id="148" name="Shape 14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699555100"/>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p:bg>
      <p:bgPr>
        <a:solidFill>
          <a:srgbClr val="00BFF3"/>
        </a:solidFill>
        <a:effectLst/>
      </p:bgPr>
    </p:bg>
    <p:spTree>
      <p:nvGrpSpPr>
        <p:cNvPr id="1" name=""/>
        <p:cNvGrpSpPr/>
        <p:nvPr/>
      </p:nvGrpSpPr>
      <p:grpSpPr>
        <a:xfrm>
          <a:off x="0" y="0"/>
          <a:ext cx="0" cy="0"/>
          <a:chOff x="0" y="0"/>
          <a:chExt cx="0" cy="0"/>
        </a:xfrm>
      </p:grpSpPr>
      <p:sp>
        <p:nvSpPr>
          <p:cNvPr id="11" name="Автор и дата"/>
          <p:cNvSpPr txBox="1">
            <a:spLocks noGrp="1"/>
          </p:cNvSpPr>
          <p:nvPr>
            <p:ph type="body" sz="quarter" idx="13" hasCustomPrompt="1"/>
          </p:nvPr>
        </p:nvSpPr>
        <p:spPr>
          <a:xfrm>
            <a:off x="1219200" y="2434335"/>
            <a:ext cx="21945600" cy="706629"/>
          </a:xfrm>
          <a:prstGeom prst="rect">
            <a:avLst/>
          </a:prstGeom>
        </p:spPr>
        <p:txBody>
          <a:bodyPr anchor="ctr"/>
          <a:lstStyle>
            <a:lvl1pPr marL="0" indent="0" defTabSz="825500">
              <a:lnSpc>
                <a:spcPct val="120000"/>
              </a:lnSpc>
              <a:spcBef>
                <a:spcPts val="0"/>
              </a:spcBef>
              <a:buClrTx/>
              <a:buSzTx/>
              <a:buNone/>
              <a:defRPr sz="3600" b="0" cap="all">
                <a:solidFill>
                  <a:srgbClr val="FFFFFF"/>
                </a:solidFill>
                <a:latin typeface="Proxima Nova Extrabold"/>
                <a:ea typeface="Proxima Nova Extrabold"/>
                <a:cs typeface="Proxima Nova Extrabold"/>
                <a:sym typeface="Proxima Nova Extrabold"/>
              </a:defRPr>
            </a:lvl1pPr>
          </a:lstStyle>
          <a:p>
            <a:r>
              <a:t>Автор и дата</a:t>
            </a:r>
          </a:p>
        </p:txBody>
      </p:sp>
      <p:sp>
        <p:nvSpPr>
          <p:cNvPr id="12" name="Уровень текста 1…"/>
          <p:cNvSpPr txBox="1">
            <a:spLocks noGrp="1"/>
          </p:cNvSpPr>
          <p:nvPr>
            <p:ph type="body" sz="quarter" idx="1" hasCustomPrompt="1"/>
          </p:nvPr>
        </p:nvSpPr>
        <p:spPr>
          <a:xfrm>
            <a:off x="1219200" y="8648700"/>
            <a:ext cx="21945600" cy="2095500"/>
          </a:xfrm>
          <a:prstGeom prst="rect">
            <a:avLst/>
          </a:prstGeom>
        </p:spPr>
        <p:txBody>
          <a:bodyPr/>
          <a:lstStyle>
            <a:lvl1pPr marL="0" indent="0">
              <a:lnSpc>
                <a:spcPct val="90000"/>
              </a:lnSpc>
              <a:spcBef>
                <a:spcPts val="0"/>
              </a:spcBef>
              <a:buClrTx/>
              <a:buSzTx/>
              <a:buNone/>
              <a:defRPr sz="5200" b="0" spc="-52">
                <a:solidFill>
                  <a:srgbClr val="000000"/>
                </a:solidFill>
                <a:latin typeface="Proxima Nova Semibold"/>
                <a:ea typeface="Proxima Nova Semibold"/>
                <a:cs typeface="Proxima Nova Semibold"/>
                <a:sym typeface="Proxima Nova Semibold"/>
              </a:defRPr>
            </a:lvl1pPr>
            <a:lvl2pPr marL="0" indent="0">
              <a:lnSpc>
                <a:spcPct val="90000"/>
              </a:lnSpc>
              <a:spcBef>
                <a:spcPts val="0"/>
              </a:spcBef>
              <a:buClrTx/>
              <a:buSzTx/>
              <a:buNone/>
              <a:defRPr sz="5200" b="0" spc="-52">
                <a:solidFill>
                  <a:srgbClr val="000000"/>
                </a:solidFill>
                <a:latin typeface="Proxima Nova Semibold"/>
                <a:ea typeface="Proxima Nova Semibold"/>
                <a:cs typeface="Proxima Nova Semibold"/>
                <a:sym typeface="Proxima Nova Semibold"/>
              </a:defRPr>
            </a:lvl2pPr>
            <a:lvl3pPr marL="0" indent="0">
              <a:lnSpc>
                <a:spcPct val="90000"/>
              </a:lnSpc>
              <a:spcBef>
                <a:spcPts val="0"/>
              </a:spcBef>
              <a:buClrTx/>
              <a:buSzTx/>
              <a:buNone/>
              <a:defRPr sz="5200" b="0" spc="-52">
                <a:solidFill>
                  <a:srgbClr val="000000"/>
                </a:solidFill>
                <a:latin typeface="Proxima Nova Semibold"/>
                <a:ea typeface="Proxima Nova Semibold"/>
                <a:cs typeface="Proxima Nova Semibold"/>
                <a:sym typeface="Proxima Nova Semibold"/>
              </a:defRPr>
            </a:lvl3pPr>
            <a:lvl4pPr marL="0" indent="0">
              <a:lnSpc>
                <a:spcPct val="90000"/>
              </a:lnSpc>
              <a:spcBef>
                <a:spcPts val="0"/>
              </a:spcBef>
              <a:buClrTx/>
              <a:buSzTx/>
              <a:buNone/>
              <a:defRPr sz="5200" b="0" spc="-52">
                <a:solidFill>
                  <a:srgbClr val="000000"/>
                </a:solidFill>
                <a:latin typeface="Proxima Nova Semibold"/>
                <a:ea typeface="Proxima Nova Semibold"/>
                <a:cs typeface="Proxima Nova Semibold"/>
                <a:sym typeface="Proxima Nova Semibold"/>
              </a:defRPr>
            </a:lvl4pPr>
            <a:lvl5pPr marL="0" indent="0">
              <a:lnSpc>
                <a:spcPct val="90000"/>
              </a:lnSpc>
              <a:spcBef>
                <a:spcPts val="0"/>
              </a:spcBef>
              <a:buClrTx/>
              <a:buSzTx/>
              <a:buNone/>
              <a:defRPr sz="5200" b="0" spc="-52">
                <a:solidFill>
                  <a:srgbClr val="000000"/>
                </a:solidFill>
                <a:latin typeface="Proxima Nova Semibold"/>
                <a:ea typeface="Proxima Nova Semibold"/>
                <a:cs typeface="Proxima Nova Semibold"/>
                <a:sym typeface="Proxima Nova Semibold"/>
              </a:defRPr>
            </a:lvl5pPr>
          </a:lstStyle>
          <a:p>
            <a:r>
              <a:t>Подзаголовок презентации</a:t>
            </a:r>
          </a:p>
          <a:p>
            <a:pPr lvl="1"/>
            <a:endParaRPr/>
          </a:p>
          <a:p>
            <a:pPr lvl="2"/>
            <a:endParaRPr/>
          </a:p>
          <a:p>
            <a:pPr lvl="3"/>
            <a:endParaRPr/>
          </a:p>
          <a:p>
            <a:pPr lvl="4"/>
            <a:endParaRPr/>
          </a:p>
        </p:txBody>
      </p:sp>
      <p:sp>
        <p:nvSpPr>
          <p:cNvPr id="13" name="Заголовок презентации"/>
          <p:cNvSpPr txBox="1">
            <a:spLocks noGrp="1"/>
          </p:cNvSpPr>
          <p:nvPr>
            <p:ph type="title" hasCustomPrompt="1"/>
          </p:nvPr>
        </p:nvSpPr>
        <p:spPr>
          <a:xfrm>
            <a:off x="1219200" y="3127375"/>
            <a:ext cx="21945600" cy="5524500"/>
          </a:xfrm>
          <a:prstGeom prst="rect">
            <a:avLst/>
          </a:prstGeom>
        </p:spPr>
        <p:txBody>
          <a:bodyPr/>
          <a:lstStyle>
            <a:lvl1pPr defTabSz="584200">
              <a:defRPr sz="22000" spc="-220">
                <a:solidFill>
                  <a:srgbClr val="FFFFFF"/>
                </a:solidFill>
              </a:defRPr>
            </a:lvl1pPr>
          </a:lstStyle>
          <a:p>
            <a:r>
              <a:t>Заголовок презентации</a:t>
            </a:r>
          </a:p>
        </p:txBody>
      </p:sp>
      <p:sp>
        <p:nvSpPr>
          <p:cNvPr id="1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Сообщение">
    <p:bg>
      <p:bgPr>
        <a:solidFill>
          <a:schemeClr val="accent6"/>
        </a:solidFill>
        <a:effectLst/>
      </p:bgPr>
    </p:bg>
    <p:spTree>
      <p:nvGrpSpPr>
        <p:cNvPr id="1" name=""/>
        <p:cNvGrpSpPr/>
        <p:nvPr/>
      </p:nvGrpSpPr>
      <p:grpSpPr>
        <a:xfrm>
          <a:off x="0" y="0"/>
          <a:ext cx="0" cy="0"/>
          <a:chOff x="0" y="0"/>
          <a:chExt cx="0" cy="0"/>
        </a:xfrm>
      </p:grpSpPr>
      <p:sp>
        <p:nvSpPr>
          <p:cNvPr id="97" name="Уровень текста 1…"/>
          <p:cNvSpPr txBox="1">
            <a:spLocks noGrp="1"/>
          </p:cNvSpPr>
          <p:nvPr>
            <p:ph type="body" sz="half" idx="1" hasCustomPrompt="1"/>
          </p:nvPr>
        </p:nvSpPr>
        <p:spPr>
          <a:xfrm>
            <a:off x="1219200" y="4763675"/>
            <a:ext cx="21945600" cy="4192883"/>
          </a:xfrm>
          <a:prstGeom prst="rect">
            <a:avLst/>
          </a:prstGeom>
        </p:spPr>
        <p:txBody>
          <a:bodyPr anchor="ctr"/>
          <a:lstStyle>
            <a:lvl1pPr marL="0" indent="0" algn="ctr">
              <a:lnSpc>
                <a:spcPct val="70000"/>
              </a:lnSpc>
              <a:spcBef>
                <a:spcPts val="0"/>
              </a:spcBef>
              <a:buClrTx/>
              <a:buSzTx/>
              <a:buNone/>
              <a:defRPr sz="14000" b="0" cap="all">
                <a:solidFill>
                  <a:srgbClr val="FFFFFF"/>
                </a:solidFill>
                <a:latin typeface="+mn-lt"/>
                <a:ea typeface="+mn-ea"/>
                <a:cs typeface="+mn-cs"/>
                <a:sym typeface="Druk Medium"/>
              </a:defRPr>
            </a:lvl1pPr>
            <a:lvl2pPr marL="0" indent="0" algn="ctr">
              <a:lnSpc>
                <a:spcPct val="70000"/>
              </a:lnSpc>
              <a:spcBef>
                <a:spcPts val="0"/>
              </a:spcBef>
              <a:buClrTx/>
              <a:buSzTx/>
              <a:buNone/>
              <a:defRPr sz="14000" b="0" cap="all">
                <a:solidFill>
                  <a:srgbClr val="FFFFFF"/>
                </a:solidFill>
                <a:latin typeface="+mn-lt"/>
                <a:ea typeface="+mn-ea"/>
                <a:cs typeface="+mn-cs"/>
                <a:sym typeface="Druk Medium"/>
              </a:defRPr>
            </a:lvl2pPr>
            <a:lvl3pPr marL="0" indent="0" algn="ctr">
              <a:lnSpc>
                <a:spcPct val="70000"/>
              </a:lnSpc>
              <a:spcBef>
                <a:spcPts val="0"/>
              </a:spcBef>
              <a:buClrTx/>
              <a:buSzTx/>
              <a:buNone/>
              <a:defRPr sz="14000" b="0" cap="all">
                <a:solidFill>
                  <a:srgbClr val="FFFFFF"/>
                </a:solidFill>
                <a:latin typeface="+mn-lt"/>
                <a:ea typeface="+mn-ea"/>
                <a:cs typeface="+mn-cs"/>
                <a:sym typeface="Druk Medium"/>
              </a:defRPr>
            </a:lvl3pPr>
            <a:lvl4pPr marL="0" indent="0" algn="ctr">
              <a:lnSpc>
                <a:spcPct val="70000"/>
              </a:lnSpc>
              <a:spcBef>
                <a:spcPts val="0"/>
              </a:spcBef>
              <a:buClrTx/>
              <a:buSzTx/>
              <a:buNone/>
              <a:defRPr sz="14000" b="0" cap="all">
                <a:solidFill>
                  <a:srgbClr val="FFFFFF"/>
                </a:solidFill>
                <a:latin typeface="+mn-lt"/>
                <a:ea typeface="+mn-ea"/>
                <a:cs typeface="+mn-cs"/>
                <a:sym typeface="Druk Medium"/>
              </a:defRPr>
            </a:lvl4pPr>
            <a:lvl5pPr marL="0" indent="0" algn="ctr">
              <a:lnSpc>
                <a:spcPct val="70000"/>
              </a:lnSpc>
              <a:spcBef>
                <a:spcPts val="0"/>
              </a:spcBef>
              <a:buClrTx/>
              <a:buSzTx/>
              <a:buNone/>
              <a:defRPr sz="14000" b="0" cap="all">
                <a:solidFill>
                  <a:srgbClr val="FFFFFF"/>
                </a:solidFill>
                <a:latin typeface="+mn-lt"/>
                <a:ea typeface="+mn-ea"/>
                <a:cs typeface="+mn-cs"/>
                <a:sym typeface="Druk Medium"/>
              </a:defRPr>
            </a:lvl5pPr>
          </a:lstStyle>
          <a:p>
            <a:r>
              <a:t>Сообщение</a:t>
            </a:r>
          </a:p>
          <a:p>
            <a:pPr lvl="1"/>
            <a:endParaRPr/>
          </a:p>
          <a:p>
            <a:pPr lvl="2"/>
            <a:endParaRPr/>
          </a:p>
          <a:p>
            <a:pPr lvl="3"/>
            <a:endParaRPr/>
          </a:p>
          <a:p>
            <a:pPr lvl="4"/>
            <a:endParaRPr/>
          </a:p>
        </p:txBody>
      </p:sp>
      <p:sp>
        <p:nvSpPr>
          <p:cNvPr id="98"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Важный факт">
    <p:bg>
      <p:bgPr>
        <a:solidFill>
          <a:srgbClr val="FFC617"/>
        </a:solidFill>
        <a:effectLst/>
      </p:bgPr>
    </p:bg>
    <p:spTree>
      <p:nvGrpSpPr>
        <p:cNvPr id="1" name=""/>
        <p:cNvGrpSpPr/>
        <p:nvPr/>
      </p:nvGrpSpPr>
      <p:grpSpPr>
        <a:xfrm>
          <a:off x="0" y="0"/>
          <a:ext cx="0" cy="0"/>
          <a:chOff x="0" y="0"/>
          <a:chExt cx="0" cy="0"/>
        </a:xfrm>
      </p:grpSpPr>
      <p:sp>
        <p:nvSpPr>
          <p:cNvPr id="105" name="Уровень текста 1…"/>
          <p:cNvSpPr txBox="1">
            <a:spLocks noGrp="1"/>
          </p:cNvSpPr>
          <p:nvPr>
            <p:ph type="body" idx="1" hasCustomPrompt="1"/>
          </p:nvPr>
        </p:nvSpPr>
        <p:spPr>
          <a:xfrm>
            <a:off x="1219200" y="2334623"/>
            <a:ext cx="21945600" cy="7612249"/>
          </a:xfrm>
          <a:prstGeom prst="rect">
            <a:avLst/>
          </a:prstGeom>
        </p:spPr>
        <p:txBody>
          <a:bodyPr anchor="b"/>
          <a:lstStyle>
            <a:lvl1pPr marL="0" indent="0" algn="ctr">
              <a:lnSpc>
                <a:spcPct val="70000"/>
              </a:lnSpc>
              <a:spcBef>
                <a:spcPts val="0"/>
              </a:spcBef>
              <a:buClrTx/>
              <a:buSzTx/>
              <a:buNone/>
              <a:defRPr sz="50000" b="0" cap="all" spc="-500">
                <a:solidFill>
                  <a:srgbClr val="FFFFFF"/>
                </a:solidFill>
                <a:latin typeface="+mn-lt"/>
                <a:ea typeface="+mn-ea"/>
                <a:cs typeface="+mn-cs"/>
                <a:sym typeface="Druk Medium"/>
              </a:defRPr>
            </a:lvl1pPr>
            <a:lvl2pPr marL="0" indent="0" algn="ctr">
              <a:lnSpc>
                <a:spcPct val="70000"/>
              </a:lnSpc>
              <a:spcBef>
                <a:spcPts val="0"/>
              </a:spcBef>
              <a:buClrTx/>
              <a:buSzTx/>
              <a:buNone/>
              <a:defRPr sz="50000" b="0" cap="all" spc="-500">
                <a:solidFill>
                  <a:srgbClr val="FFFFFF"/>
                </a:solidFill>
                <a:latin typeface="+mn-lt"/>
                <a:ea typeface="+mn-ea"/>
                <a:cs typeface="+mn-cs"/>
                <a:sym typeface="Druk Medium"/>
              </a:defRPr>
            </a:lvl2pPr>
            <a:lvl3pPr marL="0" indent="0" algn="ctr">
              <a:lnSpc>
                <a:spcPct val="70000"/>
              </a:lnSpc>
              <a:spcBef>
                <a:spcPts val="0"/>
              </a:spcBef>
              <a:buClrTx/>
              <a:buSzTx/>
              <a:buNone/>
              <a:defRPr sz="50000" b="0" cap="all" spc="-500">
                <a:solidFill>
                  <a:srgbClr val="FFFFFF"/>
                </a:solidFill>
                <a:latin typeface="+mn-lt"/>
                <a:ea typeface="+mn-ea"/>
                <a:cs typeface="+mn-cs"/>
                <a:sym typeface="Druk Medium"/>
              </a:defRPr>
            </a:lvl3pPr>
            <a:lvl4pPr marL="0" indent="0" algn="ctr">
              <a:lnSpc>
                <a:spcPct val="70000"/>
              </a:lnSpc>
              <a:spcBef>
                <a:spcPts val="0"/>
              </a:spcBef>
              <a:buClrTx/>
              <a:buSzTx/>
              <a:buNone/>
              <a:defRPr sz="50000" b="0" cap="all" spc="-500">
                <a:solidFill>
                  <a:srgbClr val="FFFFFF"/>
                </a:solidFill>
                <a:latin typeface="+mn-lt"/>
                <a:ea typeface="+mn-ea"/>
                <a:cs typeface="+mn-cs"/>
                <a:sym typeface="Druk Medium"/>
              </a:defRPr>
            </a:lvl4pPr>
            <a:lvl5pPr marL="0" indent="0" algn="ctr">
              <a:lnSpc>
                <a:spcPct val="70000"/>
              </a:lnSpc>
              <a:spcBef>
                <a:spcPts val="0"/>
              </a:spcBef>
              <a:buClrTx/>
              <a:buSzTx/>
              <a:buNone/>
              <a:defRPr sz="50000" b="0" cap="all" spc="-500">
                <a:solidFill>
                  <a:srgbClr val="FFFFFF"/>
                </a:solidFill>
                <a:latin typeface="+mn-lt"/>
                <a:ea typeface="+mn-ea"/>
                <a:cs typeface="+mn-cs"/>
                <a:sym typeface="Druk Medium"/>
              </a:defRPr>
            </a:lvl5pPr>
          </a:lstStyle>
          <a:p>
            <a:r>
              <a:t>100 %</a:t>
            </a:r>
          </a:p>
          <a:p>
            <a:pPr lvl="1"/>
            <a:endParaRPr/>
          </a:p>
          <a:p>
            <a:pPr lvl="2"/>
            <a:endParaRPr/>
          </a:p>
          <a:p>
            <a:pPr lvl="3"/>
            <a:endParaRPr/>
          </a:p>
          <a:p>
            <a:pPr lvl="4"/>
            <a:endParaRPr/>
          </a:p>
        </p:txBody>
      </p:sp>
      <p:sp>
        <p:nvSpPr>
          <p:cNvPr id="106" name="Информация о факте"/>
          <p:cNvSpPr txBox="1">
            <a:spLocks noGrp="1"/>
          </p:cNvSpPr>
          <p:nvPr>
            <p:ph type="body" sz="quarter" idx="13" hasCustomPrompt="1"/>
          </p:nvPr>
        </p:nvSpPr>
        <p:spPr>
          <a:xfrm>
            <a:off x="1219200" y="9436100"/>
            <a:ext cx="21945599" cy="629921"/>
          </a:xfrm>
          <a:prstGeom prst="rect">
            <a:avLst/>
          </a:prstGeom>
        </p:spPr>
        <p:txBody>
          <a:bodyPr/>
          <a:lstStyle>
            <a:lvl1pPr marL="0" indent="0" algn="ctr">
              <a:lnSpc>
                <a:spcPct val="110000"/>
              </a:lnSpc>
              <a:spcBef>
                <a:spcPts val="0"/>
              </a:spcBef>
              <a:buClrTx/>
              <a:buSzTx/>
              <a:buNone/>
              <a:defRPr sz="3200" b="0" cap="all" spc="-32">
                <a:solidFill>
                  <a:srgbClr val="000000"/>
                </a:solidFill>
                <a:latin typeface="Proxima Nova Extrabold"/>
                <a:ea typeface="Proxima Nova Extrabold"/>
                <a:cs typeface="Proxima Nova Extrabold"/>
                <a:sym typeface="Proxima Nova Extrabold"/>
              </a:defRPr>
            </a:lvl1pPr>
          </a:lstStyle>
          <a:p>
            <a:r>
              <a:t>Информация о факте</a:t>
            </a:r>
          </a:p>
        </p:txBody>
      </p:sp>
      <p:sp>
        <p:nvSpPr>
          <p:cNvPr id="10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Цитата">
    <p:bg>
      <p:bgPr>
        <a:solidFill>
          <a:srgbClr val="00BFF3"/>
        </a:solidFill>
        <a:effectLst/>
      </p:bgPr>
    </p:bg>
    <p:spTree>
      <p:nvGrpSpPr>
        <p:cNvPr id="1" name=""/>
        <p:cNvGrpSpPr/>
        <p:nvPr/>
      </p:nvGrpSpPr>
      <p:grpSpPr>
        <a:xfrm>
          <a:off x="0" y="0"/>
          <a:ext cx="0" cy="0"/>
          <a:chOff x="0" y="0"/>
          <a:chExt cx="0" cy="0"/>
        </a:xfrm>
      </p:grpSpPr>
      <p:sp>
        <p:nvSpPr>
          <p:cNvPr id="114" name="Уровень текста 1…"/>
          <p:cNvSpPr txBox="1">
            <a:spLocks noGrp="1"/>
          </p:cNvSpPr>
          <p:nvPr>
            <p:ph type="body" sz="half" idx="1" hasCustomPrompt="1"/>
          </p:nvPr>
        </p:nvSpPr>
        <p:spPr>
          <a:xfrm>
            <a:off x="3771900" y="4464048"/>
            <a:ext cx="16840200" cy="4883152"/>
          </a:xfrm>
          <a:prstGeom prst="rect">
            <a:avLst/>
          </a:prstGeom>
        </p:spPr>
        <p:txBody>
          <a:bodyPr anchor="ctr"/>
          <a:lstStyle>
            <a:lvl1pPr marL="431800" indent="-431800" defTabSz="825500">
              <a:lnSpc>
                <a:spcPct val="70000"/>
              </a:lnSpc>
              <a:spcBef>
                <a:spcPts val="0"/>
              </a:spcBef>
              <a:buClrTx/>
              <a:buSzTx/>
              <a:buNone/>
              <a:defRPr sz="14000" b="0" cap="all">
                <a:solidFill>
                  <a:srgbClr val="FFFFFF"/>
                </a:solidFill>
                <a:latin typeface="+mn-lt"/>
                <a:ea typeface="+mn-ea"/>
                <a:cs typeface="+mn-cs"/>
                <a:sym typeface="Druk Medium"/>
              </a:defRPr>
            </a:lvl1pPr>
            <a:lvl2pPr marL="431800" indent="-431800" defTabSz="825500">
              <a:lnSpc>
                <a:spcPct val="70000"/>
              </a:lnSpc>
              <a:spcBef>
                <a:spcPts val="0"/>
              </a:spcBef>
              <a:buClrTx/>
              <a:buSzTx/>
              <a:buNone/>
              <a:defRPr sz="14000" b="0" cap="all">
                <a:solidFill>
                  <a:srgbClr val="FFFFFF"/>
                </a:solidFill>
                <a:latin typeface="+mn-lt"/>
                <a:ea typeface="+mn-ea"/>
                <a:cs typeface="+mn-cs"/>
                <a:sym typeface="Druk Medium"/>
              </a:defRPr>
            </a:lvl2pPr>
            <a:lvl3pPr marL="431800" indent="-431800" defTabSz="825500">
              <a:lnSpc>
                <a:spcPct val="70000"/>
              </a:lnSpc>
              <a:spcBef>
                <a:spcPts val="0"/>
              </a:spcBef>
              <a:buClrTx/>
              <a:buSzTx/>
              <a:buNone/>
              <a:defRPr sz="14000" b="0" cap="all">
                <a:solidFill>
                  <a:srgbClr val="FFFFFF"/>
                </a:solidFill>
                <a:latin typeface="+mn-lt"/>
                <a:ea typeface="+mn-ea"/>
                <a:cs typeface="+mn-cs"/>
                <a:sym typeface="Druk Medium"/>
              </a:defRPr>
            </a:lvl3pPr>
            <a:lvl4pPr marL="431800" indent="-431800" defTabSz="825500">
              <a:lnSpc>
                <a:spcPct val="70000"/>
              </a:lnSpc>
              <a:spcBef>
                <a:spcPts val="0"/>
              </a:spcBef>
              <a:buClrTx/>
              <a:buSzTx/>
              <a:buNone/>
              <a:defRPr sz="14000" b="0" cap="all">
                <a:solidFill>
                  <a:srgbClr val="FFFFFF"/>
                </a:solidFill>
                <a:latin typeface="+mn-lt"/>
                <a:ea typeface="+mn-ea"/>
                <a:cs typeface="+mn-cs"/>
                <a:sym typeface="Druk Medium"/>
              </a:defRPr>
            </a:lvl4pPr>
            <a:lvl5pPr marL="431800" indent="-431800" defTabSz="825500">
              <a:lnSpc>
                <a:spcPct val="70000"/>
              </a:lnSpc>
              <a:spcBef>
                <a:spcPts val="0"/>
              </a:spcBef>
              <a:buClrTx/>
              <a:buSzTx/>
              <a:buNone/>
              <a:defRPr sz="14000" b="0" cap="all">
                <a:solidFill>
                  <a:srgbClr val="FFFFFF"/>
                </a:solidFill>
                <a:latin typeface="+mn-lt"/>
                <a:ea typeface="+mn-ea"/>
                <a:cs typeface="+mn-cs"/>
                <a:sym typeface="Druk Medium"/>
              </a:defRPr>
            </a:lvl5pPr>
          </a:lstStyle>
          <a:p>
            <a:r>
              <a:t>«Важная цитата»</a:t>
            </a:r>
          </a:p>
          <a:p>
            <a:pPr lvl="1"/>
            <a:endParaRPr/>
          </a:p>
          <a:p>
            <a:pPr lvl="2"/>
            <a:endParaRPr/>
          </a:p>
          <a:p>
            <a:pPr lvl="3"/>
            <a:endParaRPr/>
          </a:p>
          <a:p>
            <a:pPr lvl="4"/>
            <a:endParaRPr/>
          </a:p>
        </p:txBody>
      </p:sp>
      <p:sp>
        <p:nvSpPr>
          <p:cNvPr id="115" name="Авторство"/>
          <p:cNvSpPr txBox="1">
            <a:spLocks noGrp="1"/>
          </p:cNvSpPr>
          <p:nvPr>
            <p:ph type="body" sz="quarter" idx="13" hasCustomPrompt="1"/>
          </p:nvPr>
        </p:nvSpPr>
        <p:spPr>
          <a:xfrm>
            <a:off x="4203700" y="9347200"/>
            <a:ext cx="16840200" cy="680721"/>
          </a:xfrm>
          <a:prstGeom prst="rect">
            <a:avLst/>
          </a:prstGeom>
        </p:spPr>
        <p:txBody>
          <a:bodyPr lIns="76200" tIns="76200" rIns="76200" bIns="76200"/>
          <a:lstStyle>
            <a:lvl1pPr marL="0" indent="0" defTabSz="825500">
              <a:lnSpc>
                <a:spcPts val="3600"/>
              </a:lnSpc>
              <a:spcBef>
                <a:spcPts val="0"/>
              </a:spcBef>
              <a:buClrTx/>
              <a:buSzTx/>
              <a:buNone/>
              <a:defRPr sz="3200" b="0" cap="all" spc="-32">
                <a:solidFill>
                  <a:srgbClr val="FFFFFF"/>
                </a:solidFill>
                <a:latin typeface="Proxima Nova Extrabold"/>
                <a:ea typeface="Proxima Nova Extrabold"/>
                <a:cs typeface="Proxima Nova Extrabold"/>
                <a:sym typeface="Proxima Nova Extrabold"/>
              </a:defRPr>
            </a:lvl1pPr>
          </a:lstStyle>
          <a:p>
            <a:r>
              <a:t>Авторство</a:t>
            </a:r>
          </a:p>
        </p:txBody>
      </p:sp>
      <p:sp>
        <p:nvSpPr>
          <p:cNvPr id="116"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Фото (3 шт.)">
    <p:spTree>
      <p:nvGrpSpPr>
        <p:cNvPr id="1" name=""/>
        <p:cNvGrpSpPr/>
        <p:nvPr/>
      </p:nvGrpSpPr>
      <p:grpSpPr>
        <a:xfrm>
          <a:off x="0" y="0"/>
          <a:ext cx="0" cy="0"/>
          <a:chOff x="0" y="0"/>
          <a:chExt cx="0" cy="0"/>
        </a:xfrm>
      </p:grpSpPr>
      <p:sp>
        <p:nvSpPr>
          <p:cNvPr id="123" name="495873917_2724x1818.jpg"/>
          <p:cNvSpPr>
            <a:spLocks noGrp="1"/>
          </p:cNvSpPr>
          <p:nvPr>
            <p:ph type="pic" sz="half" idx="13"/>
          </p:nvPr>
        </p:nvSpPr>
        <p:spPr>
          <a:xfrm>
            <a:off x="635000" y="6832600"/>
            <a:ext cx="12877800" cy="8589928"/>
          </a:xfrm>
          <a:prstGeom prst="rect">
            <a:avLst/>
          </a:prstGeom>
        </p:spPr>
        <p:txBody>
          <a:bodyPr lIns="91439" tIns="45719" rIns="91439" bIns="45719">
            <a:noAutofit/>
          </a:bodyPr>
          <a:lstStyle/>
          <a:p>
            <a:endParaRPr/>
          </a:p>
        </p:txBody>
      </p:sp>
      <p:sp>
        <p:nvSpPr>
          <p:cNvPr id="124" name="496036167_2890x1683.jpg"/>
          <p:cNvSpPr>
            <a:spLocks noGrp="1"/>
          </p:cNvSpPr>
          <p:nvPr>
            <p:ph type="pic" sz="half" idx="14"/>
          </p:nvPr>
        </p:nvSpPr>
        <p:spPr>
          <a:xfrm>
            <a:off x="88900" y="-177800"/>
            <a:ext cx="14008100" cy="8157658"/>
          </a:xfrm>
          <a:prstGeom prst="rect">
            <a:avLst/>
          </a:prstGeom>
        </p:spPr>
        <p:txBody>
          <a:bodyPr lIns="91439" tIns="45719" rIns="91439" bIns="45719">
            <a:noAutofit/>
          </a:bodyPr>
          <a:lstStyle/>
          <a:p>
            <a:endParaRPr/>
          </a:p>
        </p:txBody>
      </p:sp>
      <p:sp>
        <p:nvSpPr>
          <p:cNvPr id="125" name="Изображение"/>
          <p:cNvSpPr>
            <a:spLocks noGrp="1"/>
          </p:cNvSpPr>
          <p:nvPr>
            <p:ph type="pic" idx="15"/>
          </p:nvPr>
        </p:nvSpPr>
        <p:spPr>
          <a:xfrm>
            <a:off x="12814300" y="-355600"/>
            <a:ext cx="12033950" cy="18034000"/>
          </a:xfrm>
          <a:prstGeom prst="rect">
            <a:avLst/>
          </a:prstGeom>
        </p:spPr>
        <p:txBody>
          <a:bodyPr lIns="91439" tIns="45719" rIns="91439" bIns="45719">
            <a:noAutofit/>
          </a:bodyPr>
          <a:lstStyle/>
          <a:p>
            <a:endParaRPr/>
          </a:p>
        </p:txBody>
      </p:sp>
      <p:sp>
        <p:nvSpPr>
          <p:cNvPr id="126"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Фото">
    <p:spTree>
      <p:nvGrpSpPr>
        <p:cNvPr id="1" name=""/>
        <p:cNvGrpSpPr/>
        <p:nvPr/>
      </p:nvGrpSpPr>
      <p:grpSpPr>
        <a:xfrm>
          <a:off x="0" y="0"/>
          <a:ext cx="0" cy="0"/>
          <a:chOff x="0" y="0"/>
          <a:chExt cx="0" cy="0"/>
        </a:xfrm>
      </p:grpSpPr>
      <p:sp>
        <p:nvSpPr>
          <p:cNvPr id="133" name="495873917_2724x1818.jpg"/>
          <p:cNvSpPr>
            <a:spLocks noGrp="1"/>
          </p:cNvSpPr>
          <p:nvPr>
            <p:ph type="pic" idx="13"/>
          </p:nvPr>
        </p:nvSpPr>
        <p:spPr>
          <a:xfrm>
            <a:off x="635000" y="-1181110"/>
            <a:ext cx="23114000" cy="15417820"/>
          </a:xfrm>
          <a:prstGeom prst="rect">
            <a:avLst/>
          </a:prstGeom>
        </p:spPr>
        <p:txBody>
          <a:bodyPr lIns="91439" tIns="45719" rIns="91439" bIns="45719">
            <a:noAutofit/>
          </a:bodyPr>
          <a:lstStyle/>
          <a:p>
            <a:endParaRPr/>
          </a:p>
        </p:txBody>
      </p:sp>
      <p:sp>
        <p:nvSpPr>
          <p:cNvPr id="13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Пустой">
    <p:spTree>
      <p:nvGrpSpPr>
        <p:cNvPr id="1" name=""/>
        <p:cNvGrpSpPr/>
        <p:nvPr/>
      </p:nvGrpSpPr>
      <p:grpSpPr>
        <a:xfrm>
          <a:off x="0" y="0"/>
          <a:ext cx="0" cy="0"/>
          <a:chOff x="0" y="0"/>
          <a:chExt cx="0" cy="0"/>
        </a:xfrm>
      </p:grpSpPr>
      <p:sp>
        <p:nvSpPr>
          <p:cNvPr id="14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Заголовок и фото">
    <p:bg>
      <p:bgPr>
        <a:noFill/>
        <a:effectLst/>
      </p:bgPr>
    </p:bg>
    <p:spTree>
      <p:nvGrpSpPr>
        <p:cNvPr id="1" name=""/>
        <p:cNvGrpSpPr/>
        <p:nvPr/>
      </p:nvGrpSpPr>
      <p:grpSpPr>
        <a:xfrm>
          <a:off x="0" y="0"/>
          <a:ext cx="0" cy="0"/>
          <a:chOff x="0" y="0"/>
          <a:chExt cx="0" cy="0"/>
        </a:xfrm>
      </p:grpSpPr>
      <p:sp>
        <p:nvSpPr>
          <p:cNvPr id="21" name="496036167_2890x1683.jpg"/>
          <p:cNvSpPr>
            <a:spLocks noGrp="1"/>
          </p:cNvSpPr>
          <p:nvPr>
            <p:ph type="pic" idx="13"/>
          </p:nvPr>
        </p:nvSpPr>
        <p:spPr>
          <a:xfrm>
            <a:off x="-38100" y="-267934"/>
            <a:ext cx="24472902" cy="14251868"/>
          </a:xfrm>
          <a:prstGeom prst="rect">
            <a:avLst/>
          </a:prstGeom>
        </p:spPr>
        <p:txBody>
          <a:bodyPr lIns="91439" tIns="45719" rIns="91439" bIns="45719">
            <a:noAutofit/>
          </a:bodyPr>
          <a:lstStyle/>
          <a:p>
            <a:endParaRPr/>
          </a:p>
        </p:txBody>
      </p:sp>
      <p:sp>
        <p:nvSpPr>
          <p:cNvPr id="22" name="Уровень текста 1…"/>
          <p:cNvSpPr txBox="1">
            <a:spLocks noGrp="1"/>
          </p:cNvSpPr>
          <p:nvPr>
            <p:ph type="body" sz="quarter" idx="1" hasCustomPrompt="1"/>
          </p:nvPr>
        </p:nvSpPr>
        <p:spPr>
          <a:xfrm>
            <a:off x="1219200" y="8648700"/>
            <a:ext cx="21945600" cy="2095500"/>
          </a:xfrm>
          <a:prstGeom prst="rect">
            <a:avLst/>
          </a:prstGeom>
        </p:spPr>
        <p:txBody>
          <a:bodyPr/>
          <a:lstStyle>
            <a:lvl1pPr marL="0" indent="0">
              <a:lnSpc>
                <a:spcPct val="90000"/>
              </a:lnSpc>
              <a:spcBef>
                <a:spcPts val="0"/>
              </a:spcBef>
              <a:buClrTx/>
              <a:buSzTx/>
              <a:buNone/>
              <a:defRPr sz="5200" b="0" spc="-52">
                <a:solidFill>
                  <a:srgbClr val="FFFFFF"/>
                </a:solidFill>
                <a:latin typeface="Proxima Nova Semibold"/>
                <a:ea typeface="Proxima Nova Semibold"/>
                <a:cs typeface="Proxima Nova Semibold"/>
                <a:sym typeface="Proxima Nova Semibold"/>
              </a:defRPr>
            </a:lvl1pPr>
            <a:lvl2pPr marL="0" indent="0">
              <a:lnSpc>
                <a:spcPct val="90000"/>
              </a:lnSpc>
              <a:spcBef>
                <a:spcPts val="0"/>
              </a:spcBef>
              <a:buClrTx/>
              <a:buSzTx/>
              <a:buNone/>
              <a:defRPr sz="5200" b="0" spc="-52">
                <a:solidFill>
                  <a:srgbClr val="FFFFFF"/>
                </a:solidFill>
                <a:latin typeface="Proxima Nova Semibold"/>
                <a:ea typeface="Proxima Nova Semibold"/>
                <a:cs typeface="Proxima Nova Semibold"/>
                <a:sym typeface="Proxima Nova Semibold"/>
              </a:defRPr>
            </a:lvl2pPr>
            <a:lvl3pPr marL="0" indent="0">
              <a:lnSpc>
                <a:spcPct val="90000"/>
              </a:lnSpc>
              <a:spcBef>
                <a:spcPts val="0"/>
              </a:spcBef>
              <a:buClrTx/>
              <a:buSzTx/>
              <a:buNone/>
              <a:defRPr sz="5200" b="0" spc="-52">
                <a:solidFill>
                  <a:srgbClr val="FFFFFF"/>
                </a:solidFill>
                <a:latin typeface="Proxima Nova Semibold"/>
                <a:ea typeface="Proxima Nova Semibold"/>
                <a:cs typeface="Proxima Nova Semibold"/>
                <a:sym typeface="Proxima Nova Semibold"/>
              </a:defRPr>
            </a:lvl3pPr>
            <a:lvl4pPr marL="0" indent="0">
              <a:lnSpc>
                <a:spcPct val="90000"/>
              </a:lnSpc>
              <a:spcBef>
                <a:spcPts val="0"/>
              </a:spcBef>
              <a:buClrTx/>
              <a:buSzTx/>
              <a:buNone/>
              <a:defRPr sz="5200" b="0" spc="-52">
                <a:solidFill>
                  <a:srgbClr val="FFFFFF"/>
                </a:solidFill>
                <a:latin typeface="Proxima Nova Semibold"/>
                <a:ea typeface="Proxima Nova Semibold"/>
                <a:cs typeface="Proxima Nova Semibold"/>
                <a:sym typeface="Proxima Nova Semibold"/>
              </a:defRPr>
            </a:lvl4pPr>
            <a:lvl5pPr marL="0" indent="0">
              <a:lnSpc>
                <a:spcPct val="90000"/>
              </a:lnSpc>
              <a:spcBef>
                <a:spcPts val="0"/>
              </a:spcBef>
              <a:buClrTx/>
              <a:buSzTx/>
              <a:buNone/>
              <a:defRPr sz="5200" b="0" spc="-52">
                <a:solidFill>
                  <a:srgbClr val="FFFFFF"/>
                </a:solidFill>
                <a:latin typeface="Proxima Nova Semibold"/>
                <a:ea typeface="Proxima Nova Semibold"/>
                <a:cs typeface="Proxima Nova Semibold"/>
                <a:sym typeface="Proxima Nova Semibold"/>
              </a:defRPr>
            </a:lvl5pPr>
          </a:lstStyle>
          <a:p>
            <a:r>
              <a:t>Подзаголовок презентации</a:t>
            </a:r>
          </a:p>
          <a:p>
            <a:pPr lvl="1"/>
            <a:endParaRPr/>
          </a:p>
          <a:p>
            <a:pPr lvl="2"/>
            <a:endParaRPr/>
          </a:p>
          <a:p>
            <a:pPr lvl="3"/>
            <a:endParaRPr/>
          </a:p>
          <a:p>
            <a:pPr lvl="4"/>
            <a:endParaRPr/>
          </a:p>
        </p:txBody>
      </p:sp>
      <p:sp>
        <p:nvSpPr>
          <p:cNvPr id="23" name="Заголовок презентации"/>
          <p:cNvSpPr txBox="1">
            <a:spLocks noGrp="1"/>
          </p:cNvSpPr>
          <p:nvPr>
            <p:ph type="title" hasCustomPrompt="1"/>
          </p:nvPr>
        </p:nvSpPr>
        <p:spPr>
          <a:xfrm>
            <a:off x="1219200" y="3124200"/>
            <a:ext cx="21945600" cy="5524500"/>
          </a:xfrm>
          <a:prstGeom prst="rect">
            <a:avLst/>
          </a:prstGeom>
        </p:spPr>
        <p:txBody>
          <a:bodyPr/>
          <a:lstStyle>
            <a:lvl1pPr defTabSz="584200">
              <a:defRPr sz="22000" spc="-220">
                <a:solidFill>
                  <a:srgbClr val="FFFFFF"/>
                </a:solidFill>
              </a:defRPr>
            </a:lvl1pPr>
          </a:lstStyle>
          <a:p>
            <a:r>
              <a:t>Заголовок презентации</a:t>
            </a:r>
          </a:p>
        </p:txBody>
      </p:sp>
      <p:sp>
        <p:nvSpPr>
          <p:cNvPr id="24" name="Автор и дата"/>
          <p:cNvSpPr txBox="1">
            <a:spLocks noGrp="1"/>
          </p:cNvSpPr>
          <p:nvPr>
            <p:ph type="body" sz="quarter" idx="14" hasCustomPrompt="1"/>
          </p:nvPr>
        </p:nvSpPr>
        <p:spPr>
          <a:xfrm>
            <a:off x="1219200" y="2438400"/>
            <a:ext cx="21945600" cy="711200"/>
          </a:xfrm>
          <a:prstGeom prst="rect">
            <a:avLst/>
          </a:prstGeom>
        </p:spPr>
        <p:txBody>
          <a:bodyPr anchor="ctr"/>
          <a:lstStyle>
            <a:lvl1pPr marL="0" indent="0" defTabSz="825500">
              <a:lnSpc>
                <a:spcPct val="120000"/>
              </a:lnSpc>
              <a:spcBef>
                <a:spcPts val="0"/>
              </a:spcBef>
              <a:buClrTx/>
              <a:buSzTx/>
              <a:buNone/>
              <a:defRPr sz="3600" b="0" cap="all">
                <a:solidFill>
                  <a:srgbClr val="FFFFFF"/>
                </a:solidFill>
                <a:latin typeface="Proxima Nova Extrabold"/>
                <a:ea typeface="Proxima Nova Extrabold"/>
                <a:cs typeface="Proxima Nova Extrabold"/>
                <a:sym typeface="Proxima Nova Extrabold"/>
              </a:defRPr>
            </a:lvl1pPr>
          </a:lstStyle>
          <a:p>
            <a:r>
              <a:t>Автор и дата</a:t>
            </a:r>
          </a:p>
        </p:txBody>
      </p:sp>
      <p:sp>
        <p:nvSpPr>
          <p:cNvPr id="2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и фото (вариант)">
    <p:bg>
      <p:bgPr>
        <a:solidFill>
          <a:srgbClr val="00BFF3"/>
        </a:solidFill>
        <a:effectLst/>
      </p:bgPr>
    </p:bg>
    <p:spTree>
      <p:nvGrpSpPr>
        <p:cNvPr id="1" name=""/>
        <p:cNvGrpSpPr/>
        <p:nvPr/>
      </p:nvGrpSpPr>
      <p:grpSpPr>
        <a:xfrm>
          <a:off x="0" y="0"/>
          <a:ext cx="0" cy="0"/>
          <a:chOff x="0" y="0"/>
          <a:chExt cx="0" cy="0"/>
        </a:xfrm>
      </p:grpSpPr>
      <p:sp>
        <p:nvSpPr>
          <p:cNvPr id="32" name="Уровень текста 1…"/>
          <p:cNvSpPr txBox="1">
            <a:spLocks noGrp="1"/>
          </p:cNvSpPr>
          <p:nvPr>
            <p:ph type="body" sz="quarter" idx="1" hasCustomPrompt="1"/>
          </p:nvPr>
        </p:nvSpPr>
        <p:spPr>
          <a:xfrm>
            <a:off x="19100800" y="8229600"/>
            <a:ext cx="4584700" cy="3123704"/>
          </a:xfrm>
          <a:prstGeom prst="rect">
            <a:avLst/>
          </a:prstGeom>
        </p:spPr>
        <p:txBody>
          <a:bodyPr/>
          <a:lstStyle>
            <a:lvl1pPr marL="0" indent="0">
              <a:lnSpc>
                <a:spcPts val="3600"/>
              </a:lnSpc>
              <a:spcBef>
                <a:spcPts val="0"/>
              </a:spcBef>
              <a:buClrTx/>
              <a:buSzTx/>
              <a:buNone/>
              <a:defRPr sz="3200" b="0" spc="-32">
                <a:solidFill>
                  <a:srgbClr val="FFFFFF"/>
                </a:solidFill>
                <a:latin typeface="Proxima Nova Semibold"/>
                <a:ea typeface="Proxima Nova Semibold"/>
                <a:cs typeface="Proxima Nova Semibold"/>
                <a:sym typeface="Proxima Nova Semibold"/>
              </a:defRPr>
            </a:lvl1pPr>
            <a:lvl2pPr marL="0" indent="0">
              <a:lnSpc>
                <a:spcPts val="3600"/>
              </a:lnSpc>
              <a:spcBef>
                <a:spcPts val="0"/>
              </a:spcBef>
              <a:buClrTx/>
              <a:buSzTx/>
              <a:buNone/>
              <a:defRPr sz="3200" b="0" spc="-32">
                <a:solidFill>
                  <a:srgbClr val="FFFFFF"/>
                </a:solidFill>
                <a:latin typeface="Proxima Nova Semibold"/>
                <a:ea typeface="Proxima Nova Semibold"/>
                <a:cs typeface="Proxima Nova Semibold"/>
                <a:sym typeface="Proxima Nova Semibold"/>
              </a:defRPr>
            </a:lvl2pPr>
            <a:lvl3pPr marL="0" indent="0">
              <a:lnSpc>
                <a:spcPts val="3600"/>
              </a:lnSpc>
              <a:spcBef>
                <a:spcPts val="0"/>
              </a:spcBef>
              <a:buClrTx/>
              <a:buSzTx/>
              <a:buNone/>
              <a:defRPr sz="3200" b="0" spc="-32">
                <a:solidFill>
                  <a:srgbClr val="FFFFFF"/>
                </a:solidFill>
                <a:latin typeface="Proxima Nova Semibold"/>
                <a:ea typeface="Proxima Nova Semibold"/>
                <a:cs typeface="Proxima Nova Semibold"/>
                <a:sym typeface="Proxima Nova Semibold"/>
              </a:defRPr>
            </a:lvl3pPr>
            <a:lvl4pPr marL="0" indent="0">
              <a:lnSpc>
                <a:spcPts val="3600"/>
              </a:lnSpc>
              <a:spcBef>
                <a:spcPts val="0"/>
              </a:spcBef>
              <a:buClrTx/>
              <a:buSzTx/>
              <a:buNone/>
              <a:defRPr sz="3200" b="0" spc="-32">
                <a:solidFill>
                  <a:srgbClr val="FFFFFF"/>
                </a:solidFill>
                <a:latin typeface="Proxima Nova Semibold"/>
                <a:ea typeface="Proxima Nova Semibold"/>
                <a:cs typeface="Proxima Nova Semibold"/>
                <a:sym typeface="Proxima Nova Semibold"/>
              </a:defRPr>
            </a:lvl4pPr>
            <a:lvl5pPr marL="0" indent="0">
              <a:lnSpc>
                <a:spcPts val="3600"/>
              </a:lnSpc>
              <a:spcBef>
                <a:spcPts val="0"/>
              </a:spcBef>
              <a:buClrTx/>
              <a:buSzTx/>
              <a:buNone/>
              <a:defRPr sz="3200" b="0" spc="-32">
                <a:solidFill>
                  <a:srgbClr val="FFFFFF"/>
                </a:solidFill>
                <a:latin typeface="Proxima Nova Semibold"/>
                <a:ea typeface="Proxima Nova Semibold"/>
                <a:cs typeface="Proxima Nova Semibold"/>
                <a:sym typeface="Proxima Nova Semibold"/>
              </a:defRPr>
            </a:lvl5pPr>
          </a:lstStyle>
          <a:p>
            <a:r>
              <a:t>Текст подписи</a:t>
            </a:r>
          </a:p>
          <a:p>
            <a:pPr lvl="1"/>
            <a:endParaRPr/>
          </a:p>
          <a:p>
            <a:pPr lvl="2"/>
            <a:endParaRPr/>
          </a:p>
          <a:p>
            <a:pPr lvl="3"/>
            <a:endParaRPr/>
          </a:p>
          <a:p>
            <a:pPr lvl="4"/>
            <a:endParaRPr/>
          </a:p>
        </p:txBody>
      </p:sp>
      <p:sp>
        <p:nvSpPr>
          <p:cNvPr id="33" name="Изображение"/>
          <p:cNvSpPr>
            <a:spLocks noGrp="1"/>
          </p:cNvSpPr>
          <p:nvPr>
            <p:ph type="pic" idx="13"/>
          </p:nvPr>
        </p:nvSpPr>
        <p:spPr>
          <a:xfrm>
            <a:off x="528828" y="0"/>
            <a:ext cx="17992344" cy="12001500"/>
          </a:xfrm>
          <a:prstGeom prst="rect">
            <a:avLst/>
          </a:prstGeom>
        </p:spPr>
        <p:txBody>
          <a:bodyPr lIns="91439" tIns="45719" rIns="91439" bIns="45719">
            <a:noAutofit/>
          </a:bodyPr>
          <a:lstStyle/>
          <a:p>
            <a:endParaRPr/>
          </a:p>
        </p:txBody>
      </p:sp>
      <p:sp>
        <p:nvSpPr>
          <p:cNvPr id="34" name="Заголовок слайда"/>
          <p:cNvSpPr txBox="1">
            <a:spLocks noGrp="1"/>
          </p:cNvSpPr>
          <p:nvPr>
            <p:ph type="title" hasCustomPrompt="1"/>
          </p:nvPr>
        </p:nvSpPr>
        <p:spPr>
          <a:xfrm>
            <a:off x="635000" y="7937906"/>
            <a:ext cx="17780000" cy="5651592"/>
          </a:xfrm>
          <a:prstGeom prst="rect">
            <a:avLst/>
          </a:prstGeom>
        </p:spPr>
        <p:txBody>
          <a:bodyPr anchor="b"/>
          <a:lstStyle>
            <a:lvl1pPr algn="ctr" defTabSz="584200">
              <a:defRPr sz="22000" spc="-220">
                <a:solidFill>
                  <a:srgbClr val="FFD74C"/>
                </a:solidFill>
              </a:defRPr>
            </a:lvl1pPr>
          </a:lstStyle>
          <a:p>
            <a:r>
              <a:t>Заголовок слайда</a:t>
            </a:r>
          </a:p>
        </p:txBody>
      </p:sp>
      <p:sp>
        <p:nvSpPr>
          <p:cNvPr id="35" name="Линия"/>
          <p:cNvSpPr/>
          <p:nvPr/>
        </p:nvSpPr>
        <p:spPr>
          <a:xfrm>
            <a:off x="19169012" y="11874500"/>
            <a:ext cx="1549401" cy="0"/>
          </a:xfrm>
          <a:prstGeom prst="ellipse">
            <a:avLst/>
          </a:prstGeom>
          <a:ln w="254000">
            <a:solidFill>
              <a:srgbClr val="FFD74C"/>
            </a:solidFill>
            <a:miter lim="400000"/>
          </a:ln>
        </p:spPr>
        <p:txBody>
          <a:bodyPr lIns="0" tIns="0" rIns="0" bIns="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36"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Заголовок и пункты">
    <p:spTree>
      <p:nvGrpSpPr>
        <p:cNvPr id="1" name=""/>
        <p:cNvGrpSpPr/>
        <p:nvPr/>
      </p:nvGrpSpPr>
      <p:grpSpPr>
        <a:xfrm>
          <a:off x="0" y="0"/>
          <a:ext cx="0" cy="0"/>
          <a:chOff x="0" y="0"/>
          <a:chExt cx="0" cy="0"/>
        </a:xfrm>
      </p:grpSpPr>
      <p:sp>
        <p:nvSpPr>
          <p:cNvPr id="43" name="Уровень текста 1…"/>
          <p:cNvSpPr txBox="1">
            <a:spLocks noGrp="1"/>
          </p:cNvSpPr>
          <p:nvPr>
            <p:ph type="body" idx="1" hasCustomPrompt="1"/>
          </p:nvPr>
        </p:nvSpPr>
        <p:spPr>
          <a:prstGeom prst="rect">
            <a:avLst/>
          </a:prstGeom>
        </p:spPr>
        <p:txBody>
          <a:bodyPr/>
          <a:lstStyle/>
          <a:p>
            <a:r>
              <a:t>Текст пункта на слайде</a:t>
            </a:r>
          </a:p>
          <a:p>
            <a:pPr lvl="1"/>
            <a:endParaRPr/>
          </a:p>
          <a:p>
            <a:pPr lvl="2"/>
            <a:endParaRPr/>
          </a:p>
          <a:p>
            <a:pPr lvl="3"/>
            <a:endParaRPr/>
          </a:p>
          <a:p>
            <a:pPr lvl="4"/>
            <a:endParaRPr/>
          </a:p>
        </p:txBody>
      </p:sp>
      <p:sp>
        <p:nvSpPr>
          <p:cNvPr id="44" name="Заголовок слайда"/>
          <p:cNvSpPr txBox="1">
            <a:spLocks noGrp="1"/>
          </p:cNvSpPr>
          <p:nvPr>
            <p:ph type="title" hasCustomPrompt="1"/>
          </p:nvPr>
        </p:nvSpPr>
        <p:spPr>
          <a:prstGeom prst="rect">
            <a:avLst/>
          </a:prstGeom>
        </p:spPr>
        <p:txBody>
          <a:bodyPr/>
          <a:lstStyle/>
          <a:p>
            <a:r>
              <a:t>Заголовок слайда</a:t>
            </a:r>
          </a:p>
        </p:txBody>
      </p:sp>
      <p:sp>
        <p:nvSpPr>
          <p:cNvPr id="4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Пункты">
    <p:spTree>
      <p:nvGrpSpPr>
        <p:cNvPr id="1" name=""/>
        <p:cNvGrpSpPr/>
        <p:nvPr/>
      </p:nvGrpSpPr>
      <p:grpSpPr>
        <a:xfrm>
          <a:off x="0" y="0"/>
          <a:ext cx="0" cy="0"/>
          <a:chOff x="0" y="0"/>
          <a:chExt cx="0" cy="0"/>
        </a:xfrm>
      </p:grpSpPr>
      <p:sp>
        <p:nvSpPr>
          <p:cNvPr id="52" name="Уровень текста 1…"/>
          <p:cNvSpPr txBox="1">
            <a:spLocks noGrp="1"/>
          </p:cNvSpPr>
          <p:nvPr>
            <p:ph type="body" idx="1" hasCustomPrompt="1"/>
          </p:nvPr>
        </p:nvSpPr>
        <p:spPr>
          <a:prstGeom prst="rect">
            <a:avLst/>
          </a:prstGeom>
        </p:spPr>
        <p:txBody>
          <a:bodyPr numCol="2" spcCol="1097280"/>
          <a:lstStyle/>
          <a:p>
            <a:r>
              <a:t>Текст пункта на слайде</a:t>
            </a:r>
          </a:p>
          <a:p>
            <a:pPr lvl="1"/>
            <a:endParaRPr/>
          </a:p>
          <a:p>
            <a:pPr lvl="2"/>
            <a:endParaRPr/>
          </a:p>
          <a:p>
            <a:pPr lvl="3"/>
            <a:endParaRPr/>
          </a:p>
          <a:p>
            <a:pPr lvl="4"/>
            <a:endParaRPr/>
          </a:p>
        </p:txBody>
      </p:sp>
      <p:sp>
        <p:nvSpPr>
          <p:cNvPr id="5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пункты и фото">
    <p:spTree>
      <p:nvGrpSpPr>
        <p:cNvPr id="1" name=""/>
        <p:cNvGrpSpPr/>
        <p:nvPr/>
      </p:nvGrpSpPr>
      <p:grpSpPr>
        <a:xfrm>
          <a:off x="0" y="0"/>
          <a:ext cx="0" cy="0"/>
          <a:chOff x="0" y="0"/>
          <a:chExt cx="0" cy="0"/>
        </a:xfrm>
      </p:grpSpPr>
      <p:sp>
        <p:nvSpPr>
          <p:cNvPr id="60" name="Уровень текста 1…"/>
          <p:cNvSpPr txBox="1">
            <a:spLocks noGrp="1"/>
          </p:cNvSpPr>
          <p:nvPr>
            <p:ph type="body" sz="quarter" idx="1" hasCustomPrompt="1"/>
          </p:nvPr>
        </p:nvSpPr>
        <p:spPr>
          <a:xfrm>
            <a:off x="1219200" y="6311900"/>
            <a:ext cx="8356600" cy="6184900"/>
          </a:xfrm>
          <a:prstGeom prst="rect">
            <a:avLst/>
          </a:prstGeom>
        </p:spPr>
        <p:txBody>
          <a:bodyPr/>
          <a:lstStyle/>
          <a:p>
            <a:r>
              <a:t>Текст пункта на слайде</a:t>
            </a:r>
          </a:p>
          <a:p>
            <a:pPr lvl="1"/>
            <a:endParaRPr/>
          </a:p>
          <a:p>
            <a:pPr lvl="2"/>
            <a:endParaRPr/>
          </a:p>
          <a:p>
            <a:pPr lvl="3"/>
            <a:endParaRPr/>
          </a:p>
          <a:p>
            <a:pPr lvl="4"/>
            <a:endParaRPr/>
          </a:p>
        </p:txBody>
      </p:sp>
      <p:sp>
        <p:nvSpPr>
          <p:cNvPr id="61" name="Заголовок слайда"/>
          <p:cNvSpPr txBox="1">
            <a:spLocks noGrp="1"/>
          </p:cNvSpPr>
          <p:nvPr>
            <p:ph type="title" hasCustomPrompt="1"/>
          </p:nvPr>
        </p:nvSpPr>
        <p:spPr>
          <a:xfrm>
            <a:off x="1219200" y="2439639"/>
            <a:ext cx="8356600" cy="3068291"/>
          </a:xfrm>
          <a:prstGeom prst="rect">
            <a:avLst/>
          </a:prstGeom>
        </p:spPr>
        <p:txBody>
          <a:bodyPr/>
          <a:lstStyle>
            <a:lvl1pPr>
              <a:defRPr sz="10000" spc="-100"/>
            </a:lvl1pPr>
          </a:lstStyle>
          <a:p>
            <a:r>
              <a:t>Заголовок слайда</a:t>
            </a:r>
          </a:p>
        </p:txBody>
      </p:sp>
      <p:sp>
        <p:nvSpPr>
          <p:cNvPr id="62" name="Прямоугольник"/>
          <p:cNvSpPr/>
          <p:nvPr/>
        </p:nvSpPr>
        <p:spPr>
          <a:xfrm>
            <a:off x="10795000" y="0"/>
            <a:ext cx="13614400" cy="13716000"/>
          </a:xfrm>
          <a:prstGeom prst="rect">
            <a:avLst/>
          </a:prstGeom>
          <a:solidFill>
            <a:srgbClr val="00BFF3"/>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
        <p:nvSpPr>
          <p:cNvPr id="63" name="638623930_2326x1548.jpg"/>
          <p:cNvSpPr>
            <a:spLocks noGrp="1"/>
          </p:cNvSpPr>
          <p:nvPr>
            <p:ph type="pic" idx="13"/>
          </p:nvPr>
        </p:nvSpPr>
        <p:spPr>
          <a:xfrm>
            <a:off x="9156700" y="-38100"/>
            <a:ext cx="19693467" cy="13106400"/>
          </a:xfrm>
          <a:prstGeom prst="rect">
            <a:avLst/>
          </a:prstGeom>
        </p:spPr>
        <p:txBody>
          <a:bodyPr lIns="91439" tIns="45719" rIns="91439" bIns="45719">
            <a:noAutofit/>
          </a:bodyPr>
          <a:lstStyle/>
          <a:p>
            <a:endParaRPr/>
          </a:p>
        </p:txBody>
      </p:sp>
      <p:sp>
        <p:nvSpPr>
          <p:cNvPr id="64" name="Автор и дата"/>
          <p:cNvSpPr txBox="1">
            <a:spLocks noGrp="1"/>
          </p:cNvSpPr>
          <p:nvPr>
            <p:ph type="body" sz="quarter" idx="14" hasCustomPrompt="1"/>
          </p:nvPr>
        </p:nvSpPr>
        <p:spPr>
          <a:xfrm>
            <a:off x="1219200" y="1646935"/>
            <a:ext cx="8356600" cy="770129"/>
          </a:xfrm>
          <a:prstGeom prst="rect">
            <a:avLst/>
          </a:prstGeom>
        </p:spPr>
        <p:txBody>
          <a:bodyPr anchor="ctr"/>
          <a:lstStyle>
            <a:lvl1pPr marL="0" indent="0">
              <a:lnSpc>
                <a:spcPct val="120000"/>
              </a:lnSpc>
              <a:spcBef>
                <a:spcPts val="0"/>
              </a:spcBef>
              <a:buClrTx/>
              <a:buSzTx/>
              <a:buNone/>
              <a:defRPr sz="3600" b="0" cap="all">
                <a:solidFill>
                  <a:srgbClr val="00C7FC"/>
                </a:solidFill>
                <a:latin typeface="Proxima Nova Extrabold"/>
                <a:ea typeface="Proxima Nova Extrabold"/>
                <a:cs typeface="Proxima Nova Extrabold"/>
                <a:sym typeface="Proxima Nova Extrabold"/>
              </a:defRPr>
            </a:lvl1pPr>
          </a:lstStyle>
          <a:p>
            <a:r>
              <a:t>Автор и дата</a:t>
            </a:r>
          </a:p>
        </p:txBody>
      </p:sp>
      <p:sp>
        <p:nvSpPr>
          <p:cNvPr id="6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Раздел">
    <p:bg>
      <p:bgPr>
        <a:solidFill>
          <a:srgbClr val="00BFF3"/>
        </a:solidFill>
        <a:effectLst/>
      </p:bgPr>
    </p:bg>
    <p:spTree>
      <p:nvGrpSpPr>
        <p:cNvPr id="1" name=""/>
        <p:cNvGrpSpPr/>
        <p:nvPr/>
      </p:nvGrpSpPr>
      <p:grpSpPr>
        <a:xfrm>
          <a:off x="0" y="0"/>
          <a:ext cx="0" cy="0"/>
          <a:chOff x="0" y="0"/>
          <a:chExt cx="0" cy="0"/>
        </a:xfrm>
      </p:grpSpPr>
      <p:sp>
        <p:nvSpPr>
          <p:cNvPr id="72" name="Заголовок раздела"/>
          <p:cNvSpPr txBox="1">
            <a:spLocks noGrp="1"/>
          </p:cNvSpPr>
          <p:nvPr>
            <p:ph type="title" hasCustomPrompt="1"/>
          </p:nvPr>
        </p:nvSpPr>
        <p:spPr>
          <a:xfrm>
            <a:off x="1219200" y="4064000"/>
            <a:ext cx="21945600" cy="5930900"/>
          </a:xfrm>
          <a:prstGeom prst="rect">
            <a:avLst/>
          </a:prstGeom>
        </p:spPr>
        <p:txBody>
          <a:bodyPr anchor="ctr"/>
          <a:lstStyle>
            <a:lvl1pPr marL="431800" indent="-431800">
              <a:defRPr spc="0">
                <a:solidFill>
                  <a:srgbClr val="FFFFFF"/>
                </a:solidFill>
              </a:defRPr>
            </a:lvl1pPr>
          </a:lstStyle>
          <a:p>
            <a:r>
              <a:t>Заголовок раздела</a:t>
            </a:r>
          </a:p>
        </p:txBody>
      </p:sp>
      <p:sp>
        <p:nvSpPr>
          <p:cNvPr id="7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Только заголовок">
    <p:spTree>
      <p:nvGrpSpPr>
        <p:cNvPr id="1" name=""/>
        <p:cNvGrpSpPr/>
        <p:nvPr/>
      </p:nvGrpSpPr>
      <p:grpSpPr>
        <a:xfrm>
          <a:off x="0" y="0"/>
          <a:ext cx="0" cy="0"/>
          <a:chOff x="0" y="0"/>
          <a:chExt cx="0" cy="0"/>
        </a:xfrm>
      </p:grpSpPr>
      <p:sp>
        <p:nvSpPr>
          <p:cNvPr id="80" name="Заголовок слайда"/>
          <p:cNvSpPr txBox="1">
            <a:spLocks noGrp="1"/>
          </p:cNvSpPr>
          <p:nvPr>
            <p:ph type="title" hasCustomPrompt="1"/>
          </p:nvPr>
        </p:nvSpPr>
        <p:spPr>
          <a:prstGeom prst="rect">
            <a:avLst/>
          </a:prstGeom>
        </p:spPr>
        <p:txBody>
          <a:bodyPr/>
          <a:lstStyle/>
          <a:p>
            <a:r>
              <a:t>Заголовок слайда</a:t>
            </a:r>
          </a:p>
        </p:txBody>
      </p:sp>
      <p:sp>
        <p:nvSpPr>
          <p:cNvPr id="8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Повестка дня">
    <p:bg>
      <p:bgPr>
        <a:solidFill>
          <a:srgbClr val="FFC617"/>
        </a:solidFill>
        <a:effectLst/>
      </p:bgPr>
    </p:bg>
    <p:spTree>
      <p:nvGrpSpPr>
        <p:cNvPr id="1" name=""/>
        <p:cNvGrpSpPr/>
        <p:nvPr/>
      </p:nvGrpSpPr>
      <p:grpSpPr>
        <a:xfrm>
          <a:off x="0" y="0"/>
          <a:ext cx="0" cy="0"/>
          <a:chOff x="0" y="0"/>
          <a:chExt cx="0" cy="0"/>
        </a:xfrm>
      </p:grpSpPr>
      <p:sp>
        <p:nvSpPr>
          <p:cNvPr id="88" name="Заголовок повестки дня"/>
          <p:cNvSpPr txBox="1">
            <a:spLocks noGrp="1"/>
          </p:cNvSpPr>
          <p:nvPr>
            <p:ph type="title" hasCustomPrompt="1"/>
          </p:nvPr>
        </p:nvSpPr>
        <p:spPr>
          <a:prstGeom prst="rect">
            <a:avLst/>
          </a:prstGeom>
        </p:spPr>
        <p:txBody>
          <a:bodyPr/>
          <a:lstStyle>
            <a:lvl1pPr>
              <a:lnSpc>
                <a:spcPct val="60000"/>
              </a:lnSpc>
              <a:defRPr>
                <a:solidFill>
                  <a:srgbClr val="FFFFFF"/>
                </a:solidFill>
              </a:defRPr>
            </a:lvl1pPr>
          </a:lstStyle>
          <a:p>
            <a:r>
              <a:t>Заголовок повестки дня</a:t>
            </a:r>
          </a:p>
        </p:txBody>
      </p:sp>
      <p:sp>
        <p:nvSpPr>
          <p:cNvPr id="89" name="Уровень текста 1…"/>
          <p:cNvSpPr txBox="1">
            <a:spLocks noGrp="1"/>
          </p:cNvSpPr>
          <p:nvPr>
            <p:ph type="body" idx="1" hasCustomPrompt="1"/>
          </p:nvPr>
        </p:nvSpPr>
        <p:spPr>
          <a:xfrm>
            <a:off x="1219200" y="3594100"/>
            <a:ext cx="21945600" cy="8902700"/>
          </a:xfrm>
          <a:prstGeom prst="rect">
            <a:avLst/>
          </a:prstGeom>
        </p:spPr>
        <p:txBody>
          <a:bodyPr/>
          <a:lstStyle>
            <a:lvl1pPr marL="0" indent="0" defTabSz="825500">
              <a:lnSpc>
                <a:spcPct val="140000"/>
              </a:lnSpc>
              <a:spcBef>
                <a:spcPts val="0"/>
              </a:spcBef>
              <a:buClrTx/>
              <a:buSzTx/>
              <a:buNone/>
              <a:defRPr sz="5400" spc="-53">
                <a:solidFill>
                  <a:srgbClr val="000000"/>
                </a:solidFill>
              </a:defRPr>
            </a:lvl1pPr>
            <a:lvl2pPr marL="0" indent="0" defTabSz="825500">
              <a:lnSpc>
                <a:spcPct val="140000"/>
              </a:lnSpc>
              <a:spcBef>
                <a:spcPts val="0"/>
              </a:spcBef>
              <a:buClrTx/>
              <a:buSzTx/>
              <a:buNone/>
              <a:defRPr sz="5400" spc="-53">
                <a:solidFill>
                  <a:srgbClr val="000000"/>
                </a:solidFill>
              </a:defRPr>
            </a:lvl2pPr>
            <a:lvl3pPr marL="0" indent="0" defTabSz="825500">
              <a:lnSpc>
                <a:spcPct val="140000"/>
              </a:lnSpc>
              <a:spcBef>
                <a:spcPts val="0"/>
              </a:spcBef>
              <a:buClrTx/>
              <a:buSzTx/>
              <a:buNone/>
              <a:defRPr sz="5400" spc="-53">
                <a:solidFill>
                  <a:srgbClr val="000000"/>
                </a:solidFill>
              </a:defRPr>
            </a:lvl3pPr>
            <a:lvl4pPr marL="0" indent="0" defTabSz="825500">
              <a:lnSpc>
                <a:spcPct val="140000"/>
              </a:lnSpc>
              <a:spcBef>
                <a:spcPts val="0"/>
              </a:spcBef>
              <a:buClrTx/>
              <a:buSzTx/>
              <a:buNone/>
              <a:defRPr sz="5400" spc="-53">
                <a:solidFill>
                  <a:srgbClr val="000000"/>
                </a:solidFill>
              </a:defRPr>
            </a:lvl4pPr>
            <a:lvl5pPr marL="0" indent="0" defTabSz="825500">
              <a:lnSpc>
                <a:spcPct val="140000"/>
              </a:lnSpc>
              <a:spcBef>
                <a:spcPts val="0"/>
              </a:spcBef>
              <a:buClrTx/>
              <a:buSzTx/>
              <a:buNone/>
              <a:defRPr sz="5400" spc="-53">
                <a:solidFill>
                  <a:srgbClr val="000000"/>
                </a:solidFill>
              </a:defRPr>
            </a:lvl5pPr>
          </a:lstStyle>
          <a:p>
            <a:r>
              <a:t>Темы повестки дня</a:t>
            </a:r>
          </a:p>
          <a:p>
            <a:pPr lvl="1"/>
            <a:endParaRPr/>
          </a:p>
          <a:p>
            <a:pPr lvl="2"/>
            <a:endParaRPr/>
          </a:p>
          <a:p>
            <a:pPr lvl="3"/>
            <a:endParaRPr/>
          </a:p>
          <a:p>
            <a:pPr lvl="4"/>
            <a:endParaRPr/>
          </a:p>
        </p:txBody>
      </p:sp>
      <p:sp>
        <p:nvSpPr>
          <p:cNvPr id="90"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Уровень текста 1…"/>
          <p:cNvSpPr txBox="1">
            <a:spLocks noGrp="1"/>
          </p:cNvSpPr>
          <p:nvPr>
            <p:ph type="body" idx="1"/>
          </p:nvPr>
        </p:nvSpPr>
        <p:spPr>
          <a:xfrm>
            <a:off x="1219200" y="3733800"/>
            <a:ext cx="21945600" cy="8763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Текст пункта на слайде</a:t>
            </a:r>
          </a:p>
          <a:p>
            <a:pPr lvl="1"/>
            <a:endParaRPr/>
          </a:p>
          <a:p>
            <a:pPr lvl="2"/>
            <a:endParaRPr/>
          </a:p>
          <a:p>
            <a:pPr lvl="3"/>
            <a:endParaRPr/>
          </a:p>
          <a:p>
            <a:pPr lvl="4"/>
            <a:endParaRPr/>
          </a:p>
        </p:txBody>
      </p:sp>
      <p:sp>
        <p:nvSpPr>
          <p:cNvPr id="3" name="Заголовок слайда"/>
          <p:cNvSpPr txBox="1">
            <a:spLocks noGrp="1"/>
          </p:cNvSpPr>
          <p:nvPr>
            <p:ph type="title"/>
          </p:nvPr>
        </p:nvSpPr>
        <p:spPr>
          <a:xfrm>
            <a:off x="1219200" y="1219200"/>
            <a:ext cx="21945600" cy="2298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Заголовок слайда</a:t>
            </a:r>
          </a:p>
        </p:txBody>
      </p:sp>
      <p:sp>
        <p:nvSpPr>
          <p:cNvPr id="4" name="Номер слайда"/>
          <p:cNvSpPr txBox="1">
            <a:spLocks noGrp="1"/>
          </p:cNvSpPr>
          <p:nvPr>
            <p:ph type="sldNum" sz="quarter" idx="2"/>
          </p:nvPr>
        </p:nvSpPr>
        <p:spPr>
          <a:xfrm>
            <a:off x="23622000" y="13080999"/>
            <a:ext cx="336728" cy="413767"/>
          </a:xfrm>
          <a:prstGeom prst="rect">
            <a:avLst/>
          </a:prstGeom>
          <a:ln w="12700">
            <a:miter lim="400000"/>
          </a:ln>
        </p:spPr>
        <p:txBody>
          <a:bodyPr wrap="none" lIns="50800" tIns="50800" rIns="50800" bIns="50800" anchor="b">
            <a:spAutoFit/>
          </a:bodyPr>
          <a:lstStyle>
            <a:lvl1pPr defTabSz="825500">
              <a:lnSpc>
                <a:spcPts val="2600"/>
              </a:lnSpc>
              <a:spcBef>
                <a:spcPts val="0"/>
              </a:spcBef>
              <a:defRPr sz="1800" b="0">
                <a:solidFill>
                  <a:srgbClr val="000000"/>
                </a:solidFill>
                <a:latin typeface="Proxima Nova Medium"/>
                <a:ea typeface="Proxima Nova Medium"/>
                <a:cs typeface="Proxima Nova Medium"/>
                <a:sym typeface="Proxima Nova Medium"/>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1pPr>
      <a:lvl2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2pPr>
      <a:lvl3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3pPr>
      <a:lvl4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4pPr>
      <a:lvl5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5pPr>
      <a:lvl6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6pPr>
      <a:lvl7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7pPr>
      <a:lvl8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8pPr>
      <a:lvl9pPr marL="0" marR="0" indent="0" algn="l" defTabSz="825500" rtl="0" latinLnBrk="0">
        <a:lnSpc>
          <a:spcPct val="70000"/>
        </a:lnSpc>
        <a:spcBef>
          <a:spcPts val="0"/>
        </a:spcBef>
        <a:spcAft>
          <a:spcPts val="0"/>
        </a:spcAft>
        <a:buClrTx/>
        <a:buSzTx/>
        <a:buFontTx/>
        <a:buNone/>
        <a:tabLst/>
        <a:defRPr sz="14000" b="0" i="0" u="none" strike="noStrike" cap="all" spc="-140" baseline="0">
          <a:solidFill>
            <a:srgbClr val="00BFF3"/>
          </a:solidFill>
          <a:uFillTx/>
          <a:latin typeface="+mn-lt"/>
          <a:ea typeface="+mn-ea"/>
          <a:cs typeface="+mn-cs"/>
          <a:sym typeface="Druk Medium"/>
        </a:defRPr>
      </a:lvl9pPr>
    </p:titleStyle>
    <p:bodyStyle>
      <a:lvl1pPr marL="6858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1pPr>
      <a:lvl2pPr marL="13716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2pPr>
      <a:lvl3pPr marL="20574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3pPr>
      <a:lvl4pPr marL="27432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4pPr>
      <a:lvl5pPr marL="34290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5pPr>
      <a:lvl6pPr marL="41148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6pPr>
      <a:lvl7pPr marL="48006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7pPr>
      <a:lvl8pPr marL="54864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8pPr>
      <a:lvl9pPr marL="6172200" marR="0" indent="-685800" algn="l" defTabSz="584200" rtl="0" latinLnBrk="0">
        <a:lnSpc>
          <a:spcPct val="80000"/>
        </a:lnSpc>
        <a:spcBef>
          <a:spcPts val="2400"/>
        </a:spcBef>
        <a:spcAft>
          <a:spcPts val="0"/>
        </a:spcAft>
        <a:buClr>
          <a:srgbClr val="57BEF0"/>
        </a:buClr>
        <a:buSzPct val="250000"/>
        <a:buFontTx/>
        <a:buChar char="-"/>
        <a:tabLst/>
        <a:defRPr sz="4200" b="1" i="0" u="none" strike="noStrike" cap="none" spc="0" baseline="0">
          <a:solidFill>
            <a:srgbClr val="53585F"/>
          </a:solidFill>
          <a:uFillTx/>
          <a:latin typeface="Proxima Nova"/>
          <a:ea typeface="Proxima Nova"/>
          <a:cs typeface="Proxima Nova"/>
          <a:sym typeface="Proxima Nova"/>
        </a:defRPr>
      </a:lvl9pPr>
    </p:bodyStyle>
    <p:otherStyle>
      <a:lvl1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1pPr>
      <a:lvl2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2pPr>
      <a:lvl3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3pPr>
      <a:lvl4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4pPr>
      <a:lvl5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5pPr>
      <a:lvl6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6pPr>
      <a:lvl7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7pPr>
      <a:lvl8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8pPr>
      <a:lvl9pPr marL="0" marR="0" indent="0" algn="l" defTabSz="825500" rtl="0" latinLnBrk="0">
        <a:lnSpc>
          <a:spcPts val="26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roxima Nova Medium"/>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Формування управлінської діяльності та підприємстві"/>
          <p:cNvSpPr txBox="1">
            <a:spLocks noGrp="1"/>
          </p:cNvSpPr>
          <p:nvPr>
            <p:ph type="ctrTitle"/>
          </p:nvPr>
        </p:nvSpPr>
        <p:spPr>
          <a:xfrm>
            <a:off x="1246784" y="5561856"/>
            <a:ext cx="21945600" cy="3442593"/>
          </a:xfrm>
          <a:prstGeom prst="rect">
            <a:avLst/>
          </a:prstGeom>
        </p:spPr>
        <p:txBody>
          <a:bodyPr>
            <a:noAutofit/>
          </a:bodyPr>
          <a:lstStyle/>
          <a:p>
            <a:r>
              <a:rPr sz="10700" b="1" dirty="0" err="1"/>
              <a:t>Формування</a:t>
            </a:r>
            <a:r>
              <a:rPr sz="10700" b="1" dirty="0"/>
              <a:t> </a:t>
            </a:r>
            <a:r>
              <a:rPr sz="10700" b="1" dirty="0" err="1"/>
              <a:t>управлінської</a:t>
            </a:r>
            <a:r>
              <a:rPr sz="10700" b="1" dirty="0"/>
              <a:t> </a:t>
            </a:r>
            <a:r>
              <a:rPr sz="10700" b="1" dirty="0" err="1"/>
              <a:t>діяльності</a:t>
            </a:r>
            <a:r>
              <a:rPr sz="10700" b="1" dirty="0"/>
              <a:t> </a:t>
            </a:r>
            <a:r>
              <a:rPr sz="10700" b="1" dirty="0" err="1"/>
              <a:t>та</a:t>
            </a:r>
            <a:r>
              <a:rPr sz="10700" b="1" dirty="0"/>
              <a:t> </a:t>
            </a:r>
            <a:r>
              <a:rPr sz="10700" b="1" dirty="0" err="1"/>
              <a:t>підприємстві</a:t>
            </a:r>
            <a:r>
              <a:rPr sz="10700" b="1" dirty="0"/>
              <a:t>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5" fill="hold" grpId="1" nodeType="clickEffect">
                                  <p:stCondLst>
                                    <p:cond delay="0"/>
                                  </p:stCondLst>
                                  <p:iterate>
                                    <p:tmAbs val="0"/>
                                  </p:iterate>
                                  <p:childTnLst>
                                    <p:set>
                                      <p:cBhvr>
                                        <p:cTn id="6" fill="hold"/>
                                        <p:tgtEl>
                                          <p:spTgt spid="150"/>
                                        </p:tgtEl>
                                        <p:attrNameLst>
                                          <p:attrName>style.visibility</p:attrName>
                                        </p:attrNameLst>
                                      </p:cBhvr>
                                      <p:to>
                                        <p:strVal val="visible"/>
                                      </p:to>
                                    </p:set>
                                    <p:animEffect transition="in" filter="blinds(vertical)">
                                      <p:cBhvr>
                                        <p:cTn id="7" dur="699"/>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 grpId="1"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Визначення маркетингових цілей"/>
          <p:cNvSpPr txBox="1">
            <a:spLocks noGrp="1"/>
          </p:cNvSpPr>
          <p:nvPr>
            <p:ph type="title"/>
          </p:nvPr>
        </p:nvSpPr>
        <p:spPr>
          <a:xfrm>
            <a:off x="6233705" y="754992"/>
            <a:ext cx="21945601" cy="1479022"/>
          </a:xfrm>
          <a:prstGeom prst="rect">
            <a:avLst/>
          </a:prstGeom>
        </p:spPr>
        <p:txBody>
          <a:bodyPr/>
          <a:lstStyle>
            <a:lvl1pPr>
              <a:lnSpc>
                <a:spcPts val="3600"/>
              </a:lnSpc>
              <a:defRPr sz="5000" spc="-50">
                <a:blipFill rotWithShape="1">
                  <a:blip r:embed="rId2"/>
                  <a:srcRect/>
                  <a:tile tx="0" ty="0" sx="100000" sy="100000" flip="none" algn="tl"/>
                </a:blipFill>
                <a:latin typeface="Proxima Nova Extrabold"/>
                <a:ea typeface="Proxima Nova Extrabold"/>
                <a:cs typeface="Proxima Nova Extrabold"/>
                <a:sym typeface="Proxima Nova Extrabold"/>
              </a:defRPr>
            </a:lvl1pPr>
          </a:lstStyle>
          <a:p>
            <a:pPr>
              <a:defRPr>
                <a:blipFill rotWithShape="1">
                  <a:blip r:embed="rId2"/>
                  <a:srcRect/>
                  <a:tile tx="0" ty="0" sx="100000" sy="100000" flip="none" algn="tl"/>
                </a:blipFill>
              </a:defRPr>
            </a:pPr>
            <a:r>
              <a:rPr b="1" dirty="0">
                <a:blipFill rotWithShape="1">
                  <a:blip r:embed="rId2"/>
                  <a:srcRect/>
                  <a:tile tx="0" ty="0" sx="100000" sy="100000" flip="none" algn="tl"/>
                </a:blipFill>
              </a:rPr>
              <a:t>Визначення </a:t>
            </a:r>
            <a:r>
              <a:rPr b="1" dirty="0" err="1">
                <a:blipFill rotWithShape="1">
                  <a:blip r:embed="rId2"/>
                  <a:srcRect/>
                  <a:tile tx="0" ty="0" sx="100000" sy="100000" flip="none" algn="tl"/>
                </a:blipFill>
              </a:rPr>
              <a:t>маркетингових</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цілей</a:t>
            </a:r>
            <a:r>
              <a:rPr b="1" dirty="0">
                <a:blipFill rotWithShape="1">
                  <a:blip r:embed="rId2"/>
                  <a:srcRect/>
                  <a:tile tx="0" ty="0" sx="100000" sy="100000" flip="none" algn="tl"/>
                </a:blipFill>
              </a:rPr>
              <a:t> </a:t>
            </a:r>
          </a:p>
        </p:txBody>
      </p:sp>
      <p:sp>
        <p:nvSpPr>
          <p:cNvPr id="153" name="Основою маркетингу є здатність на підставі зібраної інформації своєчасно провести попередні розрахунки попиту та пропозиції, цін, без чого неможливо спрогнозувати очікувані рівні продажу, які розраховуються в інтервалі «мінімум - максимум»."/>
          <p:cNvSpPr txBox="1"/>
          <p:nvPr/>
        </p:nvSpPr>
        <p:spPr>
          <a:xfrm>
            <a:off x="2776872" y="1660083"/>
            <a:ext cx="18830256" cy="21767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lnSpc>
                <a:spcPct val="110000"/>
              </a:lnSpc>
              <a:spcBef>
                <a:spcPts val="0"/>
              </a:spcBef>
              <a:defRPr sz="3200" b="0" cap="all" spc="-32">
                <a:solidFill>
                  <a:srgbClr val="000000"/>
                </a:solidFill>
              </a:defRPr>
            </a:lvl1pPr>
          </a:lstStyle>
          <a:p>
            <a:r>
              <a:t>Основою маркетингу є здатність на підставі зібраної інформації своєчасно провести попередні розрахунки попиту та пропозиції, цін, без чого неможливо спрогнозувати очікувані рівні продажу, які розраховуються в інтервалі «мінімум - максимум».</a:t>
            </a:r>
          </a:p>
        </p:txBody>
      </p:sp>
      <p:sp>
        <p:nvSpPr>
          <p:cNvPr id="154" name="Напрямки та завдання маркетингової політики:"/>
          <p:cNvSpPr txBox="1"/>
          <p:nvPr/>
        </p:nvSpPr>
        <p:spPr>
          <a:xfrm>
            <a:off x="3399997" y="4089928"/>
            <a:ext cx="17584006" cy="6022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lnSpc>
                <a:spcPct val="110000"/>
              </a:lnSpc>
              <a:spcBef>
                <a:spcPts val="0"/>
              </a:spcBef>
              <a:defRPr sz="3200" b="0" cap="all" spc="-32">
                <a:solidFill>
                  <a:srgbClr val="000000"/>
                </a:solidFill>
                <a:latin typeface="Proxima Nova Extrabold"/>
                <a:ea typeface="Proxima Nova Extrabold"/>
                <a:cs typeface="Proxima Nova Extrabold"/>
                <a:sym typeface="Proxima Nova Extrabold"/>
              </a:defRPr>
            </a:lvl1pPr>
          </a:lstStyle>
          <a:p>
            <a:r>
              <a:rPr b="1" dirty="0" err="1"/>
              <a:t>Напрямки</a:t>
            </a:r>
            <a:r>
              <a:rPr b="1" dirty="0"/>
              <a:t> </a:t>
            </a:r>
            <a:r>
              <a:rPr b="1" dirty="0" err="1"/>
              <a:t>та</a:t>
            </a:r>
            <a:r>
              <a:rPr b="1" dirty="0"/>
              <a:t> </a:t>
            </a:r>
            <a:r>
              <a:rPr b="1" dirty="0" err="1"/>
              <a:t>завдання</a:t>
            </a:r>
            <a:r>
              <a:rPr b="1" dirty="0"/>
              <a:t> </a:t>
            </a:r>
            <a:r>
              <a:rPr b="1" dirty="0" err="1"/>
              <a:t>маркетингової</a:t>
            </a:r>
            <a:r>
              <a:rPr b="1" dirty="0"/>
              <a:t> </a:t>
            </a:r>
            <a:r>
              <a:rPr b="1" dirty="0" err="1"/>
              <a:t>політики</a:t>
            </a:r>
            <a:r>
              <a:rPr b="1" dirty="0"/>
              <a:t>:</a:t>
            </a:r>
          </a:p>
        </p:txBody>
      </p:sp>
      <p:graphicFrame>
        <p:nvGraphicFramePr>
          <p:cNvPr id="155" name="2D‑кольцевая диаграмма"/>
          <p:cNvGraphicFramePr/>
          <p:nvPr/>
        </p:nvGraphicFramePr>
        <p:xfrm>
          <a:off x="10265350" y="5979257"/>
          <a:ext cx="4239031" cy="4239031"/>
        </p:xfrm>
        <a:graphic>
          <a:graphicData uri="http://schemas.openxmlformats.org/drawingml/2006/chart">
            <c:chart xmlns:c="http://schemas.openxmlformats.org/drawingml/2006/chart" xmlns:r="http://schemas.openxmlformats.org/officeDocument/2006/relationships" r:id="rId3"/>
          </a:graphicData>
        </a:graphic>
      </p:graphicFrame>
      <p:sp>
        <p:nvSpPr>
          <p:cNvPr id="156" name="Для дослідження та прогнозування ринку необхідно провести:…"/>
          <p:cNvSpPr txBox="1"/>
          <p:nvPr/>
        </p:nvSpPr>
        <p:spPr>
          <a:xfrm>
            <a:off x="766554" y="5252957"/>
            <a:ext cx="9668089" cy="26302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ctr" defTabSz="355600">
              <a:lnSpc>
                <a:spcPct val="100000"/>
              </a:lnSpc>
              <a:spcBef>
                <a:spcPts val="0"/>
              </a:spcBef>
              <a:defRPr sz="2100" b="0">
                <a:solidFill>
                  <a:srgbClr val="000000"/>
                </a:solidFill>
                <a:latin typeface="Times New Roman"/>
                <a:ea typeface="Times New Roman"/>
                <a:cs typeface="Times New Roman"/>
                <a:sym typeface="Times New Roman"/>
              </a:defRPr>
            </a:pPr>
            <a:r>
              <a:t>Для дослідження та прогнозування ринку необхідно провести:</a:t>
            </a:r>
          </a:p>
          <a:p>
            <a:pPr algn="ctr" defTabSz="355600">
              <a:lnSpc>
                <a:spcPct val="100000"/>
              </a:lnSpc>
              <a:spcBef>
                <a:spcPts val="0"/>
              </a:spcBef>
              <a:defRPr sz="2100" b="0">
                <a:solidFill>
                  <a:srgbClr val="000000"/>
                </a:solidFill>
                <a:latin typeface="Times New Roman"/>
                <a:ea typeface="Times New Roman"/>
                <a:cs typeface="Times New Roman"/>
                <a:sym typeface="Times New Roman"/>
              </a:defRPr>
            </a:pPr>
            <a:r>
              <a:t>− збір, обробку та аналіз інформації стосовно потреби, попиту і пропозиції;</a:t>
            </a:r>
          </a:p>
          <a:p>
            <a:pPr algn="ctr" defTabSz="355600">
              <a:lnSpc>
                <a:spcPct val="100000"/>
              </a:lnSpc>
              <a:spcBef>
                <a:spcPts val="0"/>
              </a:spcBef>
              <a:defRPr sz="2100" b="0">
                <a:solidFill>
                  <a:srgbClr val="000000"/>
                </a:solidFill>
                <a:latin typeface="Times New Roman"/>
                <a:ea typeface="Times New Roman"/>
                <a:cs typeface="Times New Roman"/>
                <a:sym typeface="Times New Roman"/>
              </a:defRPr>
            </a:pPr>
            <a:r>
              <a:t>− збір і аналіз інших даних, що забезпечують ефективну роботу відповідного підприємства, яке виробляє або реалізує товари, послуги;</a:t>
            </a:r>
          </a:p>
          <a:p>
            <a:pPr algn="ctr" defTabSz="355600">
              <a:lnSpc>
                <a:spcPct val="100000"/>
              </a:lnSpc>
              <a:spcBef>
                <a:spcPts val="0"/>
              </a:spcBef>
              <a:defRPr sz="2100" b="0">
                <a:solidFill>
                  <a:srgbClr val="000000"/>
                </a:solidFill>
                <a:latin typeface="Times New Roman"/>
                <a:ea typeface="Times New Roman"/>
                <a:cs typeface="Times New Roman"/>
                <a:sym typeface="Times New Roman"/>
              </a:defRPr>
            </a:pPr>
            <a:r>
              <a:t>− збір інформації про всі види послуг, що супроводжують виведення товарів і послуг на ринок, пов'язаних з його споживанням (експлуатацією);</a:t>
            </a:r>
          </a:p>
          <a:p>
            <a:pPr algn="ctr" defTabSz="355600">
              <a:lnSpc>
                <a:spcPct val="100000"/>
              </a:lnSpc>
              <a:spcBef>
                <a:spcPts val="0"/>
              </a:spcBef>
              <a:defRPr sz="2100" b="0">
                <a:solidFill>
                  <a:srgbClr val="000000"/>
                </a:solidFill>
                <a:latin typeface="Times New Roman"/>
                <a:ea typeface="Times New Roman"/>
                <a:cs typeface="Times New Roman"/>
                <a:sym typeface="Times New Roman"/>
              </a:defRPr>
            </a:pPr>
            <a:r>
              <a:t>− збір даних про різні товари;</a:t>
            </a:r>
          </a:p>
          <a:p>
            <a:pPr algn="ctr" defTabSz="355600">
              <a:lnSpc>
                <a:spcPct val="100000"/>
              </a:lnSpc>
              <a:spcBef>
                <a:spcPts val="0"/>
              </a:spcBef>
              <a:defRPr sz="2100" b="0">
                <a:solidFill>
                  <a:srgbClr val="000000"/>
                </a:solidFill>
                <a:latin typeface="Times New Roman"/>
                <a:ea typeface="Times New Roman"/>
                <a:cs typeface="Times New Roman"/>
                <a:sym typeface="Times New Roman"/>
              </a:defRPr>
            </a:pPr>
            <a:r>
              <a:t>− збір і аналіз відомостей  про конкурентів тощо.</a:t>
            </a:r>
          </a:p>
        </p:txBody>
      </p:sp>
      <p:sp>
        <p:nvSpPr>
          <p:cNvPr id="157" name="Товарна політика має будуватися відповідно до спрямованості вироблених товарів і послуг на конкретні групи споживачів, щоб ринковий продукт мав чітку споживчу адресу. Не диференційовані за купівельними характеристиками товари можуть виявитися незатребува"/>
          <p:cNvSpPr txBox="1"/>
          <p:nvPr/>
        </p:nvSpPr>
        <p:spPr>
          <a:xfrm>
            <a:off x="1238268" y="9039583"/>
            <a:ext cx="8724661" cy="13602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defTabSz="355600">
              <a:lnSpc>
                <a:spcPct val="100000"/>
              </a:lnSpc>
              <a:spcBef>
                <a:spcPts val="0"/>
              </a:spcBef>
              <a:defRPr sz="2100" b="0">
                <a:solidFill>
                  <a:srgbClr val="000000"/>
                </a:solidFill>
                <a:latin typeface="Times New Roman"/>
                <a:ea typeface="Times New Roman"/>
                <a:cs typeface="Times New Roman"/>
                <a:sym typeface="Times New Roman"/>
              </a:defRPr>
            </a:lvl1pPr>
          </a:lstStyle>
          <a:p>
            <a:r>
              <a:t>Товарна політика має будуватися відповідно до спрямованості вироблених товарів і послуг на конкретні групи споживачів, щоб ринковий продукт мав чітку споживчу адресу. Не диференційовані за купівельними характеристиками товари можуть виявитися незатребуваними покупцями.</a:t>
            </a:r>
          </a:p>
        </p:txBody>
      </p:sp>
      <p:sp>
        <p:nvSpPr>
          <p:cNvPr id="158" name="Вплив реклами має спрямовуватися на закріплення завойованого сегмента ринку та формування нового. Основна особливість реклами в системі маркетингу полягає в безперервності її впливу та постійному оновленні змісту та форм. Однак при проведенні рекламної к"/>
          <p:cNvSpPr txBox="1"/>
          <p:nvPr/>
        </p:nvSpPr>
        <p:spPr>
          <a:xfrm>
            <a:off x="15183549" y="5361616"/>
            <a:ext cx="8820024" cy="42177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defTabSz="355600">
              <a:lnSpc>
                <a:spcPct val="100000"/>
              </a:lnSpc>
              <a:spcBef>
                <a:spcPts val="0"/>
              </a:spcBef>
              <a:defRPr sz="2100" b="0">
                <a:solidFill>
                  <a:srgbClr val="000000"/>
                </a:solidFill>
                <a:latin typeface="Times New Roman"/>
                <a:ea typeface="Times New Roman"/>
                <a:cs typeface="Times New Roman"/>
                <a:sym typeface="Times New Roman"/>
              </a:defRPr>
            </a:lvl1pPr>
          </a:lstStyle>
          <a:p>
            <a:r>
              <a:t>Вплив реклами має спрямовуватися на закріплення завойованого сегмента ринку та формування нового. Основна особливість реклами в системі маркетингу полягає в безперервності її впливу та постійному оновленні змісту та форм. Однак при проведенні рекламної кампанії не варто змінювати  елементи, які міцно закріпилися в психології покупців та мали  позитивні ефекти, насамперед це стосується образу (іміджу) й марки товару та фірми. Відомо, що імідж марки являє собою сукупність позитивних властивостей товару, його якісний, точніше, споживчих характеристик, гарантованих виробником цього товару. До цього можна додати, що імідж марки – це також виражена у графіку (бренд, товарний знак) філософія того чи іншого виробника продукції, його ставлення до своїх реальних та потенційних споживачів, гарантія успіху та економічного зростання.</a:t>
            </a:r>
          </a:p>
        </p:txBody>
      </p:sp>
      <p:sp>
        <p:nvSpPr>
          <p:cNvPr id="159" name="Функція стимулювання збільшення обсягів продажів дозволяє досягти запланованих рівнів реалізації товару (послуги), який виводиться на ринок, та окупити витрати, отримавши при цьому прибуток. Ця функція реалізується за допомогою різних форм активного прод"/>
          <p:cNvSpPr txBox="1"/>
          <p:nvPr/>
        </p:nvSpPr>
        <p:spPr>
          <a:xfrm>
            <a:off x="13947159" y="10257836"/>
            <a:ext cx="9826389" cy="16777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defTabSz="355600">
              <a:lnSpc>
                <a:spcPct val="100000"/>
              </a:lnSpc>
              <a:spcBef>
                <a:spcPts val="0"/>
              </a:spcBef>
              <a:defRPr sz="2100" b="0">
                <a:solidFill>
                  <a:srgbClr val="000000"/>
                </a:solidFill>
                <a:latin typeface="Times New Roman"/>
                <a:ea typeface="Times New Roman"/>
                <a:cs typeface="Times New Roman"/>
                <a:sym typeface="Times New Roman"/>
              </a:defRPr>
            </a:lvl1pPr>
          </a:lstStyle>
          <a:p>
            <a:r>
              <a:t>Функція стимулювання збільшення обсягів продажів дозволяє досягти запланованих рівнів реалізації товару (послуги), який виводиться на ринок, та окупити витрати, отримавши при цьому прибуток. Ця функція реалізується за допомогою різних форм активного продажу (наприклад, виставки, ярмарки, використання послуг торгових агентів), а також пільгових цін, пільгових продажів тощо.</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0" fill="hold" grpId="1" nodeType="clickEffect">
                                  <p:stCondLst>
                                    <p:cond delay="0"/>
                                  </p:stCondLst>
                                  <p:iterate>
                                    <p:tmAbs val="0"/>
                                  </p:iterate>
                                  <p:childTnLst>
                                    <p:set>
                                      <p:cBhvr>
                                        <p:cTn id="6" fill="hold"/>
                                        <p:tgtEl>
                                          <p:spTgt spid="155"/>
                                        </p:tgtEl>
                                        <p:attrNameLst>
                                          <p:attrName>style.visibility</p:attrName>
                                        </p:attrNameLst>
                                      </p:cBhvr>
                                      <p:to>
                                        <p:strVal val="visible"/>
                                      </p:to>
                                    </p:set>
                                    <p:anim calcmode="lin" valueType="num">
                                      <p:cBhvr>
                                        <p:cTn id="7" dur="1000" fill="hold"/>
                                        <p:tgtEl>
                                          <p:spTgt spid="155"/>
                                        </p:tgtEl>
                                        <p:attrNameLst>
                                          <p:attrName>ppt_w</p:attrName>
                                        </p:attrNameLst>
                                      </p:cBhvr>
                                      <p:tavLst>
                                        <p:tav tm="0">
                                          <p:val>
                                            <p:fltVal val="0"/>
                                          </p:val>
                                        </p:tav>
                                        <p:tav tm="100000">
                                          <p:val>
                                            <p:strVal val="#ppt_w"/>
                                          </p:val>
                                        </p:tav>
                                      </p:tavLst>
                                    </p:anim>
                                    <p:anim calcmode="lin" valueType="num">
                                      <p:cBhvr>
                                        <p:cTn id="8" dur="1000" fill="hold"/>
                                        <p:tgtEl>
                                          <p:spTgt spid="155"/>
                                        </p:tgtEl>
                                        <p:attrNameLst>
                                          <p:attrName>ppt_h</p:attrName>
                                        </p:attrNameLst>
                                      </p:cBhvr>
                                      <p:tavLst>
                                        <p:tav tm="0">
                                          <p:val>
                                            <p:fltVal val="0"/>
                                          </p:val>
                                        </p:tav>
                                        <p:tav tm="100000">
                                          <p:val>
                                            <p:strVal val="#ppt_h"/>
                                          </p:val>
                                        </p:tav>
                                      </p:tavLst>
                                    </p:anim>
                                    <p:anim calcmode="lin" valueType="num">
                                      <p:cBhvr>
                                        <p:cTn id="9" dur="1000" fill="hold"/>
                                        <p:tgtEl>
                                          <p:spTgt spid="15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5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 grpId="1"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Визначення маркетингових цілей"/>
          <p:cNvSpPr txBox="1">
            <a:spLocks noGrp="1"/>
          </p:cNvSpPr>
          <p:nvPr>
            <p:ph type="title"/>
          </p:nvPr>
        </p:nvSpPr>
        <p:spPr>
          <a:xfrm>
            <a:off x="6233705" y="754992"/>
            <a:ext cx="21945601" cy="1479022"/>
          </a:xfrm>
          <a:prstGeom prst="rect">
            <a:avLst/>
          </a:prstGeom>
        </p:spPr>
        <p:txBody>
          <a:bodyPr/>
          <a:lstStyle>
            <a:lvl1pPr>
              <a:lnSpc>
                <a:spcPts val="3600"/>
              </a:lnSpc>
              <a:defRPr sz="5000" spc="-50">
                <a:blipFill rotWithShape="1">
                  <a:blip r:embed="rId2"/>
                  <a:srcRect/>
                  <a:tile tx="0" ty="0" sx="100000" sy="100000" flip="none" algn="tl"/>
                </a:blipFill>
                <a:latin typeface="Proxima Nova Extrabold"/>
                <a:ea typeface="Proxima Nova Extrabold"/>
                <a:cs typeface="Proxima Nova Extrabold"/>
                <a:sym typeface="Proxima Nova Extrabold"/>
              </a:defRPr>
            </a:lvl1pPr>
          </a:lstStyle>
          <a:p>
            <a:pPr>
              <a:defRPr>
                <a:blipFill rotWithShape="1">
                  <a:blip r:embed="rId2"/>
                  <a:srcRect/>
                  <a:tile tx="0" ty="0" sx="100000" sy="100000" flip="none" algn="tl"/>
                </a:blipFill>
              </a:defRPr>
            </a:pPr>
            <a:r>
              <a:rPr b="1" dirty="0">
                <a:blipFill rotWithShape="1">
                  <a:blip r:embed="rId2"/>
                  <a:srcRect/>
                  <a:tile tx="0" ty="0" sx="100000" sy="100000" flip="none" algn="tl"/>
                </a:blipFill>
              </a:rPr>
              <a:t>Визначення </a:t>
            </a:r>
            <a:r>
              <a:rPr b="1" dirty="0" err="1">
                <a:blipFill rotWithShape="1">
                  <a:blip r:embed="rId2"/>
                  <a:srcRect/>
                  <a:tile tx="0" ty="0" sx="100000" sy="100000" flip="none" algn="tl"/>
                </a:blipFill>
              </a:rPr>
              <a:t>маркетингових</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цілей</a:t>
            </a:r>
            <a:r>
              <a:rPr b="1" dirty="0">
                <a:blipFill rotWithShape="1">
                  <a:blip r:embed="rId2"/>
                  <a:srcRect/>
                  <a:tile tx="0" ty="0" sx="100000" sy="100000" flip="none" algn="tl"/>
                </a:blipFill>
              </a:rPr>
              <a:t> </a:t>
            </a:r>
          </a:p>
        </p:txBody>
      </p:sp>
      <p:sp>
        <p:nvSpPr>
          <p:cNvPr id="162" name="Напрямки та завдання маркетингової політики:"/>
          <p:cNvSpPr txBox="1"/>
          <p:nvPr/>
        </p:nvSpPr>
        <p:spPr>
          <a:xfrm>
            <a:off x="3399997" y="1879025"/>
            <a:ext cx="17584006" cy="6022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lnSpc>
                <a:spcPct val="110000"/>
              </a:lnSpc>
              <a:spcBef>
                <a:spcPts val="0"/>
              </a:spcBef>
              <a:defRPr sz="3200" b="0" cap="all" spc="-32">
                <a:solidFill>
                  <a:srgbClr val="000000"/>
                </a:solidFill>
                <a:latin typeface="Proxima Nova Extrabold"/>
                <a:ea typeface="Proxima Nova Extrabold"/>
                <a:cs typeface="Proxima Nova Extrabold"/>
                <a:sym typeface="Proxima Nova Extrabold"/>
              </a:defRPr>
            </a:lvl1pPr>
          </a:lstStyle>
          <a:p>
            <a:r>
              <a:rPr b="1" dirty="0" err="1"/>
              <a:t>Напрямки</a:t>
            </a:r>
            <a:r>
              <a:rPr b="1" dirty="0"/>
              <a:t> </a:t>
            </a:r>
            <a:r>
              <a:rPr b="1" dirty="0" err="1"/>
              <a:t>та</a:t>
            </a:r>
            <a:r>
              <a:rPr b="1" dirty="0"/>
              <a:t> </a:t>
            </a:r>
            <a:r>
              <a:rPr b="1" dirty="0" err="1"/>
              <a:t>завдання</a:t>
            </a:r>
            <a:r>
              <a:rPr b="1" dirty="0"/>
              <a:t> </a:t>
            </a:r>
            <a:r>
              <a:rPr b="1" dirty="0" err="1"/>
              <a:t>маркетингової</a:t>
            </a:r>
            <a:r>
              <a:rPr b="1" dirty="0"/>
              <a:t> </a:t>
            </a:r>
            <a:r>
              <a:rPr b="1" dirty="0" err="1"/>
              <a:t>політики</a:t>
            </a:r>
            <a:r>
              <a:rPr b="1" dirty="0"/>
              <a:t>:</a:t>
            </a:r>
          </a:p>
        </p:txBody>
      </p:sp>
      <p:graphicFrame>
        <p:nvGraphicFramePr>
          <p:cNvPr id="163" name="2D‑кольцевая диаграмма"/>
          <p:cNvGraphicFramePr/>
          <p:nvPr/>
        </p:nvGraphicFramePr>
        <p:xfrm>
          <a:off x="14570169" y="4543641"/>
          <a:ext cx="4177514" cy="4177514"/>
        </p:xfrm>
        <a:graphic>
          <a:graphicData uri="http://schemas.openxmlformats.org/drawingml/2006/chart">
            <c:chart xmlns:c="http://schemas.openxmlformats.org/drawingml/2006/chart" xmlns:r="http://schemas.openxmlformats.org/officeDocument/2006/relationships" r:id="rId3"/>
          </a:graphicData>
        </a:graphic>
      </p:graphicFrame>
      <p:sp>
        <p:nvSpPr>
          <p:cNvPr id="164" name="За допомогою цінової політики регулюється співвідношенням попиту та пропозиції."/>
          <p:cNvSpPr txBox="1"/>
          <p:nvPr/>
        </p:nvSpPr>
        <p:spPr>
          <a:xfrm>
            <a:off x="4677964" y="8848982"/>
            <a:ext cx="8085664" cy="7252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defTabSz="355600">
              <a:lnSpc>
                <a:spcPct val="100000"/>
              </a:lnSpc>
              <a:spcBef>
                <a:spcPts val="0"/>
              </a:spcBef>
              <a:defRPr sz="2100" b="0">
                <a:solidFill>
                  <a:srgbClr val="000000"/>
                </a:solidFill>
                <a:latin typeface="Times New Roman"/>
                <a:ea typeface="Times New Roman"/>
                <a:cs typeface="Times New Roman"/>
                <a:sym typeface="Times New Roman"/>
              </a:defRPr>
            </a:lvl1pPr>
          </a:lstStyle>
          <a:p>
            <a:r>
              <a:t>За допомогою цінової політики регулюється співвідношенням попиту та пропозиції.</a:t>
            </a:r>
          </a:p>
        </p:txBody>
      </p:sp>
      <p:sp>
        <p:nvSpPr>
          <p:cNvPr id="165" name="У системі маркетингу суттєву роль виконує функція збуту. Організація процесу руху товарів за стадіями передбачає точний аналіз впливу прийнятих рішень на кожній наступній стадії руху товарної маси – від виробництва до споживання. При цьому продаж розуміє"/>
          <p:cNvSpPr txBox="1"/>
          <p:nvPr/>
        </p:nvSpPr>
        <p:spPr>
          <a:xfrm>
            <a:off x="12575368" y="10130429"/>
            <a:ext cx="9262276" cy="16777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defTabSz="355600">
              <a:lnSpc>
                <a:spcPct val="100000"/>
              </a:lnSpc>
              <a:spcBef>
                <a:spcPts val="0"/>
              </a:spcBef>
              <a:defRPr sz="2100" b="0">
                <a:solidFill>
                  <a:srgbClr val="000000"/>
                </a:solidFill>
                <a:latin typeface="Times New Roman"/>
                <a:ea typeface="Times New Roman"/>
                <a:cs typeface="Times New Roman"/>
                <a:sym typeface="Times New Roman"/>
              </a:defRPr>
            </a:lvl1pPr>
          </a:lstStyle>
          <a:p>
            <a:r>
              <a:t> У системі маркетингу суттєву роль виконує функція збуту. Організація процесу руху товарів за стадіями передбачає точний аналіз впливу прийнятих рішень на кожній наступній стадії руху товарної маси – від виробництва до споживання. При цьому продаж розуміється як уся система зв'язків між виробництвом і торгівлею (оптовою та роздрібною), транспортування, зберігання.</a:t>
            </a:r>
          </a:p>
        </p:txBody>
      </p:sp>
      <p:sp>
        <p:nvSpPr>
          <p:cNvPr id="166" name="Сервіс, який є невід'ємною функцією маркетингу, дозволяє підвищити кінцевий споживчий ефект від придбаних на ринку товарів і послуг. Стосовно товарів виокремлюють декілька видів спеціально організованого обслуговування: передпродажне – сприяє прийняттю р"/>
          <p:cNvSpPr txBox="1"/>
          <p:nvPr/>
        </p:nvSpPr>
        <p:spPr>
          <a:xfrm>
            <a:off x="2374999" y="4223877"/>
            <a:ext cx="9350145" cy="35827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defTabSz="355600">
              <a:lnSpc>
                <a:spcPct val="100000"/>
              </a:lnSpc>
              <a:spcBef>
                <a:spcPts val="0"/>
              </a:spcBef>
              <a:defRPr sz="2100" b="0">
                <a:solidFill>
                  <a:srgbClr val="000000"/>
                </a:solidFill>
                <a:latin typeface="Times New Roman"/>
                <a:ea typeface="Times New Roman"/>
                <a:cs typeface="Times New Roman"/>
                <a:sym typeface="Times New Roman"/>
              </a:defRPr>
            </a:lvl1pPr>
          </a:lstStyle>
          <a:p>
            <a:r>
              <a:t>Сервіс, який є невід'ємною функцією маркетингу, дозволяє підвищити кінцевий споживчий ефект від придбаних на ринку товарів і послуг. Стосовно товарів виокремлюють декілька видів спеціально організованого обслуговування: передпродажне – сприяє прийняттю рішення про покупку та забезпечує сприятливий клімат для товарів, які виводяться на ринок; те, що супроводжує продаж (наприклад, консультування покупців); післяпродажне – доставка покупок, їх установка, технічне обслуговування, заміна на нові вироби тощо. Сервіс у сфері послуг, особливо фінансових, на сьогодні дещо обмежений, однак і він розширюється за рахунок різних форм (банківського, страхового, ріелтерського та ін.) Обслуговування шляхом використання сучасних інформаційних технологій.</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0" fill="hold" grpId="1" nodeType="clickEffect">
                                  <p:stCondLst>
                                    <p:cond delay="0"/>
                                  </p:stCondLst>
                                  <p:iterate>
                                    <p:tmAbs val="0"/>
                                  </p:iterate>
                                  <p:childTnLst>
                                    <p:set>
                                      <p:cBhvr>
                                        <p:cTn id="6" fill="hold"/>
                                        <p:tgtEl>
                                          <p:spTgt spid="163"/>
                                        </p:tgtEl>
                                        <p:attrNameLst>
                                          <p:attrName>style.visibility</p:attrName>
                                        </p:attrNameLst>
                                      </p:cBhvr>
                                      <p:to>
                                        <p:strVal val="visible"/>
                                      </p:to>
                                    </p:set>
                                    <p:anim calcmode="lin" valueType="num">
                                      <p:cBhvr>
                                        <p:cTn id="7" dur="1000" fill="hold"/>
                                        <p:tgtEl>
                                          <p:spTgt spid="163"/>
                                        </p:tgtEl>
                                        <p:attrNameLst>
                                          <p:attrName>ppt_w</p:attrName>
                                        </p:attrNameLst>
                                      </p:cBhvr>
                                      <p:tavLst>
                                        <p:tav tm="0">
                                          <p:val>
                                            <p:fltVal val="0"/>
                                          </p:val>
                                        </p:tav>
                                        <p:tav tm="100000">
                                          <p:val>
                                            <p:strVal val="#ppt_w"/>
                                          </p:val>
                                        </p:tav>
                                      </p:tavLst>
                                    </p:anim>
                                    <p:anim calcmode="lin" valueType="num">
                                      <p:cBhvr>
                                        <p:cTn id="8" dur="1000" fill="hold"/>
                                        <p:tgtEl>
                                          <p:spTgt spid="163"/>
                                        </p:tgtEl>
                                        <p:attrNameLst>
                                          <p:attrName>ppt_h</p:attrName>
                                        </p:attrNameLst>
                                      </p:cBhvr>
                                      <p:tavLst>
                                        <p:tav tm="0">
                                          <p:val>
                                            <p:fltVal val="0"/>
                                          </p:val>
                                        </p:tav>
                                        <p:tav tm="100000">
                                          <p:val>
                                            <p:strVal val="#ppt_h"/>
                                          </p:val>
                                        </p:tav>
                                      </p:tavLst>
                                    </p:anim>
                                    <p:anim calcmode="lin" valueType="num">
                                      <p:cBhvr>
                                        <p:cTn id="9" dur="1000" fill="hold"/>
                                        <p:tgtEl>
                                          <p:spTgt spid="16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6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1"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Проведення аналізу та порівняльної характеристики підприємства"/>
          <p:cNvSpPr txBox="1"/>
          <p:nvPr/>
        </p:nvSpPr>
        <p:spPr>
          <a:xfrm>
            <a:off x="-317250" y="971640"/>
            <a:ext cx="11403604" cy="11439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lnSpc>
                <a:spcPct val="110000"/>
              </a:lnSpc>
              <a:spcBef>
                <a:spcPts val="0"/>
              </a:spcBef>
              <a:defRPr sz="3200" b="0" cap="all" spc="-32">
                <a:blipFill rotWithShape="1">
                  <a:blip r:embed="rId2"/>
                  <a:srcRect/>
                  <a:tile tx="0" ty="0" sx="100000" sy="100000" flip="none" algn="tl"/>
                </a:blipFill>
                <a:latin typeface="Proxima Nova Extrabold"/>
                <a:ea typeface="Proxima Nova Extrabold"/>
                <a:cs typeface="Proxima Nova Extrabold"/>
                <a:sym typeface="Proxima Nova Extrabold"/>
              </a:defRPr>
            </a:lvl1pPr>
          </a:lstStyle>
          <a:p>
            <a:pPr>
              <a:defRPr>
                <a:blipFill rotWithShape="1">
                  <a:blip r:embed="rId2"/>
                  <a:srcRect/>
                  <a:tile tx="0" ty="0" sx="100000" sy="100000" flip="none" algn="tl"/>
                </a:blipFill>
              </a:defRPr>
            </a:pPr>
            <a:r>
              <a:rPr b="1" dirty="0">
                <a:blipFill rotWithShape="1">
                  <a:blip r:embed="rId2"/>
                  <a:srcRect/>
                  <a:tile tx="0" ty="0" sx="100000" sy="100000" flip="none" algn="tl"/>
                </a:blipFill>
              </a:rPr>
              <a:t>Проведення </a:t>
            </a:r>
            <a:r>
              <a:rPr b="1" dirty="0" err="1">
                <a:blipFill rotWithShape="1">
                  <a:blip r:embed="rId2"/>
                  <a:srcRect/>
                  <a:tile tx="0" ty="0" sx="100000" sy="100000" flip="none" algn="tl"/>
                </a:blipFill>
              </a:rPr>
              <a:t>аналізу</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та</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порівняльної</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характеристики</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підприємства</a:t>
            </a:r>
            <a:endParaRPr b="1" dirty="0">
              <a:blipFill rotWithShape="1">
                <a:blip r:embed="rId2"/>
                <a:srcRect/>
                <a:tile tx="0" ty="0" sx="100000" sy="100000" flip="none" algn="tl"/>
              </a:blipFill>
            </a:endParaRPr>
          </a:p>
        </p:txBody>
      </p:sp>
      <p:sp>
        <p:nvSpPr>
          <p:cNvPr id="169" name="В ефективному виробництві продукції та розвитку підприємства (в довгостроковій перспективі) суттєве значення має економічний (факторний) аналіз використання наявного виробничо-ресурсного, фінансового потенціалу, людського капіталу тощо.…"/>
          <p:cNvSpPr txBox="1"/>
          <p:nvPr/>
        </p:nvSpPr>
        <p:spPr>
          <a:xfrm>
            <a:off x="2462855" y="3845327"/>
            <a:ext cx="5843394" cy="53696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ctr" defTabSz="355600">
              <a:lnSpc>
                <a:spcPct val="100000"/>
              </a:lnSpc>
              <a:spcBef>
                <a:spcPts val="0"/>
              </a:spcBef>
              <a:defRPr sz="2800" b="0">
                <a:solidFill>
                  <a:srgbClr val="000000"/>
                </a:solidFill>
                <a:latin typeface="Times New Roman"/>
                <a:ea typeface="Times New Roman"/>
                <a:cs typeface="Times New Roman"/>
                <a:sym typeface="Times New Roman"/>
              </a:defRPr>
            </a:pPr>
            <a:r>
              <a:t>В ефективному виробництві продукції та розвитку підприємства (в довгостроковій перспективі) суттєве значення має економічний (факторний) аналіз використання наявного виробничо-ресурсного, фінансового потенціалу, людського капіталу тощо.</a:t>
            </a:r>
          </a:p>
          <a:p>
            <a:pPr algn="ctr" defTabSz="355600">
              <a:lnSpc>
                <a:spcPct val="100000"/>
              </a:lnSpc>
              <a:spcBef>
                <a:spcPts val="0"/>
              </a:spcBef>
              <a:defRPr sz="2800" b="0">
                <a:solidFill>
                  <a:srgbClr val="000000"/>
                </a:solidFill>
                <a:latin typeface="Times New Roman"/>
                <a:ea typeface="Times New Roman"/>
                <a:cs typeface="Times New Roman"/>
                <a:sym typeface="Times New Roman"/>
              </a:defRPr>
            </a:pPr>
            <a:r>
              <a:t>З метою успішної роботи на сировинних ринках і ринках збуту виробленої продукції необхідно, щоб увесь комплекс функцій маркетингу використовувався одночасно.</a:t>
            </a:r>
          </a:p>
        </p:txBody>
      </p:sp>
      <p:sp>
        <p:nvSpPr>
          <p:cNvPr id="170" name="Складові  процесу маркетингу"/>
          <p:cNvSpPr txBox="1"/>
          <p:nvPr/>
        </p:nvSpPr>
        <p:spPr>
          <a:xfrm>
            <a:off x="13971943" y="1242483"/>
            <a:ext cx="7260514" cy="6022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a:lnSpc>
                <a:spcPct val="110000"/>
              </a:lnSpc>
              <a:spcBef>
                <a:spcPts val="0"/>
              </a:spcBef>
              <a:defRPr sz="3200" b="0" cap="all" spc="-32">
                <a:solidFill>
                  <a:srgbClr val="000000"/>
                </a:solidFill>
                <a:latin typeface="Proxima Nova Extrabold"/>
                <a:ea typeface="Proxima Nova Extrabold"/>
                <a:cs typeface="Proxima Nova Extrabold"/>
                <a:sym typeface="Proxima Nova Extrabold"/>
              </a:defRPr>
            </a:lvl1pPr>
          </a:lstStyle>
          <a:p>
            <a:r>
              <a:rPr b="1" dirty="0" err="1"/>
              <a:t>Складові</a:t>
            </a:r>
            <a:r>
              <a:rPr b="1" dirty="0"/>
              <a:t>  </a:t>
            </a:r>
            <a:r>
              <a:rPr b="1" dirty="0" err="1"/>
              <a:t>процесу</a:t>
            </a:r>
            <a:r>
              <a:rPr b="1" dirty="0"/>
              <a:t> </a:t>
            </a:r>
            <a:r>
              <a:rPr b="1" dirty="0" err="1"/>
              <a:t>маркетингу</a:t>
            </a:r>
            <a:endParaRPr b="1" dirty="0"/>
          </a:p>
        </p:txBody>
      </p:sp>
      <p:sp>
        <p:nvSpPr>
          <p:cNvPr id="171" name="1) знаходження ідей;…"/>
          <p:cNvSpPr txBox="1"/>
          <p:nvPr/>
        </p:nvSpPr>
        <p:spPr>
          <a:xfrm>
            <a:off x="15492742" y="2546743"/>
            <a:ext cx="7923592" cy="86225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defTabSz="355600">
              <a:lnSpc>
                <a:spcPct val="100000"/>
              </a:lnSpc>
              <a:spcBef>
                <a:spcPts val="0"/>
              </a:spcBef>
              <a:defRPr sz="2500" b="0">
                <a:solidFill>
                  <a:srgbClr val="000000"/>
                </a:solidFill>
                <a:latin typeface="Times New Roman"/>
                <a:ea typeface="Times New Roman"/>
                <a:cs typeface="Times New Roman"/>
                <a:sym typeface="Times New Roman"/>
              </a:defRPr>
            </a:pPr>
            <a:r>
              <a:t>1) знаходження ідей;</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2) обговорення ідей;</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3) встановлення цілей;</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4) базисний аналіз;</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5) облік параметрів підприємства;</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6) облік параметрів ринку;</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7) аналіз даних;</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8) консультування з реалізації;</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9) вибір ринку;</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10) забезпечення фінансування і закупівель;</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11) підбір і навчання кадрів;</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12) формування продукту;</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13) формування послуг;</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14) виробництво;</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15) концепція збуту;</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16) планування реклами;</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17) планування продажів;</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18) планування розподілу продукту;</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19) тестування ринку;</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20) модифікації різних елементів маркетингової кампанії;</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21) початок маркетингової кампанії;</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22) спостереження за рекламною кампанією;</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23) контроль результатів;</a:t>
            </a:r>
          </a:p>
          <a:p>
            <a:pPr defTabSz="355600">
              <a:lnSpc>
                <a:spcPct val="100000"/>
              </a:lnSpc>
              <a:spcBef>
                <a:spcPts val="0"/>
              </a:spcBef>
              <a:defRPr sz="2500" b="0">
                <a:solidFill>
                  <a:srgbClr val="000000"/>
                </a:solidFill>
                <a:latin typeface="Times New Roman"/>
                <a:ea typeface="Times New Roman"/>
                <a:cs typeface="Times New Roman"/>
                <a:sym typeface="Times New Roman"/>
              </a:defRPr>
            </a:pPr>
            <a:r>
              <a:t>24) корекція.</a:t>
            </a:r>
          </a:p>
        </p:txBody>
      </p:sp>
      <p:pic>
        <p:nvPicPr>
          <p:cNvPr id="172" name="Изображение" descr="Изображение"/>
          <p:cNvPicPr>
            <a:picLocks noChangeAspect="1"/>
          </p:cNvPicPr>
          <p:nvPr/>
        </p:nvPicPr>
        <p:blipFill>
          <a:blip r:embed="rId3">
            <a:extLst/>
          </a:blip>
          <a:stretch>
            <a:fillRect/>
          </a:stretch>
        </p:blipFill>
        <p:spPr>
          <a:xfrm>
            <a:off x="5828623" y="10478544"/>
            <a:ext cx="3973638" cy="2970895"/>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Концепції та напрями маркетингу на підприємстві"/>
          <p:cNvSpPr txBox="1"/>
          <p:nvPr/>
        </p:nvSpPr>
        <p:spPr>
          <a:xfrm>
            <a:off x="3294116" y="586498"/>
            <a:ext cx="17795769" cy="8520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a:lnSpc>
                <a:spcPct val="110000"/>
              </a:lnSpc>
              <a:spcBef>
                <a:spcPts val="0"/>
              </a:spcBef>
              <a:defRPr sz="4800" b="0" cap="all" spc="-48">
                <a:blipFill rotWithShape="1">
                  <a:blip r:embed="rId2"/>
                  <a:srcRect/>
                  <a:tile tx="0" ty="0" sx="100000" sy="100000" flip="none" algn="tl"/>
                </a:blipFill>
                <a:latin typeface="Proxima Nova Extrabold"/>
                <a:ea typeface="Proxima Nova Extrabold"/>
                <a:cs typeface="Proxima Nova Extrabold"/>
                <a:sym typeface="Proxima Nova Extrabold"/>
              </a:defRPr>
            </a:lvl1pPr>
          </a:lstStyle>
          <a:p>
            <a:pPr>
              <a:defRPr>
                <a:blipFill rotWithShape="1">
                  <a:blip r:embed="rId2"/>
                  <a:srcRect/>
                  <a:tile tx="0" ty="0" sx="100000" sy="100000" flip="none" algn="tl"/>
                </a:blipFill>
              </a:defRPr>
            </a:pPr>
            <a:r>
              <a:rPr b="1" dirty="0" err="1">
                <a:blipFill rotWithShape="1">
                  <a:blip r:embed="rId2"/>
                  <a:srcRect/>
                  <a:tile tx="0" ty="0" sx="100000" sy="100000" flip="none" algn="tl"/>
                </a:blipFill>
              </a:rPr>
              <a:t>Концепції</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та</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напрями</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маркетингу</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на</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підприємстві</a:t>
            </a:r>
            <a:endParaRPr b="1" dirty="0">
              <a:blipFill rotWithShape="1">
                <a:blip r:embed="rId2"/>
                <a:srcRect/>
                <a:tile tx="0" ty="0" sx="100000" sy="100000" flip="none" algn="tl"/>
              </a:blipFill>
            </a:endParaRPr>
          </a:p>
        </p:txBody>
      </p:sp>
      <p:sp>
        <p:nvSpPr>
          <p:cNvPr id="175" name="Маркетинг застосовується як в комерційній, так і в некомерційній діяльності"/>
          <p:cNvSpPr txBox="1"/>
          <p:nvPr/>
        </p:nvSpPr>
        <p:spPr>
          <a:xfrm>
            <a:off x="5549562" y="1790415"/>
            <a:ext cx="13817417" cy="11439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lnSpc>
                <a:spcPct val="110000"/>
              </a:lnSpc>
              <a:spcBef>
                <a:spcPts val="0"/>
              </a:spcBef>
              <a:defRPr sz="3200" b="0" cap="all" spc="-32">
                <a:solidFill>
                  <a:srgbClr val="000000"/>
                </a:solidFill>
              </a:defRPr>
            </a:lvl1pPr>
          </a:lstStyle>
          <a:p>
            <a:r>
              <a:rPr b="1" dirty="0" err="1"/>
              <a:t>Маркетинг</a:t>
            </a:r>
            <a:r>
              <a:rPr b="1" dirty="0"/>
              <a:t> </a:t>
            </a:r>
            <a:r>
              <a:rPr b="1" dirty="0" err="1"/>
              <a:t>застосовується</a:t>
            </a:r>
            <a:r>
              <a:rPr b="1" dirty="0"/>
              <a:t> </a:t>
            </a:r>
            <a:r>
              <a:rPr b="1" dirty="0" err="1"/>
              <a:t>як</a:t>
            </a:r>
            <a:r>
              <a:rPr b="1" dirty="0"/>
              <a:t> в </a:t>
            </a:r>
            <a:r>
              <a:rPr b="1" dirty="0" err="1"/>
              <a:t>комерційній</a:t>
            </a:r>
            <a:r>
              <a:rPr b="1" dirty="0"/>
              <a:t>, </a:t>
            </a:r>
            <a:r>
              <a:rPr b="1" dirty="0" err="1"/>
              <a:t>так</a:t>
            </a:r>
            <a:r>
              <a:rPr b="1" dirty="0"/>
              <a:t> і в </a:t>
            </a:r>
            <a:r>
              <a:rPr b="1" dirty="0" err="1"/>
              <a:t>некомерційній</a:t>
            </a:r>
            <a:r>
              <a:rPr b="1" dirty="0"/>
              <a:t> </a:t>
            </a:r>
            <a:r>
              <a:rPr b="1" dirty="0" err="1"/>
              <a:t>діяльності</a:t>
            </a:r>
            <a:endParaRPr b="1" dirty="0"/>
          </a:p>
        </p:txBody>
      </p:sp>
      <p:sp>
        <p:nvSpPr>
          <p:cNvPr id="176" name="Линия"/>
          <p:cNvSpPr/>
          <p:nvPr/>
        </p:nvSpPr>
        <p:spPr>
          <a:xfrm>
            <a:off x="3405619" y="3305852"/>
            <a:ext cx="18105303" cy="1"/>
          </a:xfrm>
          <a:prstGeom prst="line">
            <a:avLst/>
          </a:prstGeom>
          <a:ln w="25400">
            <a:solidFill>
              <a:schemeClr val="accent1"/>
            </a:solidFill>
            <a:miter lim="400000"/>
          </a:ln>
        </p:spPr>
        <p:txBody>
          <a:bodyPr lIns="50800" tIns="50800" rIns="50800" bIns="50800" anchor="ctr"/>
          <a:lstStyle/>
          <a:p>
            <a:endParaRPr/>
          </a:p>
        </p:txBody>
      </p:sp>
      <p:sp>
        <p:nvSpPr>
          <p:cNvPr id="177" name="Основні характеристики некомерційного маркетингу:…"/>
          <p:cNvSpPr txBox="1"/>
          <p:nvPr/>
        </p:nvSpPr>
        <p:spPr>
          <a:xfrm>
            <a:off x="1751164" y="4146943"/>
            <a:ext cx="9950049" cy="54221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ctr" defTabSz="355600">
              <a:lnSpc>
                <a:spcPct val="100000"/>
              </a:lnSpc>
              <a:spcBef>
                <a:spcPts val="0"/>
              </a:spcBef>
              <a:defRPr sz="2500">
                <a:solidFill>
                  <a:srgbClr val="000000"/>
                </a:solidFill>
                <a:latin typeface="Times New Roman"/>
                <a:ea typeface="Times New Roman"/>
                <a:cs typeface="Times New Roman"/>
                <a:sym typeface="Times New Roman"/>
              </a:defRPr>
            </a:pPr>
            <a:r>
              <a:t>Основні характеристики некомерційного маркетингу:</a:t>
            </a: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endParaRP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r>
              <a:t>− пов'язаний з організаціями, територіями та ідеями, а також товарами й послугами;</a:t>
            </a: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r>
              <a:t>− цілі є більш складними, оскільки успіх або невдача не можуть вимірюватися з виключно  фінансових позицій;</a:t>
            </a: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r>
              <a:t>− переваги часто не пов'язані безпосередньо з фінансовими результатами;</a:t>
            </a: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r>
              <a:t>− від некомерційних організацій можуть очікувати або вимагати обслуговування економічно невигідних сегментів ринку;</a:t>
            </a: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r>
              <a:t>− некомерційні організації зазвичай мають дві категорії клієнтів – споживачів і спонсорів.</a:t>
            </a: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r>
              <a:t>У некомерційному маркетингу кінцевий результат вимірюється не прибутком, а силою психологічного чи іншого впливу на об'єкти маркетингової діяльності та ступенем досягнення поставлених цілей.</a:t>
            </a:r>
          </a:p>
        </p:txBody>
      </p:sp>
      <p:sp>
        <p:nvSpPr>
          <p:cNvPr id="178" name="Основні характеристики комерційного маркетингу:…"/>
          <p:cNvSpPr txBox="1"/>
          <p:nvPr/>
        </p:nvSpPr>
        <p:spPr>
          <a:xfrm>
            <a:off x="13996230" y="4174028"/>
            <a:ext cx="9809201" cy="29329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ctr" defTabSz="355600">
              <a:lnSpc>
                <a:spcPct val="100000"/>
              </a:lnSpc>
              <a:spcBef>
                <a:spcPts val="0"/>
              </a:spcBef>
              <a:defRPr sz="2500">
                <a:solidFill>
                  <a:srgbClr val="000000"/>
                </a:solidFill>
                <a:latin typeface="Times New Roman"/>
                <a:ea typeface="Times New Roman"/>
                <a:cs typeface="Times New Roman"/>
                <a:sym typeface="Times New Roman"/>
              </a:defRPr>
            </a:pPr>
            <a:r>
              <a:t>Основні характеристики комерційного маркетингу:</a:t>
            </a: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endParaRP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r>
              <a:t>− пов'язаний передусім  з товарами й  послугами;</a:t>
            </a: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r>
              <a:t>− обмінюються гроші на товари й послуги;</a:t>
            </a: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r>
              <a:t>− цілі звичайно стосуються продажу, прибутку та отримання грошей;</a:t>
            </a: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r>
              <a:t>− переваги звичайно пов'язані з платежами споживачів;</a:t>
            </a: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r>
              <a:t>− орієнтується на обслуговування лише вигідних сегментів ринку;</a:t>
            </a:r>
          </a:p>
          <a:p>
            <a:pPr algn="ctr" defTabSz="355600">
              <a:lnSpc>
                <a:spcPct val="100000"/>
              </a:lnSpc>
              <a:spcBef>
                <a:spcPts val="0"/>
              </a:spcBef>
              <a:defRPr sz="2500" b="0">
                <a:solidFill>
                  <a:srgbClr val="000000"/>
                </a:solidFill>
                <a:latin typeface="Times New Roman"/>
                <a:ea typeface="Times New Roman"/>
                <a:cs typeface="Times New Roman"/>
                <a:sym typeface="Times New Roman"/>
              </a:defRPr>
            </a:pPr>
            <a:r>
              <a:t>− має тільки одну категорію клієнтів.</a:t>
            </a:r>
          </a:p>
        </p:txBody>
      </p:sp>
      <p:sp>
        <p:nvSpPr>
          <p:cNvPr id="179" name="Важливо усвідомити, що маркетинг – це цілісна концепція стратегічних і тактичних рішень щодо інтеграції зусиль усіх учасників виробничо-торгового процесу, економічно зацікавлених у загальній політиці формування та задоволення попиту. Маркетинг певною мір"/>
          <p:cNvSpPr txBox="1"/>
          <p:nvPr/>
        </p:nvSpPr>
        <p:spPr>
          <a:xfrm>
            <a:off x="14940238" y="8823775"/>
            <a:ext cx="8740863" cy="3197861"/>
          </a:xfrm>
          <a:prstGeom prst="rect">
            <a:avLst/>
          </a:prstGeom>
          <a:solidFill>
            <a:schemeClr val="accent1"/>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defTabSz="825500">
              <a:lnSpc>
                <a:spcPct val="120000"/>
              </a:lnSpc>
              <a:spcBef>
                <a:spcPts val="0"/>
              </a:spcBef>
              <a:defRPr sz="1900" b="0" cap="all">
                <a:solidFill>
                  <a:srgbClr val="FFFFFF"/>
                </a:solidFill>
                <a:latin typeface="Proxima Nova Extrabold"/>
                <a:ea typeface="Proxima Nova Extrabold"/>
                <a:cs typeface="Proxima Nova Extrabold"/>
                <a:sym typeface="Proxima Nova Extrabold"/>
              </a:defRPr>
            </a:lvl1pPr>
          </a:lstStyle>
          <a:p>
            <a:r>
              <a:t>Важливо усвідомити, що маркетинг – це цілісна концепція стратегічних і тактичних рішень щодо інтеграції зусиль усіх учасників виробничо-торгового процесу, економічно зацікавлених у загальній політиці формування та задоволення попиту. Маркетинг певною мірою являє собою систему балансу інтересів різних суб'єктів ринку. Він дозволяє здійснити максимальну адаптацію до ринку шляхом розробки стратегії та тактики, орієнтованих на споживача. </a:t>
            </a:r>
          </a:p>
        </p:txBody>
      </p:sp>
      <p:sp>
        <p:nvSpPr>
          <p:cNvPr id="180" name="Фигура"/>
          <p:cNvSpPr/>
          <p:nvPr/>
        </p:nvSpPr>
        <p:spPr>
          <a:xfrm>
            <a:off x="8782298" y="10397448"/>
            <a:ext cx="2211253" cy="2444819"/>
          </a:xfrm>
          <a:custGeom>
            <a:avLst/>
            <a:gdLst/>
            <a:ahLst/>
            <a:cxnLst>
              <a:cxn ang="0">
                <a:pos x="wd2" y="hd2"/>
              </a:cxn>
              <a:cxn ang="5400000">
                <a:pos x="wd2" y="hd2"/>
              </a:cxn>
              <a:cxn ang="10800000">
                <a:pos x="wd2" y="hd2"/>
              </a:cxn>
              <a:cxn ang="16200000">
                <a:pos x="wd2" y="hd2"/>
              </a:cxn>
            </a:cxnLst>
            <a:rect l="0" t="0" r="r" b="b"/>
            <a:pathLst>
              <a:path w="21588" h="21600" extrusionOk="0">
                <a:moveTo>
                  <a:pt x="307" y="0"/>
                </a:moveTo>
                <a:cubicBezTo>
                  <a:pt x="312" y="2"/>
                  <a:pt x="317" y="5"/>
                  <a:pt x="321" y="7"/>
                </a:cubicBezTo>
                <a:cubicBezTo>
                  <a:pt x="326" y="10"/>
                  <a:pt x="331" y="13"/>
                  <a:pt x="335" y="16"/>
                </a:cubicBezTo>
                <a:lnTo>
                  <a:pt x="21496" y="13287"/>
                </a:lnTo>
                <a:cubicBezTo>
                  <a:pt x="21567" y="13332"/>
                  <a:pt x="21600" y="13405"/>
                  <a:pt x="21584" y="13482"/>
                </a:cubicBezTo>
                <a:cubicBezTo>
                  <a:pt x="21569" y="13559"/>
                  <a:pt x="21510" y="13616"/>
                  <a:pt x="21426" y="13635"/>
                </a:cubicBezTo>
                <a:lnTo>
                  <a:pt x="13553" y="15408"/>
                </a:lnTo>
                <a:lnTo>
                  <a:pt x="307" y="0"/>
                </a:lnTo>
                <a:close/>
                <a:moveTo>
                  <a:pt x="0" y="236"/>
                </a:moveTo>
                <a:lnTo>
                  <a:pt x="9903" y="16220"/>
                </a:lnTo>
                <a:lnTo>
                  <a:pt x="6323" y="17261"/>
                </a:lnTo>
                <a:lnTo>
                  <a:pt x="6245" y="17277"/>
                </a:lnTo>
                <a:lnTo>
                  <a:pt x="851" y="18840"/>
                </a:lnTo>
                <a:cubicBezTo>
                  <a:pt x="786" y="18859"/>
                  <a:pt x="716" y="18847"/>
                  <a:pt x="660" y="18811"/>
                </a:cubicBezTo>
                <a:cubicBezTo>
                  <a:pt x="605" y="18775"/>
                  <a:pt x="574" y="18719"/>
                  <a:pt x="572" y="18658"/>
                </a:cubicBezTo>
                <a:lnTo>
                  <a:pt x="0" y="236"/>
                </a:lnTo>
                <a:close/>
                <a:moveTo>
                  <a:pt x="1176" y="1518"/>
                </a:moveTo>
                <a:lnTo>
                  <a:pt x="13292" y="15603"/>
                </a:lnTo>
                <a:lnTo>
                  <a:pt x="10379" y="21558"/>
                </a:lnTo>
                <a:cubicBezTo>
                  <a:pt x="10375" y="21566"/>
                  <a:pt x="10371" y="21573"/>
                  <a:pt x="10366" y="21580"/>
                </a:cubicBezTo>
                <a:cubicBezTo>
                  <a:pt x="10362" y="21587"/>
                  <a:pt x="10357" y="21594"/>
                  <a:pt x="10351" y="21600"/>
                </a:cubicBezTo>
                <a:lnTo>
                  <a:pt x="10319" y="16268"/>
                </a:lnTo>
                <a:lnTo>
                  <a:pt x="10298" y="16233"/>
                </a:lnTo>
                <a:lnTo>
                  <a:pt x="1176" y="1518"/>
                </a:lnTo>
                <a:close/>
                <a:moveTo>
                  <a:pt x="9980" y="16517"/>
                </a:moveTo>
                <a:lnTo>
                  <a:pt x="10012" y="21597"/>
                </a:lnTo>
                <a:lnTo>
                  <a:pt x="6542" y="17520"/>
                </a:lnTo>
                <a:lnTo>
                  <a:pt x="9980" y="16517"/>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32" fill="hold" grpId="1" nodeType="clickEffect">
                                  <p:stCondLst>
                                    <p:cond delay="0"/>
                                  </p:stCondLst>
                                  <p:iterate>
                                    <p:tmAbs val="0"/>
                                  </p:iterate>
                                  <p:childTnLst>
                                    <p:set>
                                      <p:cBhvr>
                                        <p:cTn id="6" fill="hold"/>
                                        <p:tgtEl>
                                          <p:spTgt spid="179"/>
                                        </p:tgtEl>
                                        <p:attrNameLst>
                                          <p:attrName>style.visibility</p:attrName>
                                        </p:attrNameLst>
                                      </p:cBhvr>
                                      <p:to>
                                        <p:strVal val="visible"/>
                                      </p:to>
                                    </p:set>
                                    <p:anim calcmode="lin" valueType="num">
                                      <p:cBhvr>
                                        <p:cTn id="7" dur="1000" fill="hold"/>
                                        <p:tgtEl>
                                          <p:spTgt spid="179"/>
                                        </p:tgtEl>
                                        <p:attrNameLst>
                                          <p:attrName>ppt_w</p:attrName>
                                        </p:attrNameLst>
                                      </p:cBhvr>
                                      <p:tavLst>
                                        <p:tav tm="0">
                                          <p:val>
                                            <p:strVal val="4*#ppt_w"/>
                                          </p:val>
                                        </p:tav>
                                        <p:tav tm="100000">
                                          <p:val>
                                            <p:strVal val="#ppt_w"/>
                                          </p:val>
                                        </p:tav>
                                      </p:tavLst>
                                    </p:anim>
                                    <p:anim calcmode="lin" valueType="num">
                                      <p:cBhvr>
                                        <p:cTn id="8" dur="1000" fill="hold"/>
                                        <p:tgtEl>
                                          <p:spTgt spid="179"/>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 grpId="1"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На сьогодні аналітики виокремлюють п'ять основних маркетингових концепцій:…"/>
          <p:cNvSpPr txBox="1"/>
          <p:nvPr/>
        </p:nvSpPr>
        <p:spPr>
          <a:xfrm>
            <a:off x="716585" y="2366919"/>
            <a:ext cx="9335934" cy="4160521"/>
          </a:xfrm>
          <a:prstGeom prst="rect">
            <a:avLst/>
          </a:prstGeom>
          <a:solidFill>
            <a:schemeClr val="accent1"/>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ctr" defTabSz="825500">
              <a:lnSpc>
                <a:spcPct val="120000"/>
              </a:lnSpc>
              <a:spcBef>
                <a:spcPts val="0"/>
              </a:spcBef>
              <a:defRPr sz="2800" b="0" cap="all">
                <a:solidFill>
                  <a:srgbClr val="FFFFFF"/>
                </a:solidFill>
                <a:latin typeface="Proxima Nova Extrabold"/>
                <a:ea typeface="Proxima Nova Extrabold"/>
                <a:cs typeface="Proxima Nova Extrabold"/>
                <a:sym typeface="Proxima Nova Extrabold"/>
              </a:defRPr>
            </a:pPr>
            <a:r>
              <a:rPr dirty="0" err="1"/>
              <a:t>На</a:t>
            </a:r>
            <a:r>
              <a:rPr dirty="0"/>
              <a:t> </a:t>
            </a:r>
            <a:r>
              <a:rPr dirty="0" err="1"/>
              <a:t>сьогодні</a:t>
            </a:r>
            <a:r>
              <a:rPr dirty="0"/>
              <a:t> </a:t>
            </a:r>
            <a:r>
              <a:rPr dirty="0" err="1"/>
              <a:t>аналітики</a:t>
            </a:r>
            <a:r>
              <a:rPr dirty="0"/>
              <a:t> </a:t>
            </a:r>
            <a:r>
              <a:rPr dirty="0" err="1"/>
              <a:t>виокремлюють</a:t>
            </a:r>
            <a:r>
              <a:rPr dirty="0"/>
              <a:t> </a:t>
            </a:r>
            <a:r>
              <a:rPr dirty="0" err="1"/>
              <a:t>п'ять</a:t>
            </a:r>
            <a:r>
              <a:rPr dirty="0"/>
              <a:t> </a:t>
            </a:r>
            <a:r>
              <a:rPr dirty="0" err="1"/>
              <a:t>основних</a:t>
            </a:r>
            <a:r>
              <a:rPr dirty="0"/>
              <a:t> </a:t>
            </a:r>
            <a:r>
              <a:rPr dirty="0" err="1"/>
              <a:t>маркетингових</a:t>
            </a:r>
            <a:r>
              <a:rPr dirty="0"/>
              <a:t> </a:t>
            </a:r>
            <a:r>
              <a:rPr dirty="0" err="1"/>
              <a:t>концепцій</a:t>
            </a:r>
            <a:r>
              <a:rPr dirty="0"/>
              <a:t>:</a:t>
            </a:r>
          </a:p>
          <a:p>
            <a:pPr algn="ctr" defTabSz="825500">
              <a:lnSpc>
                <a:spcPct val="120000"/>
              </a:lnSpc>
              <a:spcBef>
                <a:spcPts val="0"/>
              </a:spcBef>
              <a:defRPr sz="2800" b="0" cap="all">
                <a:solidFill>
                  <a:srgbClr val="FFFFFF"/>
                </a:solidFill>
                <a:latin typeface="Proxima Nova Extrabold"/>
                <a:ea typeface="Proxima Nova Extrabold"/>
                <a:cs typeface="Proxima Nova Extrabold"/>
                <a:sym typeface="Proxima Nova Extrabold"/>
              </a:defRPr>
            </a:pPr>
            <a:endParaRPr dirty="0"/>
          </a:p>
          <a:p>
            <a:pPr algn="ctr" defTabSz="825500">
              <a:lnSpc>
                <a:spcPct val="120000"/>
              </a:lnSpc>
              <a:spcBef>
                <a:spcPts val="0"/>
              </a:spcBef>
              <a:defRPr sz="2800" b="0" cap="all">
                <a:solidFill>
                  <a:srgbClr val="FFFFFF"/>
                </a:solidFill>
                <a:latin typeface="Proxima Nova Extrabold"/>
                <a:ea typeface="Proxima Nova Extrabold"/>
                <a:cs typeface="Proxima Nova Extrabold"/>
                <a:sym typeface="Proxima Nova Extrabold"/>
              </a:defRPr>
            </a:pPr>
            <a:r>
              <a:rPr dirty="0"/>
              <a:t>1.  </a:t>
            </a:r>
            <a:r>
              <a:rPr dirty="0" err="1"/>
              <a:t>Удосконалення</a:t>
            </a:r>
            <a:r>
              <a:rPr dirty="0"/>
              <a:t> </a:t>
            </a:r>
            <a:r>
              <a:rPr dirty="0" err="1"/>
              <a:t>виробництва</a:t>
            </a:r>
            <a:r>
              <a:rPr dirty="0"/>
              <a:t>.</a:t>
            </a:r>
          </a:p>
          <a:p>
            <a:pPr algn="ctr" defTabSz="825500">
              <a:lnSpc>
                <a:spcPct val="120000"/>
              </a:lnSpc>
              <a:spcBef>
                <a:spcPts val="0"/>
              </a:spcBef>
              <a:defRPr sz="2800" b="0" cap="all">
                <a:solidFill>
                  <a:srgbClr val="FFFFFF"/>
                </a:solidFill>
                <a:latin typeface="Proxima Nova Extrabold"/>
                <a:ea typeface="Proxima Nova Extrabold"/>
                <a:cs typeface="Proxima Nova Extrabold"/>
                <a:sym typeface="Proxima Nova Extrabold"/>
              </a:defRPr>
            </a:pPr>
            <a:r>
              <a:rPr dirty="0"/>
              <a:t>2.  </a:t>
            </a:r>
            <a:r>
              <a:rPr dirty="0" err="1"/>
              <a:t>Удосконалення</a:t>
            </a:r>
            <a:r>
              <a:rPr dirty="0"/>
              <a:t> </a:t>
            </a:r>
            <a:r>
              <a:rPr dirty="0" err="1"/>
              <a:t>товару</a:t>
            </a:r>
            <a:r>
              <a:rPr dirty="0"/>
              <a:t>.</a:t>
            </a:r>
          </a:p>
          <a:p>
            <a:pPr algn="ctr" defTabSz="825500">
              <a:lnSpc>
                <a:spcPct val="120000"/>
              </a:lnSpc>
              <a:spcBef>
                <a:spcPts val="0"/>
              </a:spcBef>
              <a:defRPr sz="2800" b="0" cap="all">
                <a:solidFill>
                  <a:srgbClr val="FFFFFF"/>
                </a:solidFill>
                <a:latin typeface="Proxima Nova Extrabold"/>
                <a:ea typeface="Proxima Nova Extrabold"/>
                <a:cs typeface="Proxima Nova Extrabold"/>
                <a:sym typeface="Proxima Nova Extrabold"/>
              </a:defRPr>
            </a:pPr>
            <a:r>
              <a:rPr dirty="0"/>
              <a:t>3.  </a:t>
            </a:r>
            <a:r>
              <a:rPr dirty="0" err="1"/>
              <a:t>Інтенсифікація</a:t>
            </a:r>
            <a:r>
              <a:rPr dirty="0"/>
              <a:t> </a:t>
            </a:r>
            <a:r>
              <a:rPr dirty="0" err="1"/>
              <a:t>комерційних</a:t>
            </a:r>
            <a:r>
              <a:rPr dirty="0"/>
              <a:t> </a:t>
            </a:r>
            <a:r>
              <a:rPr dirty="0" err="1"/>
              <a:t>зусиль</a:t>
            </a:r>
            <a:r>
              <a:rPr dirty="0"/>
              <a:t>.</a:t>
            </a:r>
          </a:p>
          <a:p>
            <a:pPr algn="ctr" defTabSz="825500">
              <a:lnSpc>
                <a:spcPct val="120000"/>
              </a:lnSpc>
              <a:spcBef>
                <a:spcPts val="0"/>
              </a:spcBef>
              <a:defRPr sz="2800" b="0" cap="all">
                <a:solidFill>
                  <a:srgbClr val="FFFFFF"/>
                </a:solidFill>
                <a:latin typeface="Proxima Nova Extrabold"/>
                <a:ea typeface="Proxima Nova Extrabold"/>
                <a:cs typeface="Proxima Nova Extrabold"/>
                <a:sym typeface="Proxima Nova Extrabold"/>
              </a:defRPr>
            </a:pPr>
            <a:r>
              <a:rPr dirty="0"/>
              <a:t>4.  </a:t>
            </a:r>
            <a:r>
              <a:rPr dirty="0" err="1"/>
              <a:t>Маркетинговий</a:t>
            </a:r>
            <a:r>
              <a:rPr dirty="0"/>
              <a:t> </a:t>
            </a:r>
            <a:r>
              <a:rPr dirty="0" err="1"/>
              <a:t>підхід</a:t>
            </a:r>
            <a:r>
              <a:rPr dirty="0"/>
              <a:t>.</a:t>
            </a:r>
          </a:p>
          <a:p>
            <a:pPr algn="ctr" defTabSz="825500">
              <a:lnSpc>
                <a:spcPct val="120000"/>
              </a:lnSpc>
              <a:spcBef>
                <a:spcPts val="0"/>
              </a:spcBef>
              <a:defRPr sz="2800" b="0" cap="all">
                <a:solidFill>
                  <a:srgbClr val="FFFFFF"/>
                </a:solidFill>
                <a:latin typeface="Proxima Nova Extrabold"/>
                <a:ea typeface="Proxima Nova Extrabold"/>
                <a:cs typeface="Proxima Nova Extrabold"/>
                <a:sym typeface="Proxima Nova Extrabold"/>
              </a:defRPr>
            </a:pPr>
            <a:r>
              <a:rPr dirty="0"/>
              <a:t>5.  </a:t>
            </a:r>
            <a:r>
              <a:rPr dirty="0" err="1"/>
              <a:t>Соціально-етичний</a:t>
            </a:r>
            <a:r>
              <a:rPr dirty="0"/>
              <a:t> </a:t>
            </a:r>
            <a:r>
              <a:rPr dirty="0" err="1"/>
              <a:t>маркетинг</a:t>
            </a:r>
            <a:r>
              <a:rPr dirty="0"/>
              <a:t>.</a:t>
            </a:r>
          </a:p>
        </p:txBody>
      </p:sp>
      <p:sp>
        <p:nvSpPr>
          <p:cNvPr id="183" name="1) глобальний маркетинг – орієнтований на міжнародні комерційні операції, пов'язані з різними формами співробітництва між країнами;…"/>
          <p:cNvSpPr txBox="1"/>
          <p:nvPr/>
        </p:nvSpPr>
        <p:spPr>
          <a:xfrm>
            <a:off x="12016634" y="2283459"/>
            <a:ext cx="11723837" cy="9149082"/>
          </a:xfrm>
          <a:prstGeom prst="rect">
            <a:avLst/>
          </a:prstGeom>
          <a:solidFill>
            <a:schemeClr val="accent1"/>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825500">
              <a:lnSpc>
                <a:spcPct val="120000"/>
              </a:lnSpc>
              <a:spcBef>
                <a:spcPts val="0"/>
              </a:spcBef>
              <a:defRPr sz="2200" b="0" cap="all">
                <a:solidFill>
                  <a:srgbClr val="FFFFFF"/>
                </a:solidFill>
                <a:latin typeface="Proxima Nova Extrabold"/>
                <a:ea typeface="Proxima Nova Extrabold"/>
                <a:cs typeface="Proxima Nova Extrabold"/>
                <a:sym typeface="Proxima Nova Extrabold"/>
              </a:defRPr>
            </a:pPr>
            <a:r>
              <a:t>1) глобальний маркетинг – орієнтований на міжнародні комерційні операції, пов'язані з різними формами співробітництва між країнами;</a:t>
            </a:r>
          </a:p>
          <a:p>
            <a:pPr defTabSz="825500">
              <a:lnSpc>
                <a:spcPct val="120000"/>
              </a:lnSpc>
              <a:spcBef>
                <a:spcPts val="0"/>
              </a:spcBef>
              <a:defRPr sz="2200" b="0" cap="all">
                <a:solidFill>
                  <a:srgbClr val="FFFFFF"/>
                </a:solidFill>
                <a:latin typeface="Proxima Nova Extrabold"/>
                <a:ea typeface="Proxima Nova Extrabold"/>
                <a:cs typeface="Proxima Nova Extrabold"/>
                <a:sym typeface="Proxima Nova Extrabold"/>
              </a:defRPr>
            </a:pPr>
            <a:endParaRPr/>
          </a:p>
          <a:p>
            <a:pPr defTabSz="825500">
              <a:lnSpc>
                <a:spcPct val="120000"/>
              </a:lnSpc>
              <a:spcBef>
                <a:spcPts val="0"/>
              </a:spcBef>
              <a:defRPr sz="2200" b="0" cap="all">
                <a:solidFill>
                  <a:srgbClr val="FFFFFF"/>
                </a:solidFill>
                <a:latin typeface="Proxima Nova Extrabold"/>
                <a:ea typeface="Proxima Nova Extrabold"/>
                <a:cs typeface="Proxima Nova Extrabold"/>
                <a:sym typeface="Proxima Nova Extrabold"/>
              </a:defRPr>
            </a:pPr>
            <a:r>
              <a:t>2)  макромаркетинг – передбачає управління ринком з метою задоволення  потреб кінцевих споживачів. Увага акцентується не на вивченні проблем окремо взятої фірми, а на аналіз економічної системи, в рамках якої вона здійснює свою діяльність. Макромаркетинг обумовив появу нових підходів до маркетингової діяльності, таких як соціальний маркетинг, конс'юмеризм, біхевіоризм;</a:t>
            </a:r>
          </a:p>
          <a:p>
            <a:pPr defTabSz="825500">
              <a:lnSpc>
                <a:spcPct val="120000"/>
              </a:lnSpc>
              <a:spcBef>
                <a:spcPts val="0"/>
              </a:spcBef>
              <a:defRPr sz="2200" b="0" cap="all">
                <a:solidFill>
                  <a:srgbClr val="FFFFFF"/>
                </a:solidFill>
                <a:latin typeface="Proxima Nova Extrabold"/>
                <a:ea typeface="Proxima Nova Extrabold"/>
                <a:cs typeface="Proxima Nova Extrabold"/>
                <a:sym typeface="Proxima Nova Extrabold"/>
              </a:defRPr>
            </a:pPr>
            <a:endParaRPr/>
          </a:p>
          <a:p>
            <a:pPr defTabSz="825500">
              <a:lnSpc>
                <a:spcPct val="120000"/>
              </a:lnSpc>
              <a:spcBef>
                <a:spcPts val="0"/>
              </a:spcBef>
              <a:defRPr sz="2200" b="0" cap="all">
                <a:solidFill>
                  <a:srgbClr val="FFFFFF"/>
                </a:solidFill>
                <a:latin typeface="Proxima Nova Extrabold"/>
                <a:ea typeface="Proxima Nova Extrabold"/>
                <a:cs typeface="Proxima Nova Extrabold"/>
                <a:sym typeface="Proxima Nova Extrabold"/>
              </a:defRPr>
            </a:pPr>
            <a:r>
              <a:t>3) соціальний маркетинг – передбачає використання інструментів маркетингу в некомерційних цілях. Він значно розширив сфери маркетингової діяльності. Його предметом стає не тільки ринок товарів і послуг, але й суспільно-політична діяльність. Метою соціального маркетингу є створення, здійснення та контроль за програмами, спрямованими на посилення привабливості будь-якої соціальної ідеї, виховання певних норм і навичок поведінки (наприклад, кампанія проти наркотиків);</a:t>
            </a:r>
          </a:p>
          <a:p>
            <a:pPr defTabSz="825500">
              <a:lnSpc>
                <a:spcPct val="120000"/>
              </a:lnSpc>
              <a:spcBef>
                <a:spcPts val="0"/>
              </a:spcBef>
              <a:defRPr sz="2200" b="0" cap="all">
                <a:solidFill>
                  <a:srgbClr val="FFFFFF"/>
                </a:solidFill>
                <a:latin typeface="Proxima Nova Extrabold"/>
                <a:ea typeface="Proxima Nova Extrabold"/>
                <a:cs typeface="Proxima Nova Extrabold"/>
                <a:sym typeface="Proxima Nova Extrabold"/>
              </a:defRPr>
            </a:pPr>
            <a:endParaRPr/>
          </a:p>
          <a:p>
            <a:pPr defTabSz="825500">
              <a:lnSpc>
                <a:spcPct val="120000"/>
              </a:lnSpc>
              <a:spcBef>
                <a:spcPts val="0"/>
              </a:spcBef>
              <a:defRPr sz="2200" b="0" cap="all">
                <a:solidFill>
                  <a:srgbClr val="FFFFFF"/>
                </a:solidFill>
                <a:latin typeface="Proxima Nova Extrabold"/>
                <a:ea typeface="Proxima Nova Extrabold"/>
                <a:cs typeface="Proxima Nova Extrabold"/>
                <a:sym typeface="Proxima Nova Extrabold"/>
              </a:defRPr>
            </a:pPr>
            <a:r>
              <a:t>4) біхевіоризм – напрям маркетингу, що спеціалізується на вивченні психологічних чинників, які впливають на поведінку споживачів у процесі вибору та придбання ринкових продуктів, виявленні їх переваг. Біхевіоризм широко застосовується на фінансових ринках.</a:t>
            </a:r>
          </a:p>
        </p:txBody>
      </p:sp>
      <p:sp>
        <p:nvSpPr>
          <p:cNvPr id="184" name="структура маркетингу"/>
          <p:cNvSpPr txBox="1"/>
          <p:nvPr/>
        </p:nvSpPr>
        <p:spPr>
          <a:xfrm>
            <a:off x="14951795" y="934315"/>
            <a:ext cx="5300810" cy="6022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a:lnSpc>
                <a:spcPct val="110000"/>
              </a:lnSpc>
              <a:spcBef>
                <a:spcPts val="0"/>
              </a:spcBef>
              <a:defRPr sz="3200" b="0" cap="all" spc="-32">
                <a:solidFill>
                  <a:srgbClr val="000000"/>
                </a:solidFill>
                <a:latin typeface="Proxima Nova Extrabold"/>
                <a:ea typeface="Proxima Nova Extrabold"/>
                <a:cs typeface="Proxima Nova Extrabold"/>
                <a:sym typeface="Proxima Nova Extrabold"/>
              </a:defRPr>
            </a:lvl1pPr>
          </a:lstStyle>
          <a:p>
            <a:r>
              <a:rPr b="1" dirty="0" err="1"/>
              <a:t>структура</a:t>
            </a:r>
            <a:r>
              <a:rPr b="1" dirty="0"/>
              <a:t> </a:t>
            </a:r>
            <a:r>
              <a:rPr b="1" dirty="0" err="1"/>
              <a:t>маркетингу</a:t>
            </a:r>
            <a:endParaRPr b="1" dirty="0"/>
          </a:p>
        </p:txBody>
      </p:sp>
      <p:pic>
        <p:nvPicPr>
          <p:cNvPr id="185" name="Изображение" descr="Изображение"/>
          <p:cNvPicPr>
            <a:picLocks noChangeAspect="1"/>
          </p:cNvPicPr>
          <p:nvPr/>
        </p:nvPicPr>
        <p:blipFill>
          <a:blip r:embed="rId2">
            <a:extLst/>
          </a:blip>
          <a:stretch>
            <a:fillRect/>
          </a:stretch>
        </p:blipFill>
        <p:spPr>
          <a:xfrm>
            <a:off x="2161882" y="9001139"/>
            <a:ext cx="5925025" cy="4429851"/>
          </a:xfrm>
          <a:prstGeom prst="rect">
            <a:avLst/>
          </a:prstGeom>
          <a:ln w="12700">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Оцінка ефективності проведення бенчмаркетингу"/>
          <p:cNvSpPr txBox="1"/>
          <p:nvPr/>
        </p:nvSpPr>
        <p:spPr>
          <a:xfrm>
            <a:off x="3926447" y="931804"/>
            <a:ext cx="17482030" cy="8365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a:lnSpc>
                <a:spcPct val="110000"/>
              </a:lnSpc>
              <a:spcBef>
                <a:spcPts val="0"/>
              </a:spcBef>
              <a:defRPr sz="4700" b="0" cap="all" spc="-47">
                <a:blipFill rotWithShape="1">
                  <a:blip r:embed="rId2"/>
                  <a:srcRect/>
                  <a:tile tx="0" ty="0" sx="100000" sy="100000" flip="none" algn="tl"/>
                </a:blipFill>
                <a:latin typeface="Proxima Nova Extrabold"/>
                <a:ea typeface="Proxima Nova Extrabold"/>
                <a:cs typeface="Proxima Nova Extrabold"/>
                <a:sym typeface="Proxima Nova Extrabold"/>
              </a:defRPr>
            </a:lvl1pPr>
          </a:lstStyle>
          <a:p>
            <a:pPr>
              <a:defRPr>
                <a:blipFill rotWithShape="1">
                  <a:blip r:embed="rId2"/>
                  <a:srcRect/>
                  <a:tile tx="0" ty="0" sx="100000" sy="100000" flip="none" algn="tl"/>
                </a:blipFill>
              </a:defRPr>
            </a:pPr>
            <a:r>
              <a:rPr b="1" dirty="0" err="1">
                <a:blipFill rotWithShape="1">
                  <a:blip r:embed="rId2"/>
                  <a:srcRect/>
                  <a:tile tx="0" ty="0" sx="100000" sy="100000" flip="none" algn="tl"/>
                </a:blipFill>
              </a:rPr>
              <a:t>Оцінка</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ефективності</a:t>
            </a:r>
            <a:r>
              <a:rPr b="1" dirty="0">
                <a:blipFill rotWithShape="1">
                  <a:blip r:embed="rId2"/>
                  <a:srcRect/>
                  <a:tile tx="0" ty="0" sx="100000" sy="100000" flip="none" algn="tl"/>
                </a:blipFill>
              </a:rPr>
              <a:t> проведення </a:t>
            </a:r>
            <a:r>
              <a:rPr b="1" dirty="0" err="1">
                <a:blipFill rotWithShape="1">
                  <a:blip r:embed="rId2"/>
                  <a:srcRect/>
                  <a:tile tx="0" ty="0" sx="100000" sy="100000" flip="none" algn="tl"/>
                </a:blipFill>
              </a:rPr>
              <a:t>бенчмаркетингу</a:t>
            </a:r>
            <a:endParaRPr b="1" dirty="0">
              <a:blipFill rotWithShape="1">
                <a:blip r:embed="rId2"/>
                <a:srcRect/>
                <a:tile tx="0" ty="0" sx="100000" sy="100000" flip="none" algn="tl"/>
              </a:blipFill>
            </a:endParaRPr>
          </a:p>
        </p:txBody>
      </p:sp>
      <p:sp>
        <p:nvSpPr>
          <p:cNvPr id="188" name="При проведенні оцінки ефективності розроблених і впроваджених на підприємстві бенчмаркінгових заходів до уваги взяти насамперед необхідно те, що бенчмаркетинг є механізмом порівняльного аналізу ефективності роботи однієї компанії з показниками більш успі"/>
          <p:cNvSpPr txBox="1"/>
          <p:nvPr/>
        </p:nvSpPr>
        <p:spPr>
          <a:xfrm>
            <a:off x="866742" y="2406007"/>
            <a:ext cx="22650515" cy="22275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lnSpc>
                <a:spcPct val="110000"/>
              </a:lnSpc>
              <a:spcBef>
                <a:spcPts val="0"/>
              </a:spcBef>
              <a:defRPr sz="2600" b="0" cap="all" spc="-26">
                <a:solidFill>
                  <a:srgbClr val="000000"/>
                </a:solidFill>
              </a:defRPr>
            </a:lvl1pPr>
          </a:lstStyle>
          <a:p>
            <a:r>
              <a:t>При проведенні оцінки ефективності розроблених і впроваджених на підприємстві бенчмаркінгових заходів до уваги взяти насамперед необхідно те, що бенчмаркетинг є механізмом порівняльного аналізу ефективності роботи однієї компанії з показниками більш успішних фірм. Бенчмаркетинг застосовується у всіх сферах діяльності підприємств – маркетингу, логістиці, управлінні персоналом та ін. Предметом бенчмаркетингу є технології,  виробничі процеси, методи, організація виробництва та збуту продукції  тощо.</a:t>
            </a:r>
          </a:p>
        </p:txBody>
      </p:sp>
      <p:sp>
        <p:nvSpPr>
          <p:cNvPr id="189" name="Линия"/>
          <p:cNvSpPr/>
          <p:nvPr/>
        </p:nvSpPr>
        <p:spPr>
          <a:xfrm>
            <a:off x="6388319" y="5295836"/>
            <a:ext cx="11015362" cy="1"/>
          </a:xfrm>
          <a:prstGeom prst="line">
            <a:avLst/>
          </a:prstGeom>
          <a:ln w="25400">
            <a:solidFill>
              <a:schemeClr val="accent1"/>
            </a:solidFill>
            <a:miter lim="400000"/>
          </a:ln>
        </p:spPr>
        <p:txBody>
          <a:bodyPr lIns="50800" tIns="50800" rIns="50800" bIns="50800" anchor="ctr"/>
          <a:lstStyle/>
          <a:p>
            <a:endParaRPr/>
          </a:p>
        </p:txBody>
      </p:sp>
      <p:sp>
        <p:nvSpPr>
          <p:cNvPr id="190" name="Критеріями ефективності проведення бенчмаркетингу на підприємстві є:"/>
          <p:cNvSpPr txBox="1"/>
          <p:nvPr/>
        </p:nvSpPr>
        <p:spPr>
          <a:xfrm>
            <a:off x="6548069" y="5666071"/>
            <a:ext cx="10695863" cy="8483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lnSpc>
                <a:spcPct val="110000"/>
              </a:lnSpc>
              <a:spcBef>
                <a:spcPts val="0"/>
              </a:spcBef>
              <a:defRPr sz="2300" b="0" cap="all" spc="-22">
                <a:solidFill>
                  <a:srgbClr val="000000"/>
                </a:solidFill>
                <a:latin typeface="Proxima Nova Extrabold"/>
                <a:ea typeface="Proxima Nova Extrabold"/>
                <a:cs typeface="Proxima Nova Extrabold"/>
                <a:sym typeface="Proxima Nova Extrabold"/>
              </a:defRPr>
            </a:lvl1pPr>
          </a:lstStyle>
          <a:p>
            <a:r>
              <a:rPr b="1" dirty="0" err="1"/>
              <a:t>Критеріями</a:t>
            </a:r>
            <a:r>
              <a:rPr b="1" dirty="0"/>
              <a:t> </a:t>
            </a:r>
            <a:r>
              <a:rPr b="1" dirty="0" err="1"/>
              <a:t>ефективності</a:t>
            </a:r>
            <a:r>
              <a:rPr b="1" dirty="0"/>
              <a:t> проведення </a:t>
            </a:r>
            <a:r>
              <a:rPr b="1" dirty="0" err="1"/>
              <a:t>бенчмаркетингу</a:t>
            </a:r>
            <a:r>
              <a:rPr b="1" dirty="0"/>
              <a:t> </a:t>
            </a:r>
            <a:r>
              <a:rPr b="1" dirty="0" err="1"/>
              <a:t>на</a:t>
            </a:r>
            <a:r>
              <a:rPr b="1" dirty="0"/>
              <a:t> </a:t>
            </a:r>
            <a:r>
              <a:rPr b="1" dirty="0" err="1"/>
              <a:t>підприємстві</a:t>
            </a:r>
            <a:r>
              <a:rPr b="1" dirty="0"/>
              <a:t> є:</a:t>
            </a:r>
          </a:p>
        </p:txBody>
      </p:sp>
      <p:sp>
        <p:nvSpPr>
          <p:cNvPr id="191" name="− якісний аналіз та визначення реального стану власного підприємства та Зростання рівня поінформованості стосовно конкурентів;…"/>
          <p:cNvSpPr txBox="1"/>
          <p:nvPr/>
        </p:nvSpPr>
        <p:spPr>
          <a:xfrm>
            <a:off x="2838381" y="7122994"/>
            <a:ext cx="18707238" cy="50405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ctr" defTabSz="355600">
              <a:lnSpc>
                <a:spcPct val="100000"/>
              </a:lnSpc>
              <a:spcBef>
                <a:spcPts val="0"/>
              </a:spcBef>
              <a:defRPr sz="2600" b="0">
                <a:solidFill>
                  <a:srgbClr val="000000"/>
                </a:solidFill>
                <a:latin typeface="Times New Roman"/>
                <a:ea typeface="Times New Roman"/>
                <a:cs typeface="Times New Roman"/>
                <a:sym typeface="Times New Roman"/>
              </a:defRPr>
            </a:pPr>
            <a:r>
              <a:t>− якісний аналіз та визначення реального стану власного підприємства та Зростання рівня поінформованості стосовно конкурентів;</a:t>
            </a:r>
          </a:p>
          <a:p>
            <a:pPr algn="ctr" defTabSz="355600">
              <a:lnSpc>
                <a:spcPct val="100000"/>
              </a:lnSpc>
              <a:spcBef>
                <a:spcPts val="0"/>
              </a:spcBef>
              <a:defRPr sz="2600" b="0">
                <a:solidFill>
                  <a:srgbClr val="000000"/>
                </a:solidFill>
                <a:latin typeface="Times New Roman"/>
                <a:ea typeface="Times New Roman"/>
                <a:cs typeface="Times New Roman"/>
                <a:sym typeface="Times New Roman"/>
              </a:defRPr>
            </a:pPr>
            <a:r>
              <a:t>− розробка і впровадження поліпшень, досягнення постійності та   безперервності процесу вдосконалення;</a:t>
            </a:r>
          </a:p>
          <a:p>
            <a:pPr algn="ctr" defTabSz="355600">
              <a:lnSpc>
                <a:spcPct val="100000"/>
              </a:lnSpc>
              <a:spcBef>
                <a:spcPts val="0"/>
              </a:spcBef>
              <a:defRPr sz="2600" b="0">
                <a:solidFill>
                  <a:srgbClr val="000000"/>
                </a:solidFill>
                <a:latin typeface="Times New Roman"/>
                <a:ea typeface="Times New Roman"/>
                <a:cs typeface="Times New Roman"/>
                <a:sym typeface="Times New Roman"/>
              </a:defRPr>
            </a:pPr>
            <a:r>
              <a:t>− підвищення ефективності використання наявного ресурсно-виробничого потенціалу, особливо людського;</a:t>
            </a:r>
          </a:p>
          <a:p>
            <a:pPr algn="ctr" defTabSz="355600">
              <a:lnSpc>
                <a:spcPct val="100000"/>
              </a:lnSpc>
              <a:spcBef>
                <a:spcPts val="0"/>
              </a:spcBef>
              <a:defRPr sz="2600" b="0">
                <a:solidFill>
                  <a:srgbClr val="000000"/>
                </a:solidFill>
                <a:latin typeface="Times New Roman"/>
                <a:ea typeface="Times New Roman"/>
                <a:cs typeface="Times New Roman"/>
                <a:sym typeface="Times New Roman"/>
              </a:defRPr>
            </a:pPr>
            <a:r>
              <a:t>− підвищення  ефективності та раціональності бізнес-процесів;</a:t>
            </a:r>
          </a:p>
          <a:p>
            <a:pPr algn="ctr" defTabSz="355600">
              <a:lnSpc>
                <a:spcPct val="100000"/>
              </a:lnSpc>
              <a:spcBef>
                <a:spcPts val="0"/>
              </a:spcBef>
              <a:defRPr sz="2600" b="0">
                <a:solidFill>
                  <a:srgbClr val="000000"/>
                </a:solidFill>
                <a:latin typeface="Times New Roman"/>
                <a:ea typeface="Times New Roman"/>
                <a:cs typeface="Times New Roman"/>
                <a:sym typeface="Times New Roman"/>
              </a:defRPr>
            </a:pPr>
            <a:r>
              <a:t>− підвищення ефективності  маркетингової діяльності підприємства;</a:t>
            </a:r>
          </a:p>
          <a:p>
            <a:pPr algn="ctr" defTabSz="355600">
              <a:lnSpc>
                <a:spcPct val="100000"/>
              </a:lnSpc>
              <a:spcBef>
                <a:spcPts val="0"/>
              </a:spcBef>
              <a:defRPr sz="2600" b="0">
                <a:solidFill>
                  <a:srgbClr val="000000"/>
                </a:solidFill>
                <a:latin typeface="Times New Roman"/>
                <a:ea typeface="Times New Roman"/>
                <a:cs typeface="Times New Roman"/>
                <a:sym typeface="Times New Roman"/>
              </a:defRPr>
            </a:pPr>
            <a:r>
              <a:t>− підвищення продуктивності та якості послуг;</a:t>
            </a:r>
          </a:p>
          <a:p>
            <a:pPr algn="ctr" defTabSz="355600">
              <a:lnSpc>
                <a:spcPct val="100000"/>
              </a:lnSpc>
              <a:spcBef>
                <a:spcPts val="0"/>
              </a:spcBef>
              <a:defRPr sz="2600" b="0">
                <a:solidFill>
                  <a:srgbClr val="000000"/>
                </a:solidFill>
                <a:latin typeface="Times New Roman"/>
                <a:ea typeface="Times New Roman"/>
                <a:cs typeface="Times New Roman"/>
                <a:sym typeface="Times New Roman"/>
              </a:defRPr>
            </a:pPr>
            <a:r>
              <a:t>− підвищення ступеня задоволеності кінцевих споживачів;</a:t>
            </a:r>
          </a:p>
          <a:p>
            <a:pPr algn="ctr" defTabSz="355600">
              <a:lnSpc>
                <a:spcPct val="100000"/>
              </a:lnSpc>
              <a:spcBef>
                <a:spcPts val="0"/>
              </a:spcBef>
              <a:defRPr sz="2600" b="0">
                <a:solidFill>
                  <a:srgbClr val="000000"/>
                </a:solidFill>
                <a:latin typeface="Times New Roman"/>
                <a:ea typeface="Times New Roman"/>
                <a:cs typeface="Times New Roman"/>
                <a:sym typeface="Times New Roman"/>
              </a:defRPr>
            </a:pPr>
            <a:r>
              <a:t>− підвищення ефективності маркетингової діяльності;</a:t>
            </a:r>
          </a:p>
          <a:p>
            <a:pPr algn="ctr" defTabSz="355600">
              <a:lnSpc>
                <a:spcPct val="100000"/>
              </a:lnSpc>
              <a:spcBef>
                <a:spcPts val="0"/>
              </a:spcBef>
              <a:defRPr sz="2600" b="0">
                <a:solidFill>
                  <a:srgbClr val="000000"/>
                </a:solidFill>
                <a:latin typeface="Times New Roman"/>
                <a:ea typeface="Times New Roman"/>
                <a:cs typeface="Times New Roman"/>
                <a:sym typeface="Times New Roman"/>
              </a:defRPr>
            </a:pPr>
            <a:r>
              <a:t>− підвищення якості та ефективності управління, більш швидке й оптимальне прийняття управлінських рішень;</a:t>
            </a:r>
          </a:p>
          <a:p>
            <a:pPr algn="ctr" defTabSz="355600">
              <a:lnSpc>
                <a:spcPct val="100000"/>
              </a:lnSpc>
              <a:spcBef>
                <a:spcPts val="0"/>
              </a:spcBef>
              <a:defRPr sz="2600" b="0">
                <a:solidFill>
                  <a:srgbClr val="000000"/>
                </a:solidFill>
                <a:latin typeface="Times New Roman"/>
                <a:ea typeface="Times New Roman"/>
                <a:cs typeface="Times New Roman"/>
                <a:sym typeface="Times New Roman"/>
              </a:defRPr>
            </a:pPr>
            <a:r>
              <a:t>− адаптація високотехнологічних інновацій;  </a:t>
            </a:r>
          </a:p>
          <a:p>
            <a:pPr algn="ctr" defTabSz="355600">
              <a:lnSpc>
                <a:spcPct val="100000"/>
              </a:lnSpc>
              <a:spcBef>
                <a:spcPts val="0"/>
              </a:spcBef>
              <a:defRPr sz="2600" b="0">
                <a:solidFill>
                  <a:srgbClr val="000000"/>
                </a:solidFill>
                <a:latin typeface="Times New Roman"/>
                <a:ea typeface="Times New Roman"/>
                <a:cs typeface="Times New Roman"/>
                <a:sym typeface="Times New Roman"/>
              </a:defRPr>
            </a:pPr>
            <a:r>
              <a:t>− підвищення конкурентоспроможності;</a:t>
            </a:r>
          </a:p>
          <a:p>
            <a:pPr algn="ctr" defTabSz="355600">
              <a:lnSpc>
                <a:spcPct val="100000"/>
              </a:lnSpc>
              <a:spcBef>
                <a:spcPts val="0"/>
              </a:spcBef>
              <a:defRPr sz="2600" b="0">
                <a:solidFill>
                  <a:srgbClr val="000000"/>
                </a:solidFill>
                <a:latin typeface="Times New Roman"/>
                <a:ea typeface="Times New Roman"/>
                <a:cs typeface="Times New Roman"/>
                <a:sym typeface="Times New Roman"/>
              </a:defRPr>
            </a:pPr>
            <a:r>
              <a:t>− мотивація співробітників;</a:t>
            </a:r>
          </a:p>
          <a:p>
            <a:pPr algn="ctr" defTabSz="355600">
              <a:lnSpc>
                <a:spcPct val="100000"/>
              </a:lnSpc>
              <a:spcBef>
                <a:spcPts val="0"/>
              </a:spcBef>
              <a:defRPr sz="2600" b="0">
                <a:solidFill>
                  <a:srgbClr val="000000"/>
                </a:solidFill>
                <a:latin typeface="Times New Roman"/>
                <a:ea typeface="Times New Roman"/>
                <a:cs typeface="Times New Roman"/>
                <a:sym typeface="Times New Roman"/>
              </a:defRPr>
            </a:pPr>
            <a:r>
              <a:t>− розробка чіткої стратегії діяльності.</a:t>
            </a:r>
          </a:p>
        </p:txBody>
      </p:sp>
      <p:sp>
        <p:nvSpPr>
          <p:cNvPr id="192" name="Орнамент 6"/>
          <p:cNvSpPr/>
          <p:nvPr/>
        </p:nvSpPr>
        <p:spPr>
          <a:xfrm>
            <a:off x="22522138" y="11595035"/>
            <a:ext cx="1109430" cy="110943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8940" y="0"/>
                  <a:pt x="7677" y="1890"/>
                  <a:pt x="8389" y="3608"/>
                </a:cubicBezTo>
                <a:lnTo>
                  <a:pt x="10751" y="9312"/>
                </a:lnTo>
                <a:cubicBezTo>
                  <a:pt x="10769" y="9355"/>
                  <a:pt x="10831" y="9355"/>
                  <a:pt x="10849" y="9312"/>
                </a:cubicBezTo>
                <a:lnTo>
                  <a:pt x="13211" y="3608"/>
                </a:lnTo>
                <a:cubicBezTo>
                  <a:pt x="13923" y="1890"/>
                  <a:pt x="12660" y="0"/>
                  <a:pt x="10800" y="0"/>
                </a:cubicBezTo>
                <a:close/>
                <a:moveTo>
                  <a:pt x="4900" y="2400"/>
                </a:moveTo>
                <a:cubicBezTo>
                  <a:pt x="4278" y="2424"/>
                  <a:pt x="3657" y="2671"/>
                  <a:pt x="3164" y="3164"/>
                </a:cubicBezTo>
                <a:cubicBezTo>
                  <a:pt x="1849" y="4479"/>
                  <a:pt x="2291" y="6708"/>
                  <a:pt x="4009" y="7420"/>
                </a:cubicBezTo>
                <a:lnTo>
                  <a:pt x="9713" y="9782"/>
                </a:lnTo>
                <a:cubicBezTo>
                  <a:pt x="9757" y="9800"/>
                  <a:pt x="9799" y="9756"/>
                  <a:pt x="9781" y="9713"/>
                </a:cubicBezTo>
                <a:lnTo>
                  <a:pt x="7420" y="4009"/>
                </a:lnTo>
                <a:cubicBezTo>
                  <a:pt x="6975" y="2936"/>
                  <a:pt x="5937" y="2360"/>
                  <a:pt x="4900" y="2400"/>
                </a:cubicBezTo>
                <a:close/>
                <a:moveTo>
                  <a:pt x="16699" y="2400"/>
                </a:moveTo>
                <a:cubicBezTo>
                  <a:pt x="15663" y="2360"/>
                  <a:pt x="14625" y="2936"/>
                  <a:pt x="14180" y="4009"/>
                </a:cubicBezTo>
                <a:lnTo>
                  <a:pt x="11818" y="9713"/>
                </a:lnTo>
                <a:cubicBezTo>
                  <a:pt x="11800" y="9757"/>
                  <a:pt x="11844" y="9799"/>
                  <a:pt x="11887" y="9781"/>
                </a:cubicBezTo>
                <a:lnTo>
                  <a:pt x="17590" y="7420"/>
                </a:lnTo>
                <a:cubicBezTo>
                  <a:pt x="19309" y="6708"/>
                  <a:pt x="19752" y="4478"/>
                  <a:pt x="18436" y="3162"/>
                </a:cubicBezTo>
                <a:cubicBezTo>
                  <a:pt x="17943" y="2669"/>
                  <a:pt x="17322" y="2424"/>
                  <a:pt x="16699" y="2400"/>
                </a:cubicBezTo>
                <a:close/>
                <a:moveTo>
                  <a:pt x="2638" y="8188"/>
                </a:moveTo>
                <a:cubicBezTo>
                  <a:pt x="1248" y="8172"/>
                  <a:pt x="0" y="9289"/>
                  <a:pt x="0" y="10800"/>
                </a:cubicBezTo>
                <a:cubicBezTo>
                  <a:pt x="0" y="12660"/>
                  <a:pt x="1890" y="13923"/>
                  <a:pt x="3608" y="13211"/>
                </a:cubicBezTo>
                <a:lnTo>
                  <a:pt x="9312" y="10849"/>
                </a:lnTo>
                <a:cubicBezTo>
                  <a:pt x="9355" y="10831"/>
                  <a:pt x="9355" y="10769"/>
                  <a:pt x="9312" y="10751"/>
                </a:cubicBezTo>
                <a:lnTo>
                  <a:pt x="3608" y="8389"/>
                </a:lnTo>
                <a:cubicBezTo>
                  <a:pt x="3286" y="8255"/>
                  <a:pt x="2958" y="8191"/>
                  <a:pt x="2638" y="8188"/>
                </a:cubicBezTo>
                <a:close/>
                <a:moveTo>
                  <a:pt x="18962" y="8188"/>
                </a:moveTo>
                <a:cubicBezTo>
                  <a:pt x="18642" y="8191"/>
                  <a:pt x="18314" y="8255"/>
                  <a:pt x="17992" y="8389"/>
                </a:cubicBezTo>
                <a:lnTo>
                  <a:pt x="12288" y="10751"/>
                </a:lnTo>
                <a:cubicBezTo>
                  <a:pt x="12245" y="10769"/>
                  <a:pt x="12245" y="10831"/>
                  <a:pt x="12288" y="10849"/>
                </a:cubicBezTo>
                <a:lnTo>
                  <a:pt x="17992" y="13211"/>
                </a:lnTo>
                <a:cubicBezTo>
                  <a:pt x="19710" y="13923"/>
                  <a:pt x="21600" y="12660"/>
                  <a:pt x="21600" y="10800"/>
                </a:cubicBezTo>
                <a:cubicBezTo>
                  <a:pt x="21600" y="9289"/>
                  <a:pt x="20352" y="8172"/>
                  <a:pt x="18962" y="8188"/>
                </a:cubicBezTo>
                <a:close/>
                <a:moveTo>
                  <a:pt x="11887" y="11818"/>
                </a:moveTo>
                <a:cubicBezTo>
                  <a:pt x="11843" y="11800"/>
                  <a:pt x="11801" y="11844"/>
                  <a:pt x="11819" y="11887"/>
                </a:cubicBezTo>
                <a:lnTo>
                  <a:pt x="14180" y="17590"/>
                </a:lnTo>
                <a:cubicBezTo>
                  <a:pt x="14892" y="19309"/>
                  <a:pt x="17122" y="19752"/>
                  <a:pt x="18438" y="18436"/>
                </a:cubicBezTo>
                <a:cubicBezTo>
                  <a:pt x="19753" y="17121"/>
                  <a:pt x="19309" y="14892"/>
                  <a:pt x="17590" y="14180"/>
                </a:cubicBezTo>
                <a:lnTo>
                  <a:pt x="11887" y="11818"/>
                </a:lnTo>
                <a:close/>
                <a:moveTo>
                  <a:pt x="9713" y="11819"/>
                </a:moveTo>
                <a:lnTo>
                  <a:pt x="4009" y="14180"/>
                </a:lnTo>
                <a:cubicBezTo>
                  <a:pt x="2291" y="14892"/>
                  <a:pt x="1849" y="17120"/>
                  <a:pt x="3164" y="18436"/>
                </a:cubicBezTo>
                <a:cubicBezTo>
                  <a:pt x="4479" y="19751"/>
                  <a:pt x="6708" y="19309"/>
                  <a:pt x="7420" y="17590"/>
                </a:cubicBezTo>
                <a:lnTo>
                  <a:pt x="9782" y="11887"/>
                </a:lnTo>
                <a:cubicBezTo>
                  <a:pt x="9800" y="11843"/>
                  <a:pt x="9756" y="11801"/>
                  <a:pt x="9713" y="11819"/>
                </a:cubicBezTo>
                <a:close/>
                <a:moveTo>
                  <a:pt x="10800" y="12256"/>
                </a:moveTo>
                <a:cubicBezTo>
                  <a:pt x="10780" y="12256"/>
                  <a:pt x="10760" y="12267"/>
                  <a:pt x="10751" y="12288"/>
                </a:cubicBezTo>
                <a:lnTo>
                  <a:pt x="8389" y="17992"/>
                </a:lnTo>
                <a:cubicBezTo>
                  <a:pt x="7677" y="19710"/>
                  <a:pt x="8940" y="21600"/>
                  <a:pt x="10800" y="21600"/>
                </a:cubicBezTo>
                <a:cubicBezTo>
                  <a:pt x="12660" y="21600"/>
                  <a:pt x="13923" y="19710"/>
                  <a:pt x="13211" y="17992"/>
                </a:cubicBezTo>
                <a:lnTo>
                  <a:pt x="10849" y="12288"/>
                </a:lnTo>
                <a:cubicBezTo>
                  <a:pt x="10840" y="12267"/>
                  <a:pt x="10820" y="12256"/>
                  <a:pt x="10800" y="12256"/>
                </a:cubicBez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sz="3000" b="0" cap="all">
                <a:solidFill>
                  <a:srgbClr val="FFFFFF"/>
                </a:solidFill>
                <a:latin typeface="Proxima Nova Extrabold"/>
                <a:ea typeface="Proxima Nova Extrabold"/>
                <a:cs typeface="Proxima Nova Extrabold"/>
                <a:sym typeface="Proxima Nova Extrabold"/>
              </a:defRPr>
            </a:pPr>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Закріплення бенчмаркетингу на підприємстві"/>
          <p:cNvSpPr txBox="1"/>
          <p:nvPr/>
        </p:nvSpPr>
        <p:spPr>
          <a:xfrm>
            <a:off x="-11699" y="1113995"/>
            <a:ext cx="10341689" cy="12415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a:lnSpc>
                <a:spcPct val="110000"/>
              </a:lnSpc>
              <a:spcBef>
                <a:spcPts val="0"/>
              </a:spcBef>
              <a:defRPr sz="3500" b="0" cap="all" spc="-35">
                <a:blipFill rotWithShape="1">
                  <a:blip r:embed="rId2"/>
                  <a:srcRect/>
                  <a:tile tx="0" ty="0" sx="100000" sy="100000" flip="none" algn="tl"/>
                </a:blipFill>
                <a:latin typeface="Proxima Nova Extrabold"/>
                <a:ea typeface="Proxima Nova Extrabold"/>
                <a:cs typeface="Proxima Nova Extrabold"/>
                <a:sym typeface="Proxima Nova Extrabold"/>
              </a:defRPr>
            </a:lvl1pPr>
          </a:lstStyle>
          <a:p>
            <a:pPr>
              <a:defRPr>
                <a:blipFill rotWithShape="1">
                  <a:blip r:embed="rId2"/>
                  <a:srcRect/>
                  <a:tile tx="0" ty="0" sx="100000" sy="100000" flip="none" algn="tl"/>
                </a:blipFill>
              </a:defRPr>
            </a:pPr>
            <a:r>
              <a:rPr b="1" dirty="0" err="1">
                <a:blipFill rotWithShape="1">
                  <a:blip r:embed="rId2"/>
                  <a:srcRect/>
                  <a:tile tx="0" ty="0" sx="100000" sy="100000" flip="none" algn="tl"/>
                </a:blipFill>
              </a:rPr>
              <a:t>Закріплення</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бенчмаркетингу</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на</a:t>
            </a:r>
            <a:r>
              <a:rPr b="1" dirty="0">
                <a:blipFill rotWithShape="1">
                  <a:blip r:embed="rId2"/>
                  <a:srcRect/>
                  <a:tile tx="0" ty="0" sx="100000" sy="100000" flip="none" algn="tl"/>
                </a:blipFill>
              </a:rPr>
              <a:t> </a:t>
            </a:r>
            <a:r>
              <a:rPr b="1" dirty="0" err="1">
                <a:blipFill rotWithShape="1">
                  <a:blip r:embed="rId2"/>
                  <a:srcRect/>
                  <a:tile tx="0" ty="0" sx="100000" sy="100000" flip="none" algn="tl"/>
                </a:blipFill>
              </a:rPr>
              <a:t>підприємстві</a:t>
            </a:r>
            <a:endParaRPr b="1" dirty="0">
              <a:blipFill rotWithShape="1">
                <a:blip r:embed="rId2"/>
                <a:srcRect/>
                <a:tile tx="0" ty="0" sx="100000" sy="100000" flip="none" algn="tl"/>
              </a:blipFill>
            </a:endParaRPr>
          </a:p>
        </p:txBody>
      </p:sp>
      <p:sp>
        <p:nvSpPr>
          <p:cNvPr id="195" name="Починати впроваджувати бенчмаркетинг необхідно з вивчення внутрішнього середовища компанії  та визначення  ключових чинників успіху…"/>
          <p:cNvSpPr txBox="1"/>
          <p:nvPr/>
        </p:nvSpPr>
        <p:spPr>
          <a:xfrm>
            <a:off x="1623926" y="3020166"/>
            <a:ext cx="7070439" cy="47119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ctr" defTabSz="355600">
              <a:lnSpc>
                <a:spcPct val="100000"/>
              </a:lnSpc>
              <a:spcBef>
                <a:spcPts val="0"/>
              </a:spcBef>
              <a:defRPr sz="2300" b="0">
                <a:solidFill>
                  <a:srgbClr val="000000"/>
                </a:solidFill>
                <a:latin typeface="Times New Roman"/>
                <a:ea typeface="Times New Roman"/>
                <a:cs typeface="Times New Roman"/>
                <a:sym typeface="Times New Roman"/>
              </a:defRPr>
            </a:pPr>
            <a:r>
              <a:t>Починати впроваджувати бенчмаркетинг необхідно з вивчення внутрішнього середовища компанії  та визначення  ключових чинників успіху</a:t>
            </a:r>
          </a:p>
          <a:p>
            <a:pPr algn="ctr" defTabSz="355600">
              <a:lnSpc>
                <a:spcPct val="100000"/>
              </a:lnSpc>
              <a:spcBef>
                <a:spcPts val="0"/>
              </a:spcBef>
              <a:defRPr sz="2300" b="0">
                <a:solidFill>
                  <a:srgbClr val="000000"/>
                </a:solidFill>
                <a:latin typeface="Times New Roman"/>
                <a:ea typeface="Times New Roman"/>
                <a:cs typeface="Times New Roman"/>
                <a:sym typeface="Times New Roman"/>
              </a:defRPr>
            </a:pPr>
            <a:r>
              <a:t>Далі здійснюється пошук компанії-еталона свого галузевого сегмента, в якій даний процес організований найкраще. Для порівняння показників роботи своєї компанії та компанії-еталона потрібно заздалегідь визначити конкретні показники, за якими здійснюватиметься порівняння.</a:t>
            </a:r>
          </a:p>
          <a:p>
            <a:pPr algn="ctr" defTabSz="355600">
              <a:lnSpc>
                <a:spcPct val="100000"/>
              </a:lnSpc>
              <a:spcBef>
                <a:spcPts val="0"/>
              </a:spcBef>
              <a:defRPr sz="2300" b="0">
                <a:solidFill>
                  <a:srgbClr val="000000"/>
                </a:solidFill>
                <a:latin typeface="Times New Roman"/>
                <a:ea typeface="Times New Roman"/>
                <a:cs typeface="Times New Roman"/>
                <a:sym typeface="Times New Roman"/>
              </a:defRPr>
            </a:pPr>
            <a:r>
              <a:t>Бенчмаркетинг проводиться за певною технологією, у кілька послідовних етапів. Кількість кроків може бути різною, оскільки процес можна розбити ще й на підетапи. Однак базові принципи бенчмаркінгу завжди незмінні.</a:t>
            </a:r>
          </a:p>
        </p:txBody>
      </p:sp>
      <p:sp>
        <p:nvSpPr>
          <p:cNvPr id="196" name="1) конс'юмеризм – націлений на створення і впровадження системи захисту прав споживачів;…"/>
          <p:cNvSpPr txBox="1"/>
          <p:nvPr/>
        </p:nvSpPr>
        <p:spPr>
          <a:xfrm>
            <a:off x="12666995" y="2675038"/>
            <a:ext cx="9870410" cy="77102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55600">
              <a:lnSpc>
                <a:spcPct val="100000"/>
              </a:lnSpc>
              <a:spcBef>
                <a:spcPts val="0"/>
              </a:spcBef>
              <a:defRPr sz="2100" b="0">
                <a:solidFill>
                  <a:srgbClr val="000000"/>
                </a:solidFill>
                <a:latin typeface="Times New Roman"/>
                <a:ea typeface="Times New Roman"/>
                <a:cs typeface="Times New Roman"/>
                <a:sym typeface="Times New Roman"/>
              </a:defRPr>
            </a:pPr>
            <a:r>
              <a:t>1) конс'юмеризм – націлений на створення і впровадження системи захисту прав споживачів;</a:t>
            </a:r>
          </a:p>
          <a:p>
            <a:pPr defTabSz="355600">
              <a:lnSpc>
                <a:spcPct val="100000"/>
              </a:lnSpc>
              <a:spcBef>
                <a:spcPts val="0"/>
              </a:spcBef>
              <a:defRPr sz="2100" b="0">
                <a:solidFill>
                  <a:srgbClr val="000000"/>
                </a:solidFill>
                <a:latin typeface="Times New Roman"/>
                <a:ea typeface="Times New Roman"/>
                <a:cs typeface="Times New Roman"/>
                <a:sym typeface="Times New Roman"/>
              </a:defRPr>
            </a:pPr>
            <a:r>
              <a:t>2) мікромаркетинг – спрямований на здійснення управлінських дій усередині підприємства з метою забезпечення зв'язку між виробником і споживачем;</a:t>
            </a:r>
          </a:p>
          <a:p>
            <a:pPr defTabSz="355600">
              <a:lnSpc>
                <a:spcPct val="100000"/>
              </a:lnSpc>
              <a:spcBef>
                <a:spcPts val="0"/>
              </a:spcBef>
              <a:defRPr sz="2100" b="0">
                <a:solidFill>
                  <a:srgbClr val="000000"/>
                </a:solidFill>
                <a:latin typeface="Times New Roman"/>
                <a:ea typeface="Times New Roman"/>
                <a:cs typeface="Times New Roman"/>
                <a:sym typeface="Times New Roman"/>
              </a:defRPr>
            </a:pPr>
            <a:r>
              <a:t>3) функціональний маркетинг – спрямований на внутрішньофірмове планування й поелементний аналіз діяльності підприємства;</a:t>
            </a:r>
          </a:p>
          <a:p>
            <a:pPr defTabSz="355600">
              <a:lnSpc>
                <a:spcPct val="100000"/>
              </a:lnSpc>
              <a:spcBef>
                <a:spcPts val="0"/>
              </a:spcBef>
              <a:defRPr sz="2100" b="0">
                <a:solidFill>
                  <a:srgbClr val="000000"/>
                </a:solidFill>
                <a:latin typeface="Times New Roman"/>
                <a:ea typeface="Times New Roman"/>
                <a:cs typeface="Times New Roman"/>
                <a:sym typeface="Times New Roman"/>
              </a:defRPr>
            </a:pPr>
            <a:r>
              <a:t>4) маркетинг споживчих товарів – усебічно вивчає споживача, його потреби, запити, а також чинники й умови, під впливом яких формуються та розвиваються потреби і попит;</a:t>
            </a:r>
          </a:p>
          <a:p>
            <a:pPr defTabSz="355600">
              <a:lnSpc>
                <a:spcPct val="100000"/>
              </a:lnSpc>
              <a:spcBef>
                <a:spcPts val="0"/>
              </a:spcBef>
              <a:defRPr sz="2100" b="0">
                <a:solidFill>
                  <a:srgbClr val="000000"/>
                </a:solidFill>
                <a:latin typeface="Times New Roman"/>
                <a:ea typeface="Times New Roman"/>
                <a:cs typeface="Times New Roman"/>
                <a:sym typeface="Times New Roman"/>
              </a:defRPr>
            </a:pPr>
            <a:r>
              <a:t>5)  стратегічний маркетинг – орієнтований на вивчення співвідношення зовнішніх чинників і внутрішніх ресурсів, можливостей підприємства, що враховуються при прийнятті управлінського рішення. Один із пріоритетних напрямів сучасного маркетингу;</a:t>
            </a:r>
          </a:p>
          <a:p>
            <a:pPr defTabSz="355600">
              <a:lnSpc>
                <a:spcPct val="100000"/>
              </a:lnSpc>
              <a:spcBef>
                <a:spcPts val="0"/>
              </a:spcBef>
              <a:defRPr sz="2100" b="0">
                <a:solidFill>
                  <a:srgbClr val="000000"/>
                </a:solidFill>
                <a:latin typeface="Times New Roman"/>
                <a:ea typeface="Times New Roman"/>
                <a:cs typeface="Times New Roman"/>
                <a:sym typeface="Times New Roman"/>
              </a:defRPr>
            </a:pPr>
            <a:r>
              <a:t>6) інституційний маркетинг – особлива увага приділяється кінцевій реалізації виробленого ринкового продукту, роботі з роздрібним продавцем;</a:t>
            </a:r>
          </a:p>
          <a:p>
            <a:pPr defTabSz="355600">
              <a:lnSpc>
                <a:spcPct val="100000"/>
              </a:lnSpc>
              <a:spcBef>
                <a:spcPts val="0"/>
              </a:spcBef>
              <a:defRPr sz="2100" b="0">
                <a:solidFill>
                  <a:srgbClr val="000000"/>
                </a:solidFill>
                <a:latin typeface="Times New Roman"/>
                <a:ea typeface="Times New Roman"/>
                <a:cs typeface="Times New Roman"/>
                <a:sym typeface="Times New Roman"/>
              </a:defRPr>
            </a:pPr>
            <a:r>
              <a:t>7)  товарний маркетинг – орієнтований на вивчення купівельних переваг, з урахуванням яких розробляються нові й модернізуються існуючі ринкові продукти;</a:t>
            </a:r>
          </a:p>
          <a:p>
            <a:pPr defTabSz="355600">
              <a:lnSpc>
                <a:spcPct val="100000"/>
              </a:lnSpc>
              <a:spcBef>
                <a:spcPts val="0"/>
              </a:spcBef>
              <a:defRPr sz="2100" b="0">
                <a:solidFill>
                  <a:srgbClr val="000000"/>
                </a:solidFill>
                <a:latin typeface="Times New Roman"/>
                <a:ea typeface="Times New Roman"/>
                <a:cs typeface="Times New Roman"/>
                <a:sym typeface="Times New Roman"/>
              </a:defRPr>
            </a:pPr>
            <a:r>
              <a:t>8)  управлінський маркетинг – поширює принципи маркетингу на всі рівні управління підприємством, при якому весь персонал виробничих, фінансових і збутових служб повинен перейнятися психологією маркетингового мислення, навіть якщо він не бере участі в здійсненні маркетингу;</a:t>
            </a:r>
          </a:p>
          <a:p>
            <a:pPr defTabSz="355600">
              <a:lnSpc>
                <a:spcPct val="100000"/>
              </a:lnSpc>
              <a:spcBef>
                <a:spcPts val="0"/>
              </a:spcBef>
              <a:defRPr sz="2100" b="0">
                <a:solidFill>
                  <a:srgbClr val="000000"/>
                </a:solidFill>
                <a:latin typeface="Times New Roman"/>
                <a:ea typeface="Times New Roman"/>
                <a:cs typeface="Times New Roman"/>
                <a:sym typeface="Times New Roman"/>
              </a:defRPr>
            </a:pPr>
            <a:r>
              <a:t>9) громадський маркетинг (або маркетинг ідей)   – спрямований на розроблення та реалізацію програм, метою яких є сприйняття цільовими групами ідей суспільного характеру.</a:t>
            </a:r>
          </a:p>
        </p:txBody>
      </p:sp>
      <p:sp>
        <p:nvSpPr>
          <p:cNvPr id="197" name="Також треба враховувати градацію видів маркетингу:"/>
          <p:cNvSpPr txBox="1"/>
          <p:nvPr/>
        </p:nvSpPr>
        <p:spPr>
          <a:xfrm>
            <a:off x="12922300" y="1199147"/>
            <a:ext cx="9359800" cy="469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ctr">
              <a:lnSpc>
                <a:spcPct val="110000"/>
              </a:lnSpc>
              <a:spcBef>
                <a:spcPts val="0"/>
              </a:spcBef>
              <a:defRPr sz="2400" b="0" cap="all" spc="-24">
                <a:solidFill>
                  <a:srgbClr val="000000"/>
                </a:solidFill>
                <a:latin typeface="Proxima Nova Extrabold"/>
                <a:ea typeface="Proxima Nova Extrabold"/>
                <a:cs typeface="Proxima Nova Extrabold"/>
                <a:sym typeface="Proxima Nova Extrabold"/>
              </a:defRPr>
            </a:lvl1pPr>
          </a:lstStyle>
          <a:p>
            <a:r>
              <a:t>Також треба враховувати градацію видів маркетингу:</a:t>
            </a:r>
          </a:p>
        </p:txBody>
      </p:sp>
      <p:sp>
        <p:nvSpPr>
          <p:cNvPr id="198" name="Линия"/>
          <p:cNvSpPr/>
          <p:nvPr/>
        </p:nvSpPr>
        <p:spPr>
          <a:xfrm flipH="1" flipV="1">
            <a:off x="898366" y="8752040"/>
            <a:ext cx="8972371" cy="1"/>
          </a:xfrm>
          <a:prstGeom prst="line">
            <a:avLst/>
          </a:prstGeom>
          <a:ln w="25400">
            <a:solidFill>
              <a:schemeClr val="accent1"/>
            </a:solidFill>
            <a:miter lim="400000"/>
          </a:ln>
        </p:spPr>
        <p:txBody>
          <a:bodyPr lIns="50800" tIns="50800" rIns="50800" bIns="50800" anchor="ctr"/>
          <a:lstStyle/>
          <a:p>
            <a:endParaRPr/>
          </a:p>
        </p:txBody>
      </p:sp>
      <p:sp>
        <p:nvSpPr>
          <p:cNvPr id="199" name="У той же час за рахунок грамотного та добре спланованого проведення бенчмаркетингу можна уникнути багатьох помилок, а також підвищити ефективність діяльності підприємства. Позитивні ефекти від застосування бенчмаркетингу як інструмента  управління ефекти"/>
          <p:cNvSpPr txBox="1"/>
          <p:nvPr/>
        </p:nvSpPr>
        <p:spPr>
          <a:xfrm>
            <a:off x="933068" y="9771922"/>
            <a:ext cx="8902967" cy="2184401"/>
          </a:xfrm>
          <a:prstGeom prst="rect">
            <a:avLst/>
          </a:prstGeom>
          <a:solidFill>
            <a:schemeClr val="accent1"/>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ctr" defTabSz="825500">
              <a:lnSpc>
                <a:spcPct val="120000"/>
              </a:lnSpc>
              <a:spcBef>
                <a:spcPts val="0"/>
              </a:spcBef>
              <a:defRPr sz="1700" b="0" cap="all">
                <a:solidFill>
                  <a:srgbClr val="FFFFFF"/>
                </a:solidFill>
                <a:latin typeface="Proxima Nova Extrabold"/>
                <a:ea typeface="Proxima Nova Extrabold"/>
                <a:cs typeface="Proxima Nova Extrabold"/>
                <a:sym typeface="Proxima Nova Extrabold"/>
              </a:defRPr>
            </a:lvl1pPr>
          </a:lstStyle>
          <a:p>
            <a:r>
              <a:t>У той же час за рахунок грамотного та добре спланованого проведення бенчмаркетингу можна уникнути багатьох помилок, а також підвищити ефективність діяльності підприємства. Позитивні ефекти від застосування бенчмаркетингу як інструмента  управління ефективністю підприємства переконливо свідчать про необхідність   його закріплення на підприємстві. </a:t>
            </a:r>
          </a:p>
        </p:txBody>
      </p:sp>
      <p:pic>
        <p:nvPicPr>
          <p:cNvPr id="200" name="Изображение" descr="Изображение"/>
          <p:cNvPicPr>
            <a:picLocks noChangeAspect="1"/>
          </p:cNvPicPr>
          <p:nvPr/>
        </p:nvPicPr>
        <p:blipFill>
          <a:blip r:embed="rId3">
            <a:extLst/>
          </a:blip>
          <a:stretch>
            <a:fillRect/>
          </a:stretch>
        </p:blipFill>
        <p:spPr>
          <a:xfrm>
            <a:off x="19752840" y="10596830"/>
            <a:ext cx="4171960" cy="3119170"/>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25_BoldColor">
  <a:themeElements>
    <a:clrScheme name="25_BoldColor">
      <a:dk1>
        <a:srgbClr val="53585F"/>
      </a:dk1>
      <a:lt1>
        <a:srgbClr val="00BFF3"/>
      </a:lt1>
      <a:dk2>
        <a:srgbClr val="5E5E5E"/>
      </a:dk2>
      <a:lt2>
        <a:srgbClr val="D6D5D5"/>
      </a:lt2>
      <a:accent1>
        <a:srgbClr val="01BFF4"/>
      </a:accent1>
      <a:accent2>
        <a:srgbClr val="43E9CB"/>
      </a:accent2>
      <a:accent3>
        <a:srgbClr val="BC80FF"/>
      </a:accent3>
      <a:accent4>
        <a:srgbClr val="FFC618"/>
      </a:accent4>
      <a:accent5>
        <a:srgbClr val="FF4000"/>
      </a:accent5>
      <a:accent6>
        <a:srgbClr val="FF87BB"/>
      </a:accent6>
      <a:hlink>
        <a:srgbClr val="0000FF"/>
      </a:hlink>
      <a:folHlink>
        <a:srgbClr val="FF00FF"/>
      </a:folHlink>
    </a:clrScheme>
    <a:fontScheme name="25_BoldColor">
      <a:majorFont>
        <a:latin typeface="Druk Medium"/>
        <a:ea typeface="Druk Medium"/>
        <a:cs typeface="Druk Medium"/>
      </a:majorFont>
      <a:minorFont>
        <a:latin typeface="Druk Medium"/>
        <a:ea typeface="Druk Medium"/>
        <a:cs typeface="Druk Medium"/>
      </a:minorFont>
    </a:fontScheme>
    <a:fmtScheme name="25_Bold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20000"/>
          </a:lnSpc>
          <a:spcBef>
            <a:spcPts val="0"/>
          </a:spcBef>
          <a:spcAft>
            <a:spcPts val="0"/>
          </a:spcAft>
          <a:buClrTx/>
          <a:buSzTx/>
          <a:buFontTx/>
          <a:buNone/>
          <a:tabLst/>
          <a:defRPr kumimoji="0" sz="3000" b="0" i="0" u="none" strike="noStrike" cap="all" spc="0" normalizeH="0" baseline="0">
            <a:ln>
              <a:noFill/>
            </a:ln>
            <a:solidFill>
              <a:srgbClr val="FFFFFF"/>
            </a:solidFill>
            <a:effectLst/>
            <a:uFillTx/>
            <a:latin typeface="Proxima Nova Extrabold"/>
            <a:ea typeface="Proxima Nova Extrabold"/>
            <a:cs typeface="Proxima Nova Extrabold"/>
            <a:sym typeface="Proxima Nova Extra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5_BoldColor">
  <a:themeElements>
    <a:clrScheme name="25_BoldColor">
      <a:dk1>
        <a:srgbClr val="000000"/>
      </a:dk1>
      <a:lt1>
        <a:srgbClr val="FFFFFF"/>
      </a:lt1>
      <a:dk2>
        <a:srgbClr val="5E5E5E"/>
      </a:dk2>
      <a:lt2>
        <a:srgbClr val="D6D5D5"/>
      </a:lt2>
      <a:accent1>
        <a:srgbClr val="01BFF4"/>
      </a:accent1>
      <a:accent2>
        <a:srgbClr val="43E9CB"/>
      </a:accent2>
      <a:accent3>
        <a:srgbClr val="BC80FF"/>
      </a:accent3>
      <a:accent4>
        <a:srgbClr val="FFC618"/>
      </a:accent4>
      <a:accent5>
        <a:srgbClr val="FF4000"/>
      </a:accent5>
      <a:accent6>
        <a:srgbClr val="FF87BB"/>
      </a:accent6>
      <a:hlink>
        <a:srgbClr val="0000FF"/>
      </a:hlink>
      <a:folHlink>
        <a:srgbClr val="FF00FF"/>
      </a:folHlink>
    </a:clrScheme>
    <a:fontScheme name="25_BoldColor">
      <a:majorFont>
        <a:latin typeface="Druk Medium"/>
        <a:ea typeface="Druk Medium"/>
        <a:cs typeface="Druk Medium"/>
      </a:majorFont>
      <a:minorFont>
        <a:latin typeface="Druk Medium"/>
        <a:ea typeface="Druk Medium"/>
        <a:cs typeface="Druk Medium"/>
      </a:minorFont>
    </a:fontScheme>
    <a:fmtScheme name="25_Bold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20000"/>
          </a:lnSpc>
          <a:spcBef>
            <a:spcPts val="0"/>
          </a:spcBef>
          <a:spcAft>
            <a:spcPts val="0"/>
          </a:spcAft>
          <a:buClrTx/>
          <a:buSzTx/>
          <a:buFontTx/>
          <a:buNone/>
          <a:tabLst/>
          <a:defRPr kumimoji="0" sz="3000" b="0" i="0" u="none" strike="noStrike" cap="all" spc="0" normalizeH="0" baseline="0">
            <a:ln>
              <a:noFill/>
            </a:ln>
            <a:solidFill>
              <a:srgbClr val="FFFFFF"/>
            </a:solidFill>
            <a:effectLst/>
            <a:uFillTx/>
            <a:latin typeface="Proxima Nova Extrabold"/>
            <a:ea typeface="Proxima Nova Extrabold"/>
            <a:cs typeface="Proxima Nova Extrabold"/>
            <a:sym typeface="Proxima Nova Extra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80000"/>
          </a:lnSpc>
          <a:spcBef>
            <a:spcPts val="2400"/>
          </a:spcBef>
          <a:spcAft>
            <a:spcPts val="0"/>
          </a:spcAft>
          <a:buClrTx/>
          <a:buSzTx/>
          <a:buFontTx/>
          <a:buNone/>
          <a:tabLst/>
          <a:defRPr kumimoji="0" sz="4200" b="1" i="0" u="none" strike="noStrike" cap="none" spc="0" normalizeH="0" baseline="0">
            <a:ln>
              <a:noFill/>
            </a:ln>
            <a:solidFill>
              <a:srgbClr val="53585F"/>
            </a:solidFill>
            <a:effectLst/>
            <a:uFillTx/>
            <a:latin typeface="Proxima Nova"/>
            <a:ea typeface="Proxima Nova"/>
            <a:cs typeface="Proxima Nova"/>
            <a:sym typeface="Proxima Nov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966</Words>
  <Application>Microsoft Office PowerPoint</Application>
  <PresentationFormat>Произвольный</PresentationFormat>
  <Paragraphs>111</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25_BoldColor</vt:lpstr>
      <vt:lpstr>Формування управлінської діяльності та підприємстві </vt:lpstr>
      <vt:lpstr>Визначення маркетингових цілей </vt:lpstr>
      <vt:lpstr>Визначення маркетингових цілей </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Формування управлінської діяльності та підприємстві </dc:title>
  <cp:lastModifiedBy>Таннюшка</cp:lastModifiedBy>
  <cp:revision>1</cp:revision>
  <dcterms:modified xsi:type="dcterms:W3CDTF">2020-04-16T11:57:12Z</dcterms:modified>
</cp:coreProperties>
</file>