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79" r:id="rId10"/>
    <p:sldId id="262" r:id="rId11"/>
    <p:sldId id="28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9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43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3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245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2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55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8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61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8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40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6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8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8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44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09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72D40C-8319-45D2-A5B5-36A009E94B9B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7455A3-AC4D-42D2-ABB3-187E94E67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5.wmf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17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4.jpe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ФІЗИЧНІ ОСНОВИ РОБОТИ СЕНСОРІВ ТЕМПЕРАТУРИ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3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947" y="380179"/>
            <a:ext cx="3808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ts val="1400"/>
              <a:tabLst>
                <a:tab pos="962025" algn="l"/>
              </a:tabLst>
            </a:pPr>
            <a:r>
              <a:rPr lang="uk-UA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Термопарні</a:t>
            </a:r>
            <a:r>
              <a:rPr lang="uk-UA" sz="2800" b="1" i="1" kern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endParaRPr lang="ru-RU" sz="2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318" y="1110780"/>
            <a:ext cx="790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Фізична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ефекту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Зеєбека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металах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напівпровідниках. </a:t>
            </a:r>
            <a:endParaRPr lang="ru-RU" dirty="0"/>
          </a:p>
        </p:txBody>
      </p:sp>
      <p:pic>
        <p:nvPicPr>
          <p:cNvPr id="5122" name="Picture 2" descr="Термопары: устройство и принцип работы простым языком, ти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74" y="4580906"/>
            <a:ext cx="762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24394" y="1820022"/>
            <a:ext cx="535936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4940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95400" algn="l"/>
              </a:tabLst>
            </a:pP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 </a:t>
            </a:r>
            <a:r>
              <a:rPr lang="uk-UA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Зеєбека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полягає у виникненні </a:t>
            </a:r>
            <a:r>
              <a:rPr lang="uk-UA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колі з двох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різнорідних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провідників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термоелектродами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якщо температура місця з’єднання електродів (так званий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робочий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гарячий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спай)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(або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холодних)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кінців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різною. Коло, що містить два різних провідники, називається термопарою. 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загальному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контуру визначається</a:t>
            </a:r>
            <a:r>
              <a:rPr lang="uk-UA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рівнянням: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1655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52587"/>
              </p:ext>
            </p:extLst>
          </p:nvPr>
        </p:nvGraphicFramePr>
        <p:xfrm>
          <a:off x="7150166" y="1694781"/>
          <a:ext cx="1294808" cy="76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495085" progId="Equation.3">
                  <p:embed/>
                </p:oleObj>
              </mc:Choice>
              <mc:Fallback>
                <p:oleObj name="Equation" r:id="rId3" imgW="837836" imgH="49508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66" y="1694781"/>
                        <a:ext cx="1294808" cy="765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72842" y="2456798"/>
            <a:ext cx="6096000" cy="2124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</a:t>
            </a:r>
            <a:r>
              <a:rPr lang="uk-UA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Т</a:t>
            </a:r>
            <a:r>
              <a:rPr lang="uk-UA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температура холодного та гарячого спаю, α</a:t>
            </a:r>
            <a:r>
              <a:rPr lang="uk-UA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відношенню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(або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термоелектрична здатність пари металів, або питома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або коефіцієнт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Зеєбека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В/К або В/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81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4" y="1187533"/>
            <a:ext cx="3380507" cy="4465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4584" y="1102011"/>
            <a:ext cx="7556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Термопара складається з двох послідовно з’єднаних пайкою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зварюванням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різнорідних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провідників.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електровимірювальними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приладами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термоелектричний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шкала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градуюється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градусах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3956" y="2514198"/>
            <a:ext cx="76872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940" indent="40513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термоелектричні перетворювачі поділяються на: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занурювані,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газоподібних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рідких</a:t>
            </a:r>
            <a:r>
              <a:rPr lang="uk-UA" spc="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середовищ;</a:t>
            </a:r>
            <a:r>
              <a:rPr lang="uk-UA" spc="4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поверхневі</a:t>
            </a:r>
            <a:r>
              <a:rPr lang="uk-UA" spc="4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4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 твердого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тіла.</a:t>
            </a: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4940" indent="40513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інерційності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3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малоінерційні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показник теплової інерції яких не перевищує для занурюваних сенсорів 5 с та 10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для поверхневих, 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 інерційності – відповідно не більше 60 та 120 с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 інерційності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180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7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4845" y="232216"/>
            <a:ext cx="9302339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algn="ctr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Приклади</a:t>
            </a:r>
            <a:r>
              <a:rPr lang="uk-UA" sz="2000" b="1" i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</a:t>
            </a:r>
            <a:r>
              <a:rPr lang="uk-UA" sz="20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uk-UA" sz="2000" b="1" i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класифікації Американського</a:t>
            </a:r>
            <a:r>
              <a:rPr lang="uk-UA" sz="2000" b="1" i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інституту </a:t>
            </a:r>
          </a:p>
          <a:p>
            <a:pPr marL="191770" marR="155575" algn="ctr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національних</a:t>
            </a:r>
            <a:r>
              <a:rPr lang="uk-UA" sz="2000" b="1" i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стандартів</a:t>
            </a:r>
            <a:r>
              <a:rPr lang="uk-UA" sz="2000" b="1" i="1" spc="-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(ANSI)</a:t>
            </a:r>
            <a:endParaRPr lang="ru-RU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55542"/>
              </p:ext>
            </p:extLst>
          </p:nvPr>
        </p:nvGraphicFramePr>
        <p:xfrm>
          <a:off x="2256312" y="1436914"/>
          <a:ext cx="7552705" cy="41896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04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6483">
                <a:tc>
                  <a:txBody>
                    <a:bodyPr/>
                    <a:lstStyle/>
                    <a:p>
                      <a:pPr marL="224790" marR="22161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Позначення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4790" marR="219075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ANSI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732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732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r>
                        <a:rPr lang="uk-UA" sz="18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термопари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4930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4930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Робочий</a:t>
                      </a:r>
                      <a:r>
                        <a:rPr lang="uk-UA" sz="18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діапазон,</a:t>
                      </a:r>
                      <a:r>
                        <a:rPr lang="uk-UA" sz="18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°С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53">
                <a:tc>
                  <a:txBody>
                    <a:bodyPr/>
                    <a:lstStyle/>
                    <a:p>
                      <a:pPr marL="63119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119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769110" algn="l"/>
                        </a:tabLs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вольфрам-реній(5%)	–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spcBef>
                          <a:spcPts val="815"/>
                        </a:spcBef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вольфрам-реній(26%)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429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429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–50…+2320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32">
                <a:tc>
                  <a:txBody>
                    <a:bodyPr/>
                    <a:lstStyle/>
                    <a:p>
                      <a:pPr marL="6356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6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хромель</a:t>
                      </a:r>
                      <a:r>
                        <a:rPr lang="uk-UA" sz="18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800" b="0" spc="3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константан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36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36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–270…+1000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60">
                <a:tc>
                  <a:txBody>
                    <a:bodyPr/>
                    <a:lstStyle/>
                    <a:p>
                      <a:pPr marL="65532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5532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залізо –</a:t>
                      </a:r>
                      <a:r>
                        <a:rPr lang="uk-UA" sz="1800" b="0" spc="3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константан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366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366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–210…+1200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242">
                <a:tc>
                  <a:txBody>
                    <a:bodyPr/>
                    <a:lstStyle/>
                    <a:p>
                      <a:pPr marL="62611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2611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хромель</a:t>
                      </a:r>
                      <a:r>
                        <a:rPr lang="uk-UA" sz="1800" b="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алюмель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36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36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–270…+1300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60">
                <a:tc>
                  <a:txBody>
                    <a:bodyPr/>
                    <a:lstStyle/>
                    <a:p>
                      <a:pPr marL="6400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400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платинородій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8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платина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429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429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–50…+1768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32">
                <a:tc>
                  <a:txBody>
                    <a:bodyPr/>
                    <a:lstStyle/>
                    <a:p>
                      <a:pPr marL="6356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6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мідь</a:t>
                      </a:r>
                      <a:r>
                        <a:rPr lang="uk-UA" sz="1800" b="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константан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36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0010" marR="7366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–270…+400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914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4603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algn="just">
              <a:spcBef>
                <a:spcPts val="765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Переваги</a:t>
            </a:r>
            <a:r>
              <a:rPr lang="uk-UA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термопарних</a:t>
            </a:r>
            <a:r>
              <a:rPr lang="uk-UA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сенсорів</a:t>
            </a:r>
            <a:r>
              <a:rPr lang="uk-UA" b="1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температури: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1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точність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(до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±0,01 °С),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широкий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температурний</a:t>
            </a:r>
            <a:r>
              <a:rPr lang="uk-UA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-2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0">
              <a:spcBef>
                <a:spcPts val="800"/>
              </a:spcBef>
              <a:spcAft>
                <a:spcPts val="0"/>
              </a:spcAft>
              <a:buSzPts val="1400"/>
              <a:tabLst>
                <a:tab pos="648970" algn="l"/>
              </a:tabLst>
            </a:pPr>
            <a:r>
              <a:rPr lang="uk-UA" spc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(–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200…+2500°С),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0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можливість</a:t>
            </a:r>
            <a:r>
              <a:rPr lang="uk-UA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проводити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точкові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7480" lvl="0" indent="-342900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вимірювання сигналу (</a:t>
            </a:r>
            <a:r>
              <a:rPr lang="uk-UA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не потрібно пропускати струм крізь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отже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усувається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похибка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саморозігрівом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сенсору,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простота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конструкції,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80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невелика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вартість.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2873" y="1064603"/>
            <a:ext cx="6096000" cy="54886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algn="just">
              <a:spcBef>
                <a:spcPts val="815"/>
              </a:spcBef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Недоліки</a:t>
            </a:r>
            <a:r>
              <a:rPr lang="uk-UA" b="1" spc="3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термопарних</a:t>
            </a:r>
            <a:r>
              <a:rPr lang="uk-UA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сенсорів</a:t>
            </a:r>
            <a:r>
              <a:rPr lang="uk-UA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температури:</a:t>
            </a:r>
            <a:endParaRPr lang="ru-RU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9385" lvl="0" indent="-34290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вимірювання температури необхідно </a:t>
            </a:r>
            <a:r>
              <a:rPr lang="uk-UA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термостабілізувати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температуру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холодного</a:t>
            </a:r>
            <a:r>
              <a:rPr lang="uk-UA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спаю,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05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контактним,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1925" lvl="0" indent="-342900" algn="just">
              <a:lnSpc>
                <a:spcPct val="150000"/>
              </a:lnSpc>
              <a:spcBef>
                <a:spcPts val="80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високої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необхідне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індивідуальне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градуювання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термопари,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4940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корозія,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механічні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напруження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призводять</a:t>
            </a:r>
            <a:r>
              <a:rPr lang="uk-UA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суттєвої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похибки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вимірюванні температури,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5575" lvl="0" indent="-342900" algn="just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/>
              <a:tabLst>
                <a:tab pos="648970" algn="l"/>
              </a:tabLst>
            </a:pP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значної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протяжності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термоелектродів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подовжуючих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проводів може виникати ефект ”антени” для існуючих електромагнітних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полів.</a:t>
            </a:r>
            <a:endParaRPr lang="ru-RU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39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6930" y="187528"/>
            <a:ext cx="6848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350"/>
              </a:spcBef>
              <a:buSzPts val="1400"/>
              <a:tabLst>
                <a:tab pos="954405" algn="l"/>
              </a:tabLst>
            </a:pPr>
            <a:r>
              <a:rPr lang="uk-UA" sz="28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r>
              <a:rPr lang="uk-UA" sz="2800" b="1" i="1" kern="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z="2800" b="1" i="1" kern="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800" b="1" i="1" kern="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фотоефекті</a:t>
            </a:r>
            <a:endParaRPr lang="ru-RU" sz="2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4197" y="1051404"/>
            <a:ext cx="9052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Власне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поглинання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ІЧ-випромінювання. Фотопровідність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напівпровідниках.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548" y="165718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 спектру: власне поглинання,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екситонне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поглинання, поглинання світла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носіями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домішкове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поглинання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граткою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798872"/>
              </p:ext>
            </p:extLst>
          </p:nvPr>
        </p:nvGraphicFramePr>
        <p:xfrm>
          <a:off x="1693037" y="3491345"/>
          <a:ext cx="1465799" cy="63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393529" progId="Equation.3">
                  <p:embed/>
                </p:oleObj>
              </mc:Choice>
              <mc:Fallback>
                <p:oleObj name="Equation" r:id="rId2" imgW="901309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037" y="3491345"/>
                        <a:ext cx="1465799" cy="632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16637"/>
              </p:ext>
            </p:extLst>
          </p:nvPr>
        </p:nvGraphicFramePr>
        <p:xfrm>
          <a:off x="1443654" y="4480788"/>
          <a:ext cx="2126187" cy="708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5616" imgH="444307" progId="Equation.3">
                  <p:embed/>
                </p:oleObj>
              </mc:Choice>
              <mc:Fallback>
                <p:oleObj name="Equation" r:id="rId4" imgW="1345616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654" y="4480788"/>
                        <a:ext cx="2126187" cy="708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189517"/>
            <a:ext cx="64720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indent="456565" algn="just">
              <a:lnSpc>
                <a:spcPct val="150000"/>
              </a:lnSpc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 – енергія фотона, h – стала Планка, с – швидкість світла, λ – довжина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 випромінювання,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ΔЕ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ширина забороненої зони,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λ</a:t>
            </a:r>
            <a:r>
              <a:rPr lang="uk-UA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гранична довжина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09293"/>
              </p:ext>
            </p:extLst>
          </p:nvPr>
        </p:nvGraphicFramePr>
        <p:xfrm>
          <a:off x="7244289" y="1705682"/>
          <a:ext cx="3787889" cy="38875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321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9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285">
                <a:tc>
                  <a:txBody>
                    <a:bodyPr/>
                    <a:lstStyle/>
                    <a:p>
                      <a:pPr marL="6794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Напівпровідник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2395" marR="10858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uk-UA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marR="108585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ΔЕ</a:t>
                      </a:r>
                      <a:r>
                        <a:rPr lang="uk-UA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415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uk-UA" sz="14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uk-UA" sz="14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CdS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16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170">
                <a:tc>
                  <a:txBody>
                    <a:bodyPr/>
                    <a:lstStyle/>
                    <a:p>
                      <a:pPr marL="6794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CdSe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858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161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13">
                <a:tc>
                  <a:txBody>
                    <a:bodyPr/>
                    <a:lstStyle/>
                    <a:p>
                      <a:pPr marL="67945"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CdTe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8585"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1610"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16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170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16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170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09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 marL="6794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097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09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PbSe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09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170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InAs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09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67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InSb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09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274">
                <a:tc>
                  <a:txBody>
                    <a:bodyPr/>
                    <a:lstStyle/>
                    <a:p>
                      <a:pPr marL="67945"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858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224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170">
                <a:tc>
                  <a:txBody>
                    <a:bodyPr/>
                    <a:lstStyle/>
                    <a:p>
                      <a:pPr marL="67945" algn="ctr">
                        <a:lnSpc>
                          <a:spcPts val="166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</a:t>
                      </a:r>
                      <a:r>
                        <a:rPr lang="uk-UA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marR="10858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6690" marR="1822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0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8154" y="275503"/>
            <a:ext cx="342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Фотонні сенсори температури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051619"/>
              </p:ext>
            </p:extLst>
          </p:nvPr>
        </p:nvGraphicFramePr>
        <p:xfrm>
          <a:off x="5858232" y="644835"/>
          <a:ext cx="6183347" cy="27559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96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marL="22352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352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r>
                        <a:rPr lang="uk-UA" sz="1800" b="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приймача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28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Матеріал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8755" marR="19558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98755" marR="19558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Робочий</a:t>
                      </a:r>
                      <a:r>
                        <a:rPr lang="uk-UA" sz="1800" b="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спектральний</a:t>
                      </a:r>
                      <a:r>
                        <a:rPr lang="uk-UA" sz="18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діапазон,</a:t>
                      </a:r>
                      <a:r>
                        <a:rPr lang="uk-UA" sz="1800" b="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мкм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70">
                <a:tc rowSpan="2">
                  <a:txBody>
                    <a:bodyPr/>
                    <a:lstStyle/>
                    <a:p>
                      <a:pPr marL="41719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endParaRPr lang="uk-UA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17195" algn="l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фотодіод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3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0,5…1,1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3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0,8…1,8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340">
                <a:tc rowSpan="5">
                  <a:txBody>
                    <a:bodyPr/>
                    <a:lstStyle/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algn="l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43205" algn="l"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фоторезистор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945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1,3…3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PbSe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558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2…5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InSb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94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3…5,5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PbSnTe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3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2…14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3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HgCdTe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8755" marR="194310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2…12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88966" y="855530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4940" lvl="2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128395" algn="l"/>
              </a:tabLst>
            </a:pP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ІЧ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випромінювання.</a:t>
            </a:r>
          </a:p>
          <a:p>
            <a:pPr marR="154940" lvl="2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128395" algn="l"/>
              </a:tabLs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Всі ІЧ-фотоприймачі можна поділити на два класи: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 та фотонні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R="154940" lvl="2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128395" algn="l"/>
              </a:tabLs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теплових приймачах ІЧ випромінювання, що поглинається, викликає нагрівання чутливого елементу, що в свою чергу викликає зміну певних характеристик детектора. </a:t>
            </a:r>
          </a:p>
          <a:p>
            <a:pPr marR="154940" lvl="2" algn="just">
              <a:spcBef>
                <a:spcPts val="10"/>
              </a:spcBef>
              <a:spcAft>
                <a:spcPts val="0"/>
              </a:spcAft>
              <a:buSzPts val="1400"/>
              <a:tabLst>
                <a:tab pos="1128395" algn="l"/>
              </a:tabLs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фотонних приймачах поглинуте ІЧ випромінювання призводить до переходів між певними енергетичними станами кристалу (наприклад, з валентної зони в зону провідності). 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7034" y="3778432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6210" indent="456565" algn="just">
              <a:spcBef>
                <a:spcPts val="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підсилити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власну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фотопровідність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сенсибілізаторами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створювані ними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домішкові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центри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центрами сенсибілізації.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Такі домішки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легко захоплюють неосновні носії заряду, в результаті чого зростає час життя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 носіїв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заряду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фотовідгук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сенсорів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значно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733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0285" y="290597"/>
            <a:ext cx="2392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ts val="1400"/>
              <a:tabLst>
                <a:tab pos="1105535" algn="l"/>
                <a:tab pos="1106170" algn="l"/>
              </a:tabLst>
            </a:pPr>
            <a:r>
              <a:rPr lang="uk-UA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Теплові</a:t>
            </a:r>
            <a:r>
              <a:rPr lang="uk-UA" b="1" i="1" kern="0" spc="37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endParaRPr lang="ru-RU" b="1" i="1" kern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9449" y="977950"/>
            <a:ext cx="4177994" cy="47981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0446" y="5924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Порівняльна діаграма теплових та фотонних сенсорів 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7170" name="Picture 2" descr="Информация про тепловые датчики пожарной сигнализ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6" y="18347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Тепловой датчик (датчик тепла) купить в Украине | Тепловые датчики пожарной  сигнализации (извещатели) цена в Киеве, Днепре, Одессе, Харькове -  Security-Sh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825" y="1834738"/>
            <a:ext cx="2588821" cy="258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8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857" y="272635"/>
            <a:ext cx="8696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закони поглинання та випромінювання, сформульовані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абсолютно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чорного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АЧТ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2783" y="976039"/>
            <a:ext cx="387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закон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495" y="212101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частота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 – температура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ІЧ-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043720"/>
              </p:ext>
            </p:extLst>
          </p:nvPr>
        </p:nvGraphicFramePr>
        <p:xfrm>
          <a:off x="1852675" y="1432881"/>
          <a:ext cx="1330137" cy="677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431640" progId="Equation.3">
                  <p:embed/>
                </p:oleObj>
              </mc:Choice>
              <mc:Fallback>
                <p:oleObj name="Equation" r:id="rId2" imgW="83808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75" y="1432881"/>
                        <a:ext cx="1330137" cy="677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681515"/>
              </p:ext>
            </p:extLst>
          </p:nvPr>
        </p:nvGraphicFramePr>
        <p:xfrm>
          <a:off x="1131198" y="2110498"/>
          <a:ext cx="261141" cy="40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1198" y="2110498"/>
                        <a:ext cx="261141" cy="40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31045"/>
              </p:ext>
            </p:extLst>
          </p:nvPr>
        </p:nvGraphicFramePr>
        <p:xfrm>
          <a:off x="5201392" y="2203532"/>
          <a:ext cx="242343" cy="26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01392" y="2203532"/>
                        <a:ext cx="242343" cy="266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95251"/>
              </p:ext>
            </p:extLst>
          </p:nvPr>
        </p:nvGraphicFramePr>
        <p:xfrm>
          <a:off x="801864" y="2730554"/>
          <a:ext cx="221838" cy="24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864" y="2730554"/>
                        <a:ext cx="221838" cy="244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12833" y="3399452"/>
            <a:ext cx="6060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справедливий в області високих частот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малих довжин хвиль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560078"/>
              </p:ext>
            </p:extLst>
          </p:nvPr>
        </p:nvGraphicFramePr>
        <p:xfrm>
          <a:off x="1637543" y="4038536"/>
          <a:ext cx="1823952" cy="567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29810" imgH="355446" progId="Equation.3">
                  <p:embed/>
                </p:oleObj>
              </mc:Choice>
              <mc:Fallback>
                <p:oleObj name="Equation" r:id="rId9" imgW="1129810" imgH="3554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543" y="4038536"/>
                        <a:ext cx="1823952" cy="567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4413733"/>
            <a:ext cx="6096000" cy="1238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indent="456565">
              <a:spcBef>
                <a:spcPts val="325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indent="456565">
              <a:spcBef>
                <a:spcPts val="32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деякі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константи,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числовий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вираз</a:t>
            </a:r>
            <a:r>
              <a:rPr lang="uk-UA" spc="1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був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встановлений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пізніше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Максом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Планком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 другий закон Віна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набув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вигляду: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939510"/>
              </p:ext>
            </p:extLst>
          </p:nvPr>
        </p:nvGraphicFramePr>
        <p:xfrm>
          <a:off x="1866219" y="5575202"/>
          <a:ext cx="1553874" cy="629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100" imgH="431800" progId="Equation.3">
                  <p:embed/>
                </p:oleObj>
              </mc:Choice>
              <mc:Fallback>
                <p:oleObj name="Equation" r:id="rId11" imgW="1054100" imgH="431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219" y="5575202"/>
                        <a:ext cx="1553874" cy="629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70702" y="6370776"/>
            <a:ext cx="4215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h – стала Планка, с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9495" y="929480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indent="456565">
              <a:spcBef>
                <a:spcPts val="815"/>
              </a:spcBef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2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Релея-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Джинса</a:t>
            </a:r>
            <a:r>
              <a:rPr lang="uk-UA" spc="2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–справедливий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низьких частот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великих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довжин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хвиль: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595305"/>
              </p:ext>
            </p:extLst>
          </p:nvPr>
        </p:nvGraphicFramePr>
        <p:xfrm>
          <a:off x="8146452" y="1672882"/>
          <a:ext cx="1411044" cy="53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17600" imgH="419100" progId="Equation.3">
                  <p:embed/>
                </p:oleObj>
              </mc:Choice>
              <mc:Fallback>
                <p:oleObj name="Equation" r:id="rId13" imgW="11176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452" y="1672882"/>
                        <a:ext cx="1411044" cy="530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273018" y="219308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8335">
              <a:spcBef>
                <a:spcPts val="44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прямуванні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частоти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нуля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переходить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Планка: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368543"/>
              </p:ext>
            </p:extLst>
          </p:nvPr>
        </p:nvGraphicFramePr>
        <p:xfrm>
          <a:off x="8040329" y="2916479"/>
          <a:ext cx="1623290" cy="7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55700" imgH="533400" progId="Equation.3">
                  <p:embed/>
                </p:oleObj>
              </mc:Choice>
              <mc:Fallback>
                <p:oleObj name="Equation" r:id="rId15" imgW="1155700" imgH="5334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329" y="2916479"/>
                        <a:ext cx="1623290" cy="751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6384046" y="3699255"/>
            <a:ext cx="4707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8335" algn="just">
              <a:spcBef>
                <a:spcPts val="76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інтенсивність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АЧТ.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0786" y="4076696"/>
            <a:ext cx="364984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1770" marR="154940" indent="456565" algn="just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 Стефана-</a:t>
            </a:r>
            <a:r>
              <a:rPr lang="uk-UA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Больцмана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265944" y="4584527"/>
            <a:ext cx="1140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uk-UA" i="1" spc="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sz="2000" spc="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uk-UA" spc="-17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i="1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46372" y="50331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j – потужність випромінювання на одиницю поверхні, </a:t>
            </a:r>
          </a:p>
          <a:p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постійна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Стефана-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Больцмана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654819" y="5679464"/>
            <a:ext cx="2394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3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зміщення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Віна:</a:t>
            </a:r>
            <a:r>
              <a:rPr lang="uk-UA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725674"/>
              </p:ext>
            </p:extLst>
          </p:nvPr>
        </p:nvGraphicFramePr>
        <p:xfrm>
          <a:off x="8040329" y="6048796"/>
          <a:ext cx="1490289" cy="50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3000" imgH="393700" progId="Equation.3">
                  <p:embed/>
                </p:oleObj>
              </mc:Choice>
              <mc:Fallback>
                <p:oleObj name="Equation" r:id="rId17" imgW="1143000" imgH="3937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329" y="6048796"/>
                        <a:ext cx="1490289" cy="509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35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7438" y="251962"/>
            <a:ext cx="5680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6845"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АЧТ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кольору</a:t>
            </a:r>
            <a:r>
              <a:rPr lang="uk-UA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75244"/>
              </p:ext>
            </p:extLst>
          </p:nvPr>
        </p:nvGraphicFramePr>
        <p:xfrm>
          <a:off x="6011066" y="1442739"/>
          <a:ext cx="4819229" cy="34142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12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6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365">
                <a:tc>
                  <a:txBody>
                    <a:bodyPr/>
                    <a:lstStyle/>
                    <a:p>
                      <a:pPr marL="13208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Температурний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інтервал,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8530" marR="93281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488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червоний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73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5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88"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блідо-жовтий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73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жовтувато-білий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88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5500</a:t>
                      </a: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73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7000</a:t>
                      </a: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голубувато-білий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365"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9000</a:t>
                      </a:r>
                      <a:r>
                        <a:rPr lang="uk-UA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400" spc="-1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біло-голубий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488"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r>
                        <a:rPr lang="uk-UA" sz="14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∞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218" name="Picture 2" descr="https://metropir.ru/assets/cache_image/gallery/Ponyatie_Absolyutno_chernogo_tela_900x600_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5" y="1591294"/>
            <a:ext cx="3954483" cy="26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825" y="5119692"/>
            <a:ext cx="11315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чорне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електромагнітне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АЧТ ступень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АЧТ,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0,995.</a:t>
            </a:r>
          </a:p>
        </p:txBody>
      </p:sp>
    </p:spTree>
    <p:extLst>
      <p:ext uri="{BB962C8B-B14F-4D97-AF65-F5344CB8AC3E}">
        <p14:creationId xmlns:p14="http://schemas.microsoft.com/office/powerpoint/2010/main" val="1574877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9464" y="382381"/>
            <a:ext cx="264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2939" y="829342"/>
            <a:ext cx="10858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Оптична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пірометрія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 температури, який базується на встановленні співвідношення між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оптичним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випромінюванням.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7335" y="1556188"/>
            <a:ext cx="523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безконтактним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шляхом: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3129" y="2162809"/>
            <a:ext cx="6436428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1745"/>
              </a:lnSpc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високі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вимірювані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температури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(більше</a:t>
            </a:r>
            <a:r>
              <a:rPr lang="uk-UA" spc="-3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2000°С)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(металургійні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комбінати</a:t>
            </a:r>
            <a:r>
              <a:rPr lang="ru-RU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;</a:t>
            </a:r>
          </a:p>
          <a:p>
            <a:pPr marL="742950" marR="158750" lvl="1" indent="-28575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агресивне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середовище,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температуру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п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отрібно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виміряти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(кислоти)</a:t>
            </a:r>
            <a:r>
              <a:rPr lang="uk-UA" spc="-33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(хімічна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промисловість);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5"/>
              </a:lnSpc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матеріали,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погано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проводять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тепло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(скло,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дерево,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пластмаси);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частини</a:t>
            </a:r>
            <a:r>
              <a:rPr lang="uk-UA" spc="-2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обладнання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чи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мереж,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що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знаходяться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високою</a:t>
            </a:r>
            <a:r>
              <a:rPr lang="uk-UA" spc="-3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напругою;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  <a:p>
            <a:pPr marL="742950" marR="158115" lvl="1" indent="-285750">
              <a:spcBef>
                <a:spcPts val="55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335" algn="l"/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рухомі</a:t>
            </a:r>
            <a:r>
              <a:rPr lang="uk-UA" spc="6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тіла</a:t>
            </a:r>
            <a:r>
              <a:rPr lang="uk-UA" spc="6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(наприклад,</a:t>
            </a:r>
            <a:r>
              <a:rPr lang="uk-UA" spc="7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листовий</a:t>
            </a:r>
            <a:r>
              <a:rPr lang="uk-UA" spc="6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матеріал</a:t>
            </a:r>
            <a:r>
              <a:rPr lang="uk-UA" spc="6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</a:t>
            </a:r>
            <a:r>
              <a:rPr lang="uk-UA" spc="6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прокатному</a:t>
            </a:r>
            <a:r>
              <a:rPr lang="uk-UA" spc="5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виробництві</a:t>
            </a:r>
            <a:r>
              <a:rPr lang="uk-UA" spc="-335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металу).</a:t>
            </a:r>
            <a:endParaRPr lang="ru-RU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Пирометр — что это такое? / Публикации / Элек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92" y="1281112"/>
            <a:ext cx="38100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8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0279" y="971298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ts val="1400"/>
              <a:tabLst>
                <a:tab pos="954405" algn="l"/>
              </a:tabLst>
            </a:pPr>
            <a:r>
              <a:rPr lang="uk-UA" sz="2800" b="1" i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Терморезистори</a:t>
            </a:r>
            <a:endParaRPr lang="ru-RU" sz="2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76" y="2284850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940" indent="456565" algn="just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резистивні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провідникового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напівпровідникового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 залежність електричного опору матеріалу від температури.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застосовуваного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Терморезистор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42" y="453985"/>
            <a:ext cx="3157640" cy="27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рмистор: принцип раб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9" y="3535877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1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8603" y="185049"/>
            <a:ext cx="8281060" cy="470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9385" indent="456565" algn="just">
              <a:spcBef>
                <a:spcPts val="145"/>
              </a:spcBef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Пірометр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 прилад для безконтактного вимірювання температури тіла,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ґрунтується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випромінювання,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яке йде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нагрітого</a:t>
            </a:r>
            <a:r>
              <a:rPr lang="uk-UA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8335" algn="just"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uk-UA" b="1" i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пірометрів: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57480" lvl="1" indent="-285750" algn="just">
              <a:spcBef>
                <a:spcPts val="61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Радіаційні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пірометри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теплові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перетворювачі,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визначають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температуру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нагрітого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об’єкту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шляхом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перерахунку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інтегральної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потужності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випромінення,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742950" lvl="1" indent="-285750" algn="just"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пірометри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14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1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теплові</a:t>
            </a:r>
            <a:r>
              <a:rPr lang="uk-UA" spc="1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перетворювачі,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 дозволяють встановити температуру досліджуваного об’єкту візуально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співставлення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кольору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кольором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еталонної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нитки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розжарювання.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Пірометри</a:t>
            </a:r>
            <a:r>
              <a:rPr lang="uk-UA" spc="4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спектрального</a:t>
            </a:r>
            <a:r>
              <a:rPr lang="uk-UA" spc="40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відношення</a:t>
            </a:r>
            <a:r>
              <a:rPr lang="uk-UA" spc="4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39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39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теплові</a:t>
            </a:r>
            <a:r>
              <a:rPr lang="uk-UA" spc="3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перетворювачі,</a:t>
            </a:r>
            <a:r>
              <a:rPr lang="uk-UA" spc="3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що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648335" marR="156845" algn="just">
              <a:spcBef>
                <a:spcPts val="765"/>
              </a:spcBef>
              <a:spcAft>
                <a:spcPts val="0"/>
              </a:spcAft>
              <a:buClr>
                <a:srgbClr val="FF0000"/>
              </a:buClr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співставлення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спектрах. </a:t>
            </a:r>
            <a:endParaRPr lang="ru-RU" dirty="0"/>
          </a:p>
        </p:txBody>
      </p:sp>
      <p:pic>
        <p:nvPicPr>
          <p:cNvPr id="11266" name="Picture 2" descr="Бесконтактный термометр NF-3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0" y="129098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ирометры и тепловизоры – что это такое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888901"/>
            <a:ext cx="3428305" cy="186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Пирометр: что это такое? Для чего нужен? Как выбрать? | ichip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97" y="4690224"/>
            <a:ext cx="3703578" cy="206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Инфракрасный бесконтактный пирометр Benetech GM5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98" y="4809839"/>
            <a:ext cx="2922657" cy="19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96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073" y="2820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8750" indent="448945" algn="just"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Термоіндикатори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речовини,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здатністю різко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змінювати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певної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переходу.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5480" y="1729062"/>
            <a:ext cx="768729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33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принципом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термоіндикатори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типу: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157480" lvl="2" indent="-228600" algn="just">
              <a:spcBef>
                <a:spcPts val="58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термохімічні індикатори – це складні речовини, які при досягненні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певної температури різко змінюють свій колір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за рахунок хімічної взаємодії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компонентів,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1143000" lvl="2" indent="-228600" algn="just"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термоіндикатори</a:t>
            </a:r>
            <a:r>
              <a:rPr lang="uk-UA" spc="3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плавлення  </a:t>
            </a:r>
            <a:r>
              <a:rPr lang="uk-UA" spc="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  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  </a:t>
            </a:r>
            <a:r>
              <a:rPr lang="uk-UA" spc="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складні  </a:t>
            </a:r>
            <a:r>
              <a:rPr lang="uk-UA" spc="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речовини,  </a:t>
            </a:r>
            <a:r>
              <a:rPr lang="uk-UA" spc="2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які  </a:t>
            </a:r>
            <a:r>
              <a:rPr lang="uk-UA" spc="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різко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свій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плавлення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декількох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компонентів,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156845" lvl="2" indent="-228600" algn="just">
              <a:spcBef>
                <a:spcPts val="59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рідкокристалічні термоіндикатори – це рідкокристалічні речовини,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які в певному інтервалі температур змінюють свою структуру, в результаті чого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падаючий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них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промінь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розпадається</a:t>
            </a:r>
            <a:r>
              <a:rPr lang="uk-UA" spc="-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та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відбивається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зі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зміною</a:t>
            </a:r>
            <a:r>
              <a:rPr lang="uk-UA" spc="-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кольору,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1143000" lvl="2" indent="-228600" algn="just">
              <a:spcAft>
                <a:spcPts val="0"/>
              </a:spcAft>
              <a:buClr>
                <a:srgbClr val="FF0000"/>
              </a:buClr>
              <a:buSzPts val="1400"/>
              <a:buFont typeface="Segoe UI Symbol" panose="020B0502040204020203" pitchFamily="34" charset="0"/>
              <a:buChar char="⚫"/>
              <a:tabLst>
                <a:tab pos="11061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люмінесцентні</a:t>
            </a:r>
            <a:r>
              <a:rPr lang="uk-UA" spc="2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термоіндикатори</a:t>
            </a:r>
            <a:r>
              <a:rPr lang="uk-UA" spc="38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–</a:t>
            </a:r>
            <a:r>
              <a:rPr lang="uk-UA" spc="3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це</a:t>
            </a:r>
            <a:r>
              <a:rPr lang="uk-UA" spc="35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різновидність</a:t>
            </a:r>
            <a:r>
              <a:rPr lang="uk-UA" spc="36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люмінофорів,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яскравість,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колір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світіння.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Термоиндикатор регистрирующий ЛогТэг ЮТРИД-16 (LogTag UTRID-16), с поверкой  | Купить | Цена · ООО &quot;ТермоВит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7" y="2205842"/>
            <a:ext cx="2579914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ермоіндикатори для транспортування і зберіга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56" y="757052"/>
            <a:ext cx="1851967" cy="443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1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6320" y="216126"/>
            <a:ext cx="5937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Діелектричні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7523" y="928646"/>
            <a:ext cx="4529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Сегнетоелектричні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сенсори температури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77092" y="1874513"/>
            <a:ext cx="687977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3670" lvl="2" algn="just">
              <a:spcBef>
                <a:spcPts val="5"/>
              </a:spcBef>
              <a:spcAft>
                <a:spcPts val="0"/>
              </a:spcAft>
              <a:buSzPts val="1400"/>
              <a:tabLst>
                <a:tab pos="1096010" algn="l"/>
              </a:tabLst>
            </a:pPr>
            <a:r>
              <a:rPr lang="uk-UA" b="1" i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Сегнетоелектрики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тверді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діелектрики,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спонтанної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поляризації,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напрямок якої може бути змінений за допомогою зовнішнього електричного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поля. При відсутності зовнішнього електричного поля сегнетоелектрики 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доменну структуру. </a:t>
            </a:r>
          </a:p>
          <a:p>
            <a:pPr marR="153670" lvl="2" algn="just">
              <a:spcBef>
                <a:spcPts val="5"/>
              </a:spcBef>
              <a:spcAft>
                <a:spcPts val="0"/>
              </a:spcAft>
              <a:buSzPts val="1400"/>
              <a:tabLst>
                <a:tab pos="1096010" algn="l"/>
              </a:tabLst>
            </a:pPr>
            <a:endParaRPr lang="uk-UA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3670" lvl="2" algn="just">
              <a:spcBef>
                <a:spcPts val="5"/>
              </a:spcBef>
              <a:spcAft>
                <a:spcPts val="0"/>
              </a:spcAft>
              <a:buSzPts val="1400"/>
              <a:tabLst>
                <a:tab pos="1096010" algn="l"/>
              </a:tabLst>
            </a:pPr>
            <a:r>
              <a:rPr lang="uk-UA" b="1" i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Домени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представляють собою макроскопічні області, 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виникають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впливом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діелектрику,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характеризуються наявністю спонтанної поляризації. Оскільки без прикладення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зовнішнього електричного поля напрямки електричних моментів доменів різні,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поляризації всього кристалу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сегнетоелектрика дорівнює нулю.</a:t>
            </a:r>
            <a:endParaRPr lang="ru-RU" spc="-15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image6.png" descr="Опис : 0015-007-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7419" y="1640873"/>
            <a:ext cx="3202305" cy="2697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00748" y="4570466"/>
            <a:ext cx="635329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2700" marR="563880" indent="-1945005" algn="ctr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Залежність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поляризації від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напруженості</a:t>
            </a:r>
            <a:r>
              <a:rPr lang="uk-UA" spc="-3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електричного поля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076" y="6152607"/>
            <a:ext cx="2193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Кюрі-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Вейсса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834276"/>
              </p:ext>
            </p:extLst>
          </p:nvPr>
        </p:nvGraphicFramePr>
        <p:xfrm>
          <a:off x="2857849" y="5989830"/>
          <a:ext cx="1167886" cy="682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431800" progId="Equation.3">
                  <p:embed/>
                </p:oleObj>
              </mc:Choice>
              <mc:Fallback>
                <p:oleObj name="Equation" r:id="rId3" imgW="7366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849" y="5989830"/>
                        <a:ext cx="1167886" cy="682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213723" y="6026029"/>
            <a:ext cx="7768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 α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поляризованість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</a:t>
            </a:r>
            <a:r>
              <a:rPr lang="uk-UA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температура Кюрі-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Вейсса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 – температура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оточуючого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916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7957" y="156749"/>
            <a:ext cx="414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Піроелектричні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r>
              <a:rPr lang="uk-UA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7583" y="728836"/>
            <a:ext cx="10596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діелектричні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957" y="1759482"/>
            <a:ext cx="4948931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5575" indent="456565" algn="just">
              <a:spcBef>
                <a:spcPts val="94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поляризованості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двома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причинами: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5575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8229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Первинний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істинний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порушується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впорядкованість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диполів вздовж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FF0000"/>
              </a:buClr>
              <a:buSzPts val="1400"/>
              <a:buFont typeface="Times New Roman" panose="02020603050405020304" pitchFamily="18" charset="0"/>
              <a:buAutoNum type="arabicPeriod"/>
              <a:tabLst>
                <a:tab pos="822960" algn="l"/>
              </a:tabLs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Вторинний піроелектричний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ефект. Нагрівання викликає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зміну лінійних розмірів діелектрику, що супроводжується</a:t>
            </a:r>
            <a:r>
              <a:rPr lang="uk-UA" spc="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п’єзоелектричною</a:t>
            </a:r>
            <a:r>
              <a:rPr lang="uk-UA" spc="48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поляризацією.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60020" algn="just">
              <a:spcBef>
                <a:spcPts val="325"/>
              </a:spcBef>
              <a:spcAft>
                <a:spcPts val="0"/>
              </a:spcAft>
            </a:pPr>
            <a:b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08331" y="1759482"/>
            <a:ext cx="6096000" cy="34291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6845" indent="448945" algn="just"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характеристиками спектральної чутливості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всі піроелектричні сенсори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 на наступні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v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</a:t>
            </a:r>
            <a:r>
              <a:rPr lang="uk-UA" spc="2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</a:t>
            </a:r>
            <a:r>
              <a:rPr lang="uk-UA" spc="6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високою</a:t>
            </a:r>
            <a:r>
              <a:rPr lang="uk-UA" spc="6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чутливістю</a:t>
            </a:r>
            <a:r>
              <a:rPr lang="uk-UA" spc="62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</a:t>
            </a:r>
            <a:r>
              <a:rPr lang="uk-UA" spc="6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початку</a:t>
            </a:r>
            <a:r>
              <a:rPr lang="uk-UA" spc="6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спектрального</a:t>
            </a:r>
            <a:r>
              <a:rPr lang="uk-UA" spc="63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діапазону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(датчики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полум’я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протипожежних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системах);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57480" lvl="1" indent="-285750" algn="just">
              <a:spcBef>
                <a:spcPts val="125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v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високою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чутливістю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всередині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спектрального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діапазону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(датчики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переміщення живих об’єктів,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наприклад,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людини),</a:t>
            </a:r>
            <a:endParaRPr lang="ru-RU" dirty="0"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  <a:p>
            <a:pPr marL="742950" marR="158115" lvl="1" indent="-285750" algn="just">
              <a:spcAft>
                <a:spcPts val="0"/>
              </a:spcAft>
              <a:buClr>
                <a:srgbClr val="FF0000"/>
              </a:buClr>
              <a:buSzPts val="1400"/>
              <a:buFont typeface="Wingdings" panose="05000000000000000000" pitchFamily="2" charset="2"/>
              <a:buChar char="v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 з невисокою рівномірною чутливістю у всьому спектральному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діапазоні (дистанційні</a:t>
            </a:r>
            <a:r>
              <a:rPr lang="uk-UA" spc="-1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 температури).</a:t>
            </a:r>
            <a:endParaRPr lang="ru-RU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  <p:pic>
        <p:nvPicPr>
          <p:cNvPr id="14340" name="Picture 4" descr="Пироэлектр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3" y="4880820"/>
            <a:ext cx="2361994" cy="17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Пироэлектрический датчи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35" y="4935571"/>
            <a:ext cx="2265328" cy="18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6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398" y="548141"/>
            <a:ext cx="683227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9385" indent="448945" algn="just">
              <a:spcBef>
                <a:spcPts val="10"/>
              </a:spcBef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особливостей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піроелектричних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сенсорів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віднести</a:t>
            </a:r>
            <a:r>
              <a:rPr lang="uk-UA" b="1" i="1" spc="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наступні</a:t>
            </a:r>
            <a:r>
              <a:rPr lang="uk-UA" b="1" i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uk-UA" b="1" i="1" spc="-1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характеристики: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</a:t>
            </a:r>
            <a:r>
              <a:rPr lang="uk-UA" spc="31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піродатчиках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заряд</a:t>
            </a:r>
            <a:r>
              <a:rPr lang="uk-UA" spc="68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виникає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лише</a:t>
            </a:r>
            <a:r>
              <a:rPr lang="uk-UA" spc="65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моменти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швидкої</a:t>
            </a:r>
            <a:r>
              <a:rPr lang="uk-UA" spc="66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появи</a:t>
            </a:r>
            <a:r>
              <a:rPr lang="uk-UA" spc="67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та</a:t>
            </a:r>
            <a:r>
              <a:rPr lang="en-US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зникнення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ІЧ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випромінювання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інтенсивності, то електричний сигнал на виході практично рівний нулю.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відмінність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піроелектричних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термодатчиків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Піроелектричні</a:t>
            </a:r>
            <a:r>
              <a:rPr lang="uk-UA" spc="9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датчики</a:t>
            </a:r>
            <a:r>
              <a:rPr lang="uk-UA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сприймають</a:t>
            </a:r>
            <a:r>
              <a:rPr lang="uk-UA" spc="8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тепло</a:t>
            </a:r>
            <a:r>
              <a:rPr lang="uk-UA" spc="9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практично</a:t>
            </a:r>
            <a:r>
              <a:rPr lang="uk-UA" spc="90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не</a:t>
            </a:r>
            <a:r>
              <a:rPr lang="uk-UA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змінюючи</a:t>
            </a:r>
            <a:r>
              <a:rPr lang="uk-UA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свою</a:t>
            </a:r>
            <a:r>
              <a:rPr lang="en-US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температуру,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нагріваються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56210" lvl="1" indent="-285750" algn="just">
              <a:spcBef>
                <a:spcPts val="610"/>
              </a:spcBef>
              <a:spcAft>
                <a:spcPts val="0"/>
              </a:spcAft>
              <a:buSzPts val="1400"/>
              <a:buFont typeface="Segoe UI Symbol" panose="020B0502040204020203" pitchFamily="34" charset="0"/>
              <a:buChar char="⚫"/>
              <a:tabLst>
                <a:tab pos="648970" algn="l"/>
              </a:tabLst>
            </a:pP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В піроелектричних датчиках спостерігається вища швидкість реагування</a:t>
            </a:r>
            <a:r>
              <a:rPr lang="uk-UA" spc="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</a:t>
            </a:r>
            <a:r>
              <a:rPr lang="uk-UA" spc="-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нагрітий об’єкт.</a:t>
            </a:r>
            <a:endParaRPr lang="ru-RU" dirty="0">
              <a:effectLst/>
              <a:latin typeface="Times New Roman" panose="02020603050405020304" pitchFamily="18" charset="0"/>
              <a:ea typeface="Segoe UI Symbol" panose="020B0502040204020203" pitchFamily="34" charset="0"/>
              <a:cs typeface="Segoe UI Symbol" panose="020B0502040204020203" pitchFamily="34" charset="0"/>
            </a:endParaRPr>
          </a:p>
        </p:txBody>
      </p:sp>
      <p:pic>
        <p:nvPicPr>
          <p:cNvPr id="14338" name="Picture 2" descr="SMD пироэлектрический датчик и обыч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1065135"/>
            <a:ext cx="1970108" cy="187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ироэлектрические сенсоры для пожарных датчиков Pyreos - заказать у  официального поставщика - АО ЮЕ-Интернейшн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0" y="3301339"/>
            <a:ext cx="1940269" cy="27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0514" y="56375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spcAft>
                <a:spcPts val="0"/>
              </a:spcAft>
              <a:buSzPts val="1400"/>
              <a:tabLst>
                <a:tab pos="648970" algn="l"/>
              </a:tabLst>
            </a:pPr>
            <a:r>
              <a:rPr lang="uk-UA" i="1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Піроелектричний</a:t>
            </a:r>
            <a:r>
              <a:rPr lang="uk-UA" i="1" spc="9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датчик</a:t>
            </a:r>
            <a:r>
              <a:rPr lang="uk-UA" i="1" spc="85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для </a:t>
            </a:r>
            <a:r>
              <a:rPr lang="ru-RU" i="1" dirty="0" err="1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пожежної</a:t>
            </a:r>
            <a:r>
              <a:rPr lang="ru-RU" i="1" dirty="0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Segoe UI Symbol" panose="020B0502040204020203" pitchFamily="34" charset="0"/>
                <a:cs typeface="Segoe UI Symbol" panose="020B0502040204020203" pitchFamily="34" charset="0"/>
              </a:rPr>
              <a:t>сигналізації</a:t>
            </a:r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336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008" y="282530"/>
            <a:ext cx="6944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Aft>
                <a:spcPts val="0"/>
              </a:spcAft>
              <a:buSzPts val="1400"/>
              <a:tabLst>
                <a:tab pos="933450" algn="l"/>
              </a:tabLst>
            </a:pP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r>
              <a:rPr lang="uk-UA" b="1" i="1" kern="0" spc="4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b="1" i="1" kern="0" spc="4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b="1" i="1" kern="0" spc="4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напівпровідникових</a:t>
            </a:r>
            <a:r>
              <a:rPr lang="uk-UA" b="1" i="1" kern="0" spc="4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kern="0" spc="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структурах</a:t>
            </a:r>
            <a:endParaRPr lang="ru-RU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919" y="985767"/>
            <a:ext cx="6096000" cy="461305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87780" algn="l"/>
              </a:tabLst>
            </a:pPr>
            <a:r>
              <a:rPr lang="uk-UA" b="1" i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Термодіод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напівпровідниковий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діод,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температури. </a:t>
            </a:r>
          </a:p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87780" algn="l"/>
              </a:tabLst>
            </a:pPr>
            <a:endParaRPr lang="uk-UA" spc="-1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4305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87780" algn="l"/>
              </a:tabLst>
            </a:pPr>
            <a:r>
              <a:rPr lang="uk-UA" b="1" i="1" spc="-15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Термотранзистор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це напівпровідниковий транзистор в 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діодному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включенні, робочі характеристики якого залежать від температури. Як правило,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застосовують транзистор, в якого колектор замкнутий на базу, оскільки сенсори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схемотехнічними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стабільностними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характеристиками.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Термодиод NXP KTY83/120 DO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76" y="1522191"/>
            <a:ext cx="3102059" cy="31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949" y="5708467"/>
            <a:ext cx="11064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6845" indent="448945"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термодіодів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термотранзисторів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портативні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датчики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вбудовані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технологічне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 та  процесори ІМС, датчики для кріогенної медицини 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5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465" y="644714"/>
            <a:ext cx="93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температури на електропровідність металів та сплавів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672" y="2359877"/>
            <a:ext cx="5609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маса електрона, </a:t>
            </a:r>
          </a:p>
          <a:p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середня швидкість теплового руху електрона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всередині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вільного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пробігу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електрону,</a:t>
            </a:r>
          </a:p>
          <a:p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 електронів,</a:t>
            </a:r>
          </a:p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елементарний заряд.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800747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215640" progId="Equation.3">
                  <p:embed/>
                </p:oleObj>
              </mc:Choice>
              <mc:Fallback>
                <p:oleObj name="Equation" r:id="rId2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03206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700984"/>
              </p:ext>
            </p:extLst>
          </p:nvPr>
        </p:nvGraphicFramePr>
        <p:xfrm>
          <a:off x="1417553" y="1472657"/>
          <a:ext cx="1509883" cy="79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89000" imgH="469900" progId="Equation.3">
                  <p:embed/>
                </p:oleObj>
              </mc:Choice>
              <mc:Fallback>
                <p:oleObj name="Equation" r:id="rId5" imgW="889000" imgH="469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553" y="1472657"/>
                        <a:ext cx="1509883" cy="795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46578" y="4205893"/>
            <a:ext cx="49282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>
              <a:spcBef>
                <a:spcPts val="475"/>
              </a:spcBef>
              <a:spcAft>
                <a:spcPts val="0"/>
              </a:spcAft>
            </a:pPr>
            <a:r>
              <a:rPr lang="uk-UA" sz="2000" spc="1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75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spc="-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2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[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uk-UA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105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i="1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uk-UA" sz="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8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]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3442" y="50370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питомий опір металу при температурі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питомий опір металу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температурі 0</a:t>
            </a:r>
            <a:r>
              <a:rPr lang="uk-U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С, </a:t>
            </a:r>
          </a:p>
          <a:p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температурний коефіцієнт опору (ТКО), який показує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питомого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градус.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09609" y="1439535"/>
            <a:ext cx="1353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"/>
              </a:spcBef>
              <a:spcAft>
                <a:spcPts val="0"/>
              </a:spcAft>
            </a:pP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z="16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i="1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uk-UA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06441" y="2301309"/>
            <a:ext cx="507076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indent="456565">
              <a:spcBef>
                <a:spcPts val="445"/>
              </a:spcBef>
              <a:spcAft>
                <a:spcPts val="0"/>
              </a:spcAft>
              <a:tabLst>
                <a:tab pos="875030" algn="l"/>
                <a:tab pos="1253490" algn="l"/>
                <a:tab pos="1482725" algn="l"/>
                <a:tab pos="2537460" algn="l"/>
                <a:tab pos="3043555" algn="l"/>
                <a:tab pos="4025900" algn="l"/>
                <a:tab pos="4234815" algn="l"/>
                <a:tab pos="5213350" algn="l"/>
                <a:tab pos="617156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опір,</a:t>
            </a:r>
            <a:r>
              <a:rPr lang="uk-UA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обумовлений</a:t>
            </a:r>
            <a:r>
              <a:rPr lang="uk-UA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розсіянням</a:t>
            </a:r>
            <a:r>
              <a:rPr lang="uk-UA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електронів</a:t>
            </a:r>
            <a:r>
              <a:rPr lang="uk-UA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теплових</a:t>
            </a:r>
            <a:r>
              <a:rPr lang="uk-UA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коливаннях</a:t>
            </a:r>
            <a:r>
              <a:rPr lang="uk-UA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гратки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191770" marR="154305" indent="456565">
              <a:spcBef>
                <a:spcPts val="445"/>
              </a:spcBef>
              <a:spcAft>
                <a:spcPts val="0"/>
              </a:spcAft>
              <a:tabLst>
                <a:tab pos="875030" algn="l"/>
                <a:tab pos="1253490" algn="l"/>
                <a:tab pos="1482725" algn="l"/>
                <a:tab pos="2537460" algn="l"/>
                <a:tab pos="3043555" algn="l"/>
                <a:tab pos="4025900" algn="l"/>
                <a:tab pos="4234815" algn="l"/>
                <a:tab pos="5213350" algn="l"/>
                <a:tab pos="6171565" algn="l"/>
              </a:tabLst>
            </a:pP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залишковий	опір, пов’язаний	з розсіянням електронів 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неоднорідностях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труктури</a:t>
            </a:r>
            <a:r>
              <a:rPr lang="uk-UA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сплаву.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3268" y="4163089"/>
            <a:ext cx="62107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>
              <a:lnSpc>
                <a:spcPts val="1775"/>
              </a:lnSpc>
              <a:spcAft>
                <a:spcPts val="0"/>
              </a:spcAft>
            </a:pPr>
            <a:r>
              <a:rPr lang="uk-UA" sz="2000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z="20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</a:t>
            </a:r>
            <a:r>
              <a:rPr lang="uk-UA" sz="2000" i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800" i="1" spc="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800" i="1" spc="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800" i="1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1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800" i="1" spc="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11635" y="50370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константа, що залежить від природи сплаву, </a:t>
            </a:r>
          </a:p>
          <a:p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атомні долі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компонентів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сплаві.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8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270" y="1672342"/>
            <a:ext cx="3971533" cy="4277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0465" y="644714"/>
            <a:ext cx="93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температури на електропровідність металів та сплавів</a:t>
            </a:r>
            <a:r>
              <a:rPr lang="uk-UA" sz="2400" b="1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07854" y="5949537"/>
            <a:ext cx="756991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5040" marR="695960" indent="-1329690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Концентраційна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uk-UA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питомого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(а)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25040" marR="695960" indent="-1329690" algn="ctr">
              <a:lnSpc>
                <a:spcPct val="150000"/>
              </a:lnSpc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ТКО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(б) сплаву</a:t>
            </a:r>
            <a:r>
              <a:rPr lang="uk-UA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мідь-нікель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5543" y="181979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5575" lvl="2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tabLst>
                <a:tab pos="1219200" algn="l"/>
              </a:tabLst>
            </a:pP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металевих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терморезисторів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00150" marR="155575" lvl="2" indent="-2857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219200" algn="l"/>
              </a:tabLst>
            </a:pP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стабільний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ТКО,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00150" marR="155575" lvl="2" indent="-2857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219200" algn="l"/>
              </a:tabLst>
            </a:pP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відтворюваність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даній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температурі,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нагріванні,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00150" marR="155575" lvl="2" indent="-2857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219200" algn="l"/>
              </a:tabLst>
            </a:pP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інертність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uk-UA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досліджуваного середовища.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38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397" y="12513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 термометри опору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4197" y="1051404"/>
            <a:ext cx="951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конструкцією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дротові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тонкоплівкові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678" y="1885345"/>
            <a:ext cx="4849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Дротові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 виготовляються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дроту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платина,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мідь,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нікель,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вольфрам.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02878" y="18853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5575" indent="456565" algn="just"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Тонкоплівкові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 опору дають можливість інтегрального виконання датчиків та можливість нанесення безпосередньо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вимірювану поверхню, що усуває такий недолік дротових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недосконалість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 контакту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чутливого елементу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поверхнею.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677" y="4916586"/>
            <a:ext cx="6962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Недоліками плівкових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порівняно з дротовими є на три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порядки менший ТКО та вужчий робочий температурний діапазон для одного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4338" name="Picture 2" descr="https://upload.wikimedia.org/wikipedia/commons/thumb/3/3c/Wire_Wound_PRT.png/180px-Wire_Wound_P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9" y="3332661"/>
            <a:ext cx="2588107" cy="10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4/46/Thin_Film_P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09" y="3843094"/>
            <a:ext cx="3098264" cy="21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7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718" y="695144"/>
            <a:ext cx="914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400" b="1" i="1" spc="4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z="2400" b="1" i="1" spc="5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i="1" spc="5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електропровідність</a:t>
            </a:r>
            <a:r>
              <a:rPr lang="uk-UA" sz="2400" b="1" i="1" spc="4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3574" y="1623383"/>
            <a:ext cx="2046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  <a:spcAft>
                <a:spcPts val="0"/>
              </a:spcAft>
            </a:pPr>
            <a:r>
              <a:rPr lang="uk-UA" sz="2000" spc="-5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20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i="1" spc="-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uk-UA" spc="-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800" i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-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000" spc="-5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uk-UA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45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uk-UA" sz="2000" i="1" spc="45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84715"/>
              </p:ext>
            </p:extLst>
          </p:nvPr>
        </p:nvGraphicFramePr>
        <p:xfrm>
          <a:off x="866898" y="2156940"/>
          <a:ext cx="2363190" cy="40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241300" progId="Equation.3">
                  <p:embed/>
                </p:oleObj>
              </mc:Choice>
              <mc:Fallback>
                <p:oleObj name="Equation" r:id="rId2" imgW="13970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98" y="2156940"/>
                        <a:ext cx="2363190" cy="401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4697" y="2692290"/>
            <a:ext cx="505295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	</a:t>
            </a:r>
            <a:r>
              <a:rPr lang="uk-UA" i="1" dirty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питома	електропровідність,	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sz="1600" i="1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елементарний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заряд,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600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i="1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-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600" i="1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6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 носіїв заряду у власному та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домішковому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напівпровіднику,</a:t>
            </a:r>
          </a:p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i="1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i="1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i="1" spc="2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i="1" spc="-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25" dirty="0" err="1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i="1" spc="25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i="1" spc="-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4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рухливість</a:t>
            </a:r>
            <a:r>
              <a:rPr lang="uk-UA" spc="4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електронів</a:t>
            </a:r>
            <a:r>
              <a:rPr lang="uk-UA" spc="4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4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дірок.</a:t>
            </a:r>
            <a:r>
              <a:rPr lang="uk-UA" spc="4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2088" y="5245141"/>
            <a:ext cx="6096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i0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стала,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ΔЕ</a:t>
            </a:r>
            <a:r>
              <a:rPr lang="uk-UA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ширина забороненої зони, </a:t>
            </a:r>
          </a:p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– стала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Больцмана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205536"/>
              </p:ext>
            </p:extLst>
          </p:nvPr>
        </p:nvGraphicFramePr>
        <p:xfrm>
          <a:off x="969615" y="4487233"/>
          <a:ext cx="2474432" cy="601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088" imgH="342751" progId="Equation.3">
                  <p:embed/>
                </p:oleObj>
              </mc:Choice>
              <mc:Fallback>
                <p:oleObj name="Equation" r:id="rId4" imgW="1409088" imgH="34275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15" y="4487233"/>
                        <a:ext cx="2474432" cy="601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2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9929" y="1671047"/>
            <a:ext cx="2667177" cy="2526656"/>
          </a:xfrm>
          <a:prstGeom prst="rect">
            <a:avLst/>
          </a:prstGeom>
        </p:spPr>
      </p:pic>
      <p:pic>
        <p:nvPicPr>
          <p:cNvPr id="17" name="image3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99388" y="1671047"/>
            <a:ext cx="2855163" cy="25385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99929" y="4575727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marR="35560" algn="ctr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Температурна залежність концентрації (а) та рухливості (б) носіїв</a:t>
            </a:r>
            <a:r>
              <a:rPr lang="uk-UA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заряду</a:t>
            </a:r>
            <a:r>
              <a:rPr lang="uk-UA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напівпровідника з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електронною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провідністю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9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91" y="2118178"/>
            <a:ext cx="3715385" cy="2882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55221" y="5257340"/>
            <a:ext cx="7853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9695" marR="695960" indent="-1899285">
              <a:lnSpc>
                <a:spcPct val="150000"/>
              </a:lnSpc>
              <a:spcBef>
                <a:spcPts val="24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Температурна залежність питомої електропровідності</a:t>
            </a:r>
            <a:r>
              <a:rPr lang="uk-UA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9938" y="1852458"/>
            <a:ext cx="6096000" cy="2535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940" indent="45656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терморезистивні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 з металевими </a:t>
            </a:r>
            <a:r>
              <a:rPr lang="uk-UA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терморезисторами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малі габарити, мала інерційність та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чутливість.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4940" indent="45656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поступаються</a:t>
            </a:r>
            <a:r>
              <a:rPr lang="uk-UA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металевим</a:t>
            </a:r>
            <a:r>
              <a:rPr lang="uk-UA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6718" y="695144"/>
            <a:ext cx="914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400" b="1" i="1" spc="4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z="2400" b="1" i="1" spc="5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i="1" spc="5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електропровідність</a:t>
            </a:r>
            <a:r>
              <a:rPr lang="uk-UA" sz="2400" b="1" i="1" spc="4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47036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2415" y="216127"/>
            <a:ext cx="5380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термометри опору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768" y="830974"/>
            <a:ext cx="990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нагріванні, поділяються відповідно на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позистори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термістори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99605" y="1691271"/>
            <a:ext cx="5846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5575" lvl="2" algn="just">
              <a:spcBef>
                <a:spcPts val="15"/>
              </a:spcBef>
              <a:spcAft>
                <a:spcPts val="0"/>
              </a:spcAft>
              <a:buSzPts val="1400"/>
              <a:tabLst>
                <a:tab pos="1269365" algn="l"/>
              </a:tabLst>
            </a:pP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Термістор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NTC-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чутливий електронний компонент із негативним коефіцієнтом опору. При нагріванні його внутрішній опір починає падати. Параметри термістора не лінійні, це означає, що з підвищенні температури опір падає непропорційно і нерівномірно.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3" y="4676045"/>
            <a:ext cx="3012491" cy="2003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58" y="5413889"/>
            <a:ext cx="1571194" cy="7513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38898" y="1691271"/>
            <a:ext cx="6218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істотних недоліків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терморезистора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розбіжність характеристик при виготовленні за тим самим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техпроцесом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Компоненти в однакових умовах можуть видавати різні дані, тому при заміні одного компонента на аналогічний потрібно повторне калібрування.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застосування термісторів: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температури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радіокомпонентів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комп'ютера та мобільної техніки (процесорів та чіпів пам'яті, жорстких дисків,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відеокарт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офісній техніці (лазерних принтерах та факсах);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3D-принтерах (для екструдерів і столиків, що підігріваються).</a:t>
            </a:r>
          </a:p>
        </p:txBody>
      </p:sp>
    </p:spTree>
    <p:extLst>
      <p:ext uri="{BB962C8B-B14F-4D97-AF65-F5344CB8AC3E}">
        <p14:creationId xmlns:p14="http://schemas.microsoft.com/office/powerpoint/2010/main" val="298521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29" y="4050082"/>
            <a:ext cx="3905055" cy="2401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077" y="4761316"/>
            <a:ext cx="1977363" cy="938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1149" y="1625273"/>
            <a:ext cx="5077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Позистор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(РТС-терморезистор)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опору.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2415" y="216127"/>
            <a:ext cx="5380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термометри опору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4799" y="16252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940" indent="456565" algn="just"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терморезистивні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 з металевими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малі габарити, мала інерційність 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металевим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9416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491</TotalTime>
  <Words>2417</Words>
  <Application>Microsoft Macintosh PowerPoint</Application>
  <PresentationFormat>Широкоэкранный</PresentationFormat>
  <Paragraphs>319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Segoe UI Symbol</vt:lpstr>
      <vt:lpstr>Symbol</vt:lpstr>
      <vt:lpstr>Times New Roman</vt:lpstr>
      <vt:lpstr>Tw Cen MT</vt:lpstr>
      <vt:lpstr>Wingdings</vt:lpstr>
      <vt:lpstr>Капля</vt:lpstr>
      <vt:lpstr>Equation</vt:lpstr>
      <vt:lpstr>ФІЗИЧНІ ОСНОВИ РОБОТИ СЕНСОРІВ ТЕМПЕРАТУРИ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ФІЗИЧНІ ОСНОВИ РОБОТИ СЕНСОРІВ ТЕМПЕРАТУРИ</dc:title>
  <dc:creator>User</dc:creator>
  <cp:lastModifiedBy>ivanovvl</cp:lastModifiedBy>
  <cp:revision>36</cp:revision>
  <dcterms:created xsi:type="dcterms:W3CDTF">2021-10-16T17:57:05Z</dcterms:created>
  <dcterms:modified xsi:type="dcterms:W3CDTF">2023-09-11T07:55:42Z</dcterms:modified>
</cp:coreProperties>
</file>