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75" r:id="rId11"/>
    <p:sldId id="276" r:id="rId12"/>
    <p:sldId id="277" r:id="rId13"/>
    <p:sldId id="264" r:id="rId14"/>
    <p:sldId id="278" r:id="rId15"/>
    <p:sldId id="279" r:id="rId16"/>
    <p:sldId id="280" r:id="rId17"/>
    <p:sldId id="265" r:id="rId18"/>
    <p:sldId id="273" r:id="rId19"/>
    <p:sldId id="281" r:id="rId20"/>
    <p:sldId id="266" r:id="rId21"/>
    <p:sldId id="267" r:id="rId22"/>
    <p:sldId id="268" r:id="rId23"/>
    <p:sldId id="269" r:id="rId24"/>
    <p:sldId id="270" r:id="rId25"/>
    <p:sldId id="271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F89D-0224-42DD-8750-90A62B26787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E448-8FAA-4BEE-BFDF-A87C772F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9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F89D-0224-42DD-8750-90A62B26787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E448-8FAA-4BEE-BFDF-A87C772F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1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F89D-0224-42DD-8750-90A62B26787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E448-8FAA-4BEE-BFDF-A87C772F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8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F89D-0224-42DD-8750-90A62B26787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E448-8FAA-4BEE-BFDF-A87C772F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3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F89D-0224-42DD-8750-90A62B26787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E448-8FAA-4BEE-BFDF-A87C772F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8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F89D-0224-42DD-8750-90A62B26787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E448-8FAA-4BEE-BFDF-A87C772F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7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F89D-0224-42DD-8750-90A62B26787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E448-8FAA-4BEE-BFDF-A87C772F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3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F89D-0224-42DD-8750-90A62B26787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E448-8FAA-4BEE-BFDF-A87C772F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1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F89D-0224-42DD-8750-90A62B26787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E448-8FAA-4BEE-BFDF-A87C772F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8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F89D-0224-42DD-8750-90A62B26787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E448-8FAA-4BEE-BFDF-A87C772F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5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F89D-0224-42DD-8750-90A62B26787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E448-8FAA-4BEE-BFDF-A87C772F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4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4F89D-0224-42DD-8750-90A62B26787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DE448-8FAA-4BEE-BFDF-A87C772F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8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5" y="705394"/>
            <a:ext cx="10306594" cy="61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08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0"/>
            <a:ext cx="10515600" cy="129994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2068"/>
            <a:ext cx="12004766" cy="6635931"/>
          </a:xfrm>
        </p:spPr>
        <p:txBody>
          <a:bodyPr/>
          <a:lstStyle/>
          <a:p>
            <a:r>
              <a:rPr lang="ru-RU" b="1" dirty="0" err="1" smtClean="0"/>
              <a:t>Денний</a:t>
            </a:r>
            <a:r>
              <a:rPr lang="ru-RU" b="1" dirty="0" smtClean="0"/>
              <a:t> </a:t>
            </a:r>
            <a:r>
              <a:rPr lang="ru-RU" b="1" dirty="0" err="1" smtClean="0"/>
              <a:t>виробіток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виробіток</a:t>
            </a:r>
            <a:r>
              <a:rPr lang="ru-RU" dirty="0" smtClean="0"/>
              <a:t> на один </a:t>
            </a:r>
            <a:r>
              <a:rPr lang="ru-RU" dirty="0" err="1" smtClean="0"/>
              <a:t>відпрацьований</a:t>
            </a:r>
            <a:r>
              <a:rPr lang="ru-RU" dirty="0" smtClean="0"/>
              <a:t> люд./день,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за формулою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2535"/>
            <a:ext cx="2129246" cy="1236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948" y="1118438"/>
            <a:ext cx="2730137" cy="1350442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187234" y="28840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 </a:t>
            </a:r>
            <a:r>
              <a:rPr kumimoji="0" lang="en-US" altLang="en-US" sz="18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en-US" altLang="en-US" sz="18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ф)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виробіток на один відпрацьований люд./день;</a:t>
            </a:r>
            <a:endParaRPr kumimoji="0" lang="en-US" altLang="en-US" sz="1800" b="0" i="0" u="none" strike="noStrike" cap="none" normalizeH="0" baseline="-3000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en-US" altLang="en-US" sz="18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ф)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</a:t>
            </a:r>
            <a:r>
              <a:rPr kumimoji="0" lang="en-US" altLang="en-US" sz="18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плановий</a:t>
            </a:r>
            <a:r>
              <a:rPr kumimoji="0" lang="en-US" altLang="en-US" sz="18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(фактичний) обсяг продукції, послуг чи робіт, вироблених за день, у відповідних одиницях вимірювання;</a:t>
            </a:r>
            <a:endParaRPr kumimoji="0" lang="en-US" altLang="en-US" sz="1800" b="0" i="0" u="none" strike="noStrike" cap="none" normalizeH="0" baseline="-3000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ефективний фонд 1-го працівника або робітника в днях за рік.</a:t>
            </a:r>
            <a:endParaRPr kumimoji="0" lang="en-US" altLang="en-US" sz="1800" b="0" i="0" u="none" strike="noStrike" cap="none" normalizeH="0" baseline="-3000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4" name="Picture 6" descr="https://studfile.net/html/2706/1075/html_yE8R4Y5tTf.ukdF/img-GSMLh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54" y="2701471"/>
            <a:ext cx="51435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studfile.net/html/2706/1075/html_yE8R4Y5tTf.ukdF/img-wcjKF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96" y="2976109"/>
            <a:ext cx="5238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tudfile.net/html/2706/1075/html_yE8R4Y5tTf.ukdF/img-pO2Zj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96" y="3250747"/>
            <a:ext cx="5238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52296" y="3645565"/>
            <a:ext cx="121485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Річний</a:t>
            </a:r>
            <a:r>
              <a:rPr lang="ru-RU" b="1" dirty="0" smtClean="0"/>
              <a:t> </a:t>
            </a:r>
            <a:r>
              <a:rPr lang="ru-RU" b="1" dirty="0" err="1" smtClean="0"/>
              <a:t>виробіток</a:t>
            </a:r>
            <a:r>
              <a:rPr lang="ru-RU" dirty="0" smtClean="0"/>
              <a:t>– (</a:t>
            </a:r>
            <a:r>
              <a:rPr lang="ru-RU" dirty="0" err="1" smtClean="0"/>
              <a:t>квартальний</a:t>
            </a:r>
            <a:r>
              <a:rPr lang="ru-RU" dirty="0" smtClean="0"/>
              <a:t>, </a:t>
            </a:r>
            <a:r>
              <a:rPr lang="ru-RU" dirty="0" err="1" smtClean="0"/>
              <a:t>місячний</a:t>
            </a:r>
            <a:r>
              <a:rPr lang="ru-RU" dirty="0" smtClean="0"/>
              <a:t>)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виробіток</a:t>
            </a:r>
            <a:r>
              <a:rPr lang="ru-RU" dirty="0" smtClean="0"/>
              <a:t> на одного </a:t>
            </a:r>
            <a:r>
              <a:rPr lang="ru-RU" dirty="0" err="1" smtClean="0"/>
              <a:t>середньооблікового</a:t>
            </a:r>
            <a:r>
              <a:rPr lang="ru-RU" dirty="0" smtClean="0"/>
              <a:t> </a:t>
            </a:r>
            <a:r>
              <a:rPr lang="ru-RU" dirty="0" err="1" smtClean="0"/>
              <a:t>працівника</a:t>
            </a:r>
            <a:r>
              <a:rPr lang="ru-RU" dirty="0" smtClean="0"/>
              <a:t>, </a:t>
            </a:r>
            <a:r>
              <a:rPr lang="ru-RU" dirty="0" err="1" smtClean="0"/>
              <a:t>розраховується</a:t>
            </a:r>
            <a:r>
              <a:rPr lang="ru-RU" dirty="0" smtClean="0"/>
              <a:t> за формулою:</a:t>
            </a:r>
          </a:p>
          <a:p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09837"/>
            <a:ext cx="3513909" cy="8210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8936" y="4309837"/>
            <a:ext cx="4781007" cy="95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57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1" y="-117566"/>
            <a:ext cx="11887199" cy="6844937"/>
          </a:xfrm>
        </p:spPr>
        <p:txBody>
          <a:bodyPr/>
          <a:lstStyle/>
          <a:p>
            <a:r>
              <a:rPr lang="ru-RU" b="1" dirty="0" err="1" smtClean="0"/>
              <a:t>Трудомісткість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обернений</a:t>
            </a:r>
            <a:r>
              <a:rPr lang="ru-RU" dirty="0" smtClean="0"/>
              <a:t> </a:t>
            </a:r>
            <a:r>
              <a:rPr lang="ru-RU" dirty="0" err="1" smtClean="0"/>
              <a:t>показник</a:t>
            </a:r>
            <a:r>
              <a:rPr lang="ru-RU" dirty="0" smtClean="0"/>
              <a:t> </a:t>
            </a:r>
            <a:r>
              <a:rPr lang="ru-RU" dirty="0" err="1" smtClean="0"/>
              <a:t>виробітку</a:t>
            </a:r>
            <a:r>
              <a:rPr lang="ru-RU" dirty="0" smtClean="0"/>
              <a:t>, </a:t>
            </a:r>
            <a:r>
              <a:rPr lang="ru-RU" dirty="0" err="1" smtClean="0"/>
              <a:t>характеризує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часу на </a:t>
            </a:r>
            <a:r>
              <a:rPr lang="ru-RU" dirty="0" err="1" smtClean="0"/>
              <a:t>одиницю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та </a:t>
            </a:r>
            <a:r>
              <a:rPr lang="ru-RU" dirty="0" err="1" smtClean="0"/>
              <a:t>розраховується</a:t>
            </a:r>
            <a:r>
              <a:rPr lang="ru-RU" dirty="0" smtClean="0"/>
              <a:t> за формулою: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err="1" smtClean="0"/>
              <a:t>Виробнича</a:t>
            </a:r>
            <a:r>
              <a:rPr lang="ru-RU" b="1" dirty="0" smtClean="0"/>
              <a:t> </a:t>
            </a:r>
            <a:r>
              <a:rPr lang="ru-RU" b="1" dirty="0" err="1" smtClean="0"/>
              <a:t>трудомісткість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Трв</a:t>
            </a:r>
            <a:r>
              <a:rPr lang="ru-RU" dirty="0" smtClean="0"/>
              <a:t>)–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 (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допоміжних</a:t>
            </a:r>
            <a:r>
              <a:rPr lang="ru-RU" dirty="0" smtClean="0"/>
              <a:t> </a:t>
            </a:r>
            <a:r>
              <a:rPr lang="ru-RU" dirty="0" err="1" smtClean="0"/>
              <a:t>цехів</a:t>
            </a:r>
            <a:r>
              <a:rPr lang="ru-RU" dirty="0" smtClean="0"/>
              <a:t>), </a:t>
            </a:r>
            <a:r>
              <a:rPr lang="ru-RU" dirty="0" err="1" smtClean="0"/>
              <a:t>визначається</a:t>
            </a:r>
            <a:r>
              <a:rPr lang="ru-RU" dirty="0" smtClean="0"/>
              <a:t> за формулою:</a:t>
            </a:r>
          </a:p>
          <a:p>
            <a:endParaRPr lang="ru-RU" dirty="0"/>
          </a:p>
          <a:p>
            <a:r>
              <a:rPr lang="ru-RU" b="1" dirty="0" err="1" smtClean="0"/>
              <a:t>Трудомісткість</a:t>
            </a:r>
            <a:r>
              <a:rPr lang="ru-RU" b="1" dirty="0" smtClean="0"/>
              <a:t> </a:t>
            </a:r>
            <a:r>
              <a:rPr lang="ru-RU" b="1" dirty="0" err="1" smtClean="0"/>
              <a:t>управління</a:t>
            </a:r>
            <a:r>
              <a:rPr lang="ru-RU" b="1" dirty="0" smtClean="0"/>
              <a:t> </a:t>
            </a:r>
            <a:r>
              <a:rPr lang="ru-RU" b="1" dirty="0" err="1" smtClean="0"/>
              <a:t>виробництвом</a:t>
            </a:r>
            <a:r>
              <a:rPr lang="ru-RU" b="1" dirty="0" smtClean="0"/>
              <a:t> </a:t>
            </a:r>
            <a:r>
              <a:rPr lang="ru-RU" dirty="0" smtClean="0"/>
              <a:t>(Тру)–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керівників</a:t>
            </a:r>
            <a:r>
              <a:rPr lang="ru-RU" dirty="0" smtClean="0"/>
              <a:t>, </a:t>
            </a:r>
            <a:r>
              <a:rPr lang="ru-RU" dirty="0" err="1" smtClean="0"/>
              <a:t>фахівців</a:t>
            </a:r>
            <a:r>
              <a:rPr lang="ru-RU" dirty="0" smtClean="0"/>
              <a:t>, </a:t>
            </a:r>
            <a:r>
              <a:rPr lang="ru-RU" dirty="0" err="1" smtClean="0"/>
              <a:t>службовців</a:t>
            </a:r>
            <a:r>
              <a:rPr lang="ru-RU" dirty="0" smtClean="0"/>
              <a:t>, </a:t>
            </a:r>
            <a:r>
              <a:rPr lang="ru-RU" dirty="0" err="1" smtClean="0"/>
              <a:t>охорони</a:t>
            </a:r>
            <a:r>
              <a:rPr lang="ru-RU" dirty="0" smtClean="0"/>
              <a:t>.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775969"/>
            <a:ext cx="2063932" cy="106026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5126" y="1668830"/>
            <a:ext cx="1204638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Тр</a:t>
            </a: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трудомісткість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одиницю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продукції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нормо-годин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грн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год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  <a:endParaRPr kumimoji="0" lang="en-US" altLang="en-US" sz="1800" b="0" i="0" u="none" strike="noStrike" cap="none" normalizeH="0" baseline="-3000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 – </a:t>
            </a:r>
            <a:r>
              <a:rPr kumimoji="0" lang="en-US" altLang="en-US" sz="1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трудомісткість</a:t>
            </a: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обсягу</a:t>
            </a: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продукції</a:t>
            </a: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1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нормо</a:t>
            </a: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грн</a:t>
            </a: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en-US" altLang="en-US" sz="1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год</a:t>
            </a: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</p:txBody>
      </p:sp>
      <p:pic>
        <p:nvPicPr>
          <p:cNvPr id="3074" name="Picture 2" descr="https://studfile.net/html/2706/1075/html_yE8R4Y5tTf.ukdF/img-zLNdx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6" y="-4661"/>
            <a:ext cx="213212" cy="27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339950"/>
            <a:ext cx="115757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Технологічна</a:t>
            </a:r>
            <a:r>
              <a:rPr lang="ru-RU" b="1" dirty="0" smtClean="0"/>
              <a:t> </a:t>
            </a:r>
            <a:r>
              <a:rPr lang="ru-RU" b="1" dirty="0" err="1" smtClean="0"/>
              <a:t>трудомісткість</a:t>
            </a:r>
            <a:r>
              <a:rPr lang="ru-RU" b="1" dirty="0" smtClean="0"/>
              <a:t> </a:t>
            </a:r>
            <a:r>
              <a:rPr lang="ru-RU" dirty="0" smtClean="0"/>
              <a:t>() –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здійснюють</a:t>
            </a:r>
            <a:r>
              <a:rPr lang="ru-RU" dirty="0" smtClean="0"/>
              <a:t> </a:t>
            </a:r>
            <a:r>
              <a:rPr lang="ru-RU" dirty="0" err="1" smtClean="0"/>
              <a:t>технологічний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предмети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, </a:t>
            </a:r>
            <a:r>
              <a:rPr lang="ru-RU" dirty="0" err="1" smtClean="0"/>
              <a:t>визначається</a:t>
            </a:r>
            <a:r>
              <a:rPr lang="ru-RU" dirty="0" smtClean="0"/>
              <a:t> за формулою</a:t>
            </a:r>
          </a:p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26" y="3030272"/>
            <a:ext cx="2516777" cy="53801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88080" y="295411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Де </a:t>
            </a:r>
            <a:r>
              <a:rPr lang="ru-RU" dirty="0" err="1" smtClean="0"/>
              <a:t>Трв</a:t>
            </a:r>
            <a:r>
              <a:rPr lang="ru-RU" dirty="0" smtClean="0"/>
              <a:t> –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робітників-відрядників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err="1" smtClean="0"/>
              <a:t>Трп</a:t>
            </a:r>
            <a:r>
              <a:rPr lang="ru-RU" dirty="0" smtClean="0"/>
              <a:t>–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робітників-погодинників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0" y="5062210"/>
            <a:ext cx="33310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2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387984"/>
            <a:ext cx="11236234" cy="6283869"/>
          </a:xfrm>
        </p:spPr>
        <p:txBody>
          <a:bodyPr/>
          <a:lstStyle/>
          <a:p>
            <a:r>
              <a:rPr lang="ru-RU" b="1" dirty="0" err="1" smtClean="0"/>
              <a:t>Повна</a:t>
            </a:r>
            <a:r>
              <a:rPr lang="ru-RU" b="1" dirty="0" smtClean="0"/>
              <a:t> </a:t>
            </a:r>
            <a:r>
              <a:rPr lang="ru-RU" b="1" dirty="0" err="1" smtClean="0"/>
              <a:t>трудомісткість</a:t>
            </a:r>
            <a:r>
              <a:rPr lang="ru-RU" b="1" dirty="0" smtClean="0"/>
              <a:t> </a:t>
            </a:r>
            <a:r>
              <a:rPr lang="ru-RU" b="1" dirty="0" err="1" smtClean="0"/>
              <a:t>продукції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Трп</a:t>
            </a:r>
            <a:r>
              <a:rPr lang="ru-RU" dirty="0" smtClean="0"/>
              <a:t>)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трудові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категорій</a:t>
            </a:r>
            <a:r>
              <a:rPr lang="ru-RU" dirty="0" smtClean="0"/>
              <a:t> </a:t>
            </a:r>
            <a:r>
              <a:rPr lang="ru-RU" dirty="0" err="1" smtClean="0"/>
              <a:t>промислово-виробничого</a:t>
            </a:r>
            <a:r>
              <a:rPr lang="ru-RU" dirty="0" smtClean="0"/>
              <a:t> персоналу </a:t>
            </a:r>
            <a:r>
              <a:rPr lang="ru-RU" dirty="0" err="1" smtClean="0"/>
              <a:t>підприємства</a:t>
            </a:r>
            <a:r>
              <a:rPr lang="ru-RU" dirty="0" smtClean="0"/>
              <a:t> та </a:t>
            </a:r>
            <a:r>
              <a:rPr lang="ru-RU" dirty="0" err="1" smtClean="0"/>
              <a:t>визначається</a:t>
            </a:r>
            <a:r>
              <a:rPr lang="ru-RU" dirty="0" smtClean="0"/>
              <a:t> за формулами: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785665"/>
            <a:ext cx="4519749" cy="4480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46" y="2256608"/>
            <a:ext cx="5194663" cy="773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37" y="3011260"/>
            <a:ext cx="5355772" cy="95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94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08" y="444137"/>
            <a:ext cx="10332721" cy="62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75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6119"/>
            <a:ext cx="10515600" cy="92075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8194"/>
            <a:ext cx="12192000" cy="6609806"/>
          </a:xfrm>
        </p:spPr>
        <p:txBody>
          <a:bodyPr/>
          <a:lstStyle/>
          <a:p>
            <a:r>
              <a:rPr lang="ru-RU" b="1" dirty="0" err="1" smtClean="0"/>
              <a:t>Натуральний</a:t>
            </a:r>
            <a:r>
              <a:rPr lang="ru-RU" b="1" dirty="0" smtClean="0"/>
              <a:t> метод</a:t>
            </a:r>
            <a:r>
              <a:rPr lang="ru-RU" dirty="0" smtClean="0"/>
              <a:t>–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вимірювання</a:t>
            </a:r>
            <a:r>
              <a:rPr lang="ru-RU" dirty="0" smtClean="0"/>
              <a:t> </a:t>
            </a:r>
            <a:r>
              <a:rPr lang="ru-RU" dirty="0" err="1" smtClean="0"/>
              <a:t>продуктивності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у </a:t>
            </a:r>
            <a:r>
              <a:rPr lang="ru-RU" dirty="0" err="1" smtClean="0"/>
              <a:t>натуральних</a:t>
            </a:r>
            <a:r>
              <a:rPr lang="ru-RU" dirty="0" smtClean="0"/>
              <a:t> </a:t>
            </a:r>
            <a:r>
              <a:rPr lang="ru-RU" dirty="0" err="1" smtClean="0"/>
              <a:t>одиницях</a:t>
            </a:r>
            <a:r>
              <a:rPr lang="ru-RU" dirty="0" smtClean="0"/>
              <a:t> (штуки, </a:t>
            </a:r>
            <a:r>
              <a:rPr lang="ru-RU" dirty="0" err="1" smtClean="0"/>
              <a:t>тонни</a:t>
            </a:r>
            <a:r>
              <a:rPr lang="ru-RU" dirty="0" smtClean="0"/>
              <a:t>, </a:t>
            </a:r>
            <a:r>
              <a:rPr lang="ru-RU" dirty="0" err="1" smtClean="0"/>
              <a:t>метри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 та </a:t>
            </a:r>
            <a:r>
              <a:rPr lang="ru-RU" dirty="0" err="1" smtClean="0"/>
              <a:t>розраховується</a:t>
            </a:r>
            <a:r>
              <a:rPr lang="ru-RU" dirty="0" smtClean="0"/>
              <a:t> за формулою: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3" y="1538559"/>
            <a:ext cx="4114800" cy="14528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509" y="3186560"/>
            <a:ext cx="104633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 </a:t>
            </a:r>
            <a:r>
              <a:rPr lang="en-US" dirty="0" smtClean="0"/>
              <a:t>n – </a:t>
            </a:r>
            <a:r>
              <a:rPr lang="ru-RU" dirty="0" err="1" smtClean="0"/>
              <a:t>асортимент</a:t>
            </a:r>
            <a:r>
              <a:rPr lang="ru-RU" dirty="0" smtClean="0"/>
              <a:t> </a:t>
            </a:r>
            <a:r>
              <a:rPr lang="ru-RU" dirty="0" err="1" smtClean="0"/>
              <a:t>виготовленої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err="1" smtClean="0"/>
              <a:t>ППнат</a:t>
            </a:r>
            <a:r>
              <a:rPr lang="ru-RU" dirty="0" smtClean="0"/>
              <a:t>– </a:t>
            </a:r>
            <a:r>
              <a:rPr lang="ru-RU" dirty="0" err="1" smtClean="0"/>
              <a:t>продуктивність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у натуральному </a:t>
            </a:r>
            <a:r>
              <a:rPr lang="ru-RU" dirty="0" err="1" smtClean="0"/>
              <a:t>вимірюванні</a:t>
            </a:r>
            <a:r>
              <a:rPr lang="ru-RU" dirty="0" smtClean="0"/>
              <a:t> (штуки, </a:t>
            </a:r>
            <a:r>
              <a:rPr lang="ru-RU" dirty="0" err="1" smtClean="0"/>
              <a:t>тонни</a:t>
            </a:r>
            <a:r>
              <a:rPr lang="ru-RU" dirty="0" smtClean="0"/>
              <a:t>, </a:t>
            </a:r>
            <a:r>
              <a:rPr lang="ru-RU" dirty="0" err="1" smtClean="0"/>
              <a:t>метри</a:t>
            </a:r>
            <a:r>
              <a:rPr lang="ru-RU" dirty="0" smtClean="0"/>
              <a:t>/</a:t>
            </a:r>
            <a:r>
              <a:rPr lang="ru-RU" dirty="0" err="1" smtClean="0"/>
              <a:t>грн</a:t>
            </a:r>
            <a:r>
              <a:rPr lang="ru-RU" dirty="0" smtClean="0"/>
              <a:t>);</a:t>
            </a:r>
          </a:p>
          <a:p>
            <a:endParaRPr lang="ru-RU" dirty="0" smtClean="0"/>
          </a:p>
          <a:p>
            <a:r>
              <a:rPr lang="en-US" dirty="0" smtClean="0"/>
              <a:t>Q</a:t>
            </a:r>
            <a:r>
              <a:rPr lang="uk-UA" dirty="0" err="1" smtClean="0"/>
              <a:t>нат</a:t>
            </a:r>
            <a:r>
              <a:rPr lang="uk-UA" dirty="0" smtClean="0"/>
              <a:t> і</a:t>
            </a:r>
            <a:r>
              <a:rPr lang="ru-RU" dirty="0" smtClean="0"/>
              <a:t>–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за </a:t>
            </a:r>
            <a:r>
              <a:rPr lang="ru-RU" dirty="0" err="1" smtClean="0"/>
              <a:t>асортиментом</a:t>
            </a:r>
            <a:r>
              <a:rPr lang="ru-RU" dirty="0" smtClean="0"/>
              <a:t> у натуральному </a:t>
            </a:r>
            <a:r>
              <a:rPr lang="ru-RU" dirty="0" err="1" smtClean="0"/>
              <a:t>вимірюванні</a:t>
            </a:r>
            <a:r>
              <a:rPr lang="ru-RU" dirty="0" smtClean="0"/>
              <a:t> (</a:t>
            </a:r>
            <a:r>
              <a:rPr lang="ru-RU" dirty="0" err="1" smtClean="0"/>
              <a:t>грн</a:t>
            </a:r>
            <a:r>
              <a:rPr lang="ru-RU" dirty="0" smtClean="0"/>
              <a:t>, тонн, </a:t>
            </a:r>
            <a:r>
              <a:rPr lang="ru-RU" dirty="0" err="1" smtClean="0"/>
              <a:t>метрів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 за </a:t>
            </a:r>
            <a:r>
              <a:rPr lang="ru-RU" dirty="0" err="1" smtClean="0"/>
              <a:t>певний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);</a:t>
            </a:r>
          </a:p>
          <a:p>
            <a:endParaRPr lang="ru-RU" dirty="0" smtClean="0"/>
          </a:p>
          <a:p>
            <a:r>
              <a:rPr lang="ru-RU" dirty="0" err="1" smtClean="0"/>
              <a:t>Чроб</a:t>
            </a:r>
            <a:r>
              <a:rPr lang="ru-RU" dirty="0" smtClean="0"/>
              <a:t>– </a:t>
            </a:r>
            <a:r>
              <a:rPr lang="ru-RU" dirty="0" err="1" smtClean="0"/>
              <a:t>середньооблікова</a:t>
            </a:r>
            <a:r>
              <a:rPr lang="ru-RU" dirty="0" smtClean="0"/>
              <a:t>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 (</a:t>
            </a:r>
            <a:r>
              <a:rPr lang="ru-RU" dirty="0" err="1" smtClean="0"/>
              <a:t>основних</a:t>
            </a:r>
            <a:r>
              <a:rPr lang="ru-RU" dirty="0" smtClean="0"/>
              <a:t> та </a:t>
            </a:r>
            <a:r>
              <a:rPr lang="ru-RU" dirty="0" err="1" smtClean="0"/>
              <a:t>допоміжних</a:t>
            </a:r>
            <a:r>
              <a:rPr lang="ru-RU" dirty="0" smtClean="0"/>
              <a:t>), </a:t>
            </a:r>
            <a:r>
              <a:rPr lang="ru-RU" dirty="0" err="1" smtClean="0"/>
              <a:t>грн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661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301081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301080"/>
            <a:ext cx="11079480" cy="6374039"/>
          </a:xfrm>
        </p:spPr>
        <p:txBody>
          <a:bodyPr/>
          <a:lstStyle/>
          <a:p>
            <a:r>
              <a:rPr lang="ru-RU" dirty="0" err="1" smtClean="0"/>
              <a:t>Різновидом</a:t>
            </a:r>
            <a:r>
              <a:rPr lang="ru-RU" dirty="0" smtClean="0"/>
              <a:t> натурального методу є </a:t>
            </a:r>
            <a:r>
              <a:rPr lang="ru-RU" b="1" dirty="0" err="1" smtClean="0"/>
              <a:t>умовно-натуральний</a:t>
            </a:r>
            <a:r>
              <a:rPr lang="ru-RU" b="1" dirty="0" smtClean="0"/>
              <a:t>, </a:t>
            </a:r>
            <a:r>
              <a:rPr lang="ru-RU" dirty="0" err="1" smtClean="0"/>
              <a:t>сутність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у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вимірюється</a:t>
            </a:r>
            <a:r>
              <a:rPr lang="ru-RU" dirty="0" smtClean="0"/>
              <a:t> в </a:t>
            </a:r>
            <a:r>
              <a:rPr lang="ru-RU" dirty="0" err="1" smtClean="0"/>
              <a:t>умовно-натуральних</a:t>
            </a:r>
            <a:r>
              <a:rPr lang="ru-RU" dirty="0" smtClean="0"/>
              <a:t> </a:t>
            </a:r>
            <a:r>
              <a:rPr lang="ru-RU" dirty="0" err="1" smtClean="0"/>
              <a:t>одиницях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характеризують</a:t>
            </a:r>
            <a:r>
              <a:rPr lang="ru-RU" dirty="0" smtClean="0"/>
              <a:t> ту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іншу</a:t>
            </a:r>
            <a:r>
              <a:rPr lang="ru-RU" dirty="0" smtClean="0"/>
              <a:t> </a:t>
            </a:r>
            <a:r>
              <a:rPr lang="ru-RU" dirty="0" err="1" smtClean="0"/>
              <a:t>спільну</a:t>
            </a:r>
            <a:r>
              <a:rPr lang="ru-RU" dirty="0" smtClean="0"/>
              <a:t> </a:t>
            </a:r>
            <a:r>
              <a:rPr lang="ru-RU" dirty="0" err="1" smtClean="0"/>
              <a:t>ознаку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. </a:t>
            </a:r>
            <a:r>
              <a:rPr lang="ru-RU" dirty="0" err="1" smtClean="0"/>
              <a:t>Продуктивність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за </a:t>
            </a:r>
            <a:r>
              <a:rPr lang="ru-RU" dirty="0" err="1" smtClean="0"/>
              <a:t>цим</a:t>
            </a:r>
            <a:r>
              <a:rPr lang="ru-RU" dirty="0" smtClean="0"/>
              <a:t> методом </a:t>
            </a:r>
            <a:r>
              <a:rPr lang="ru-RU" dirty="0" err="1" smtClean="0"/>
              <a:t>визначається</a:t>
            </a:r>
            <a:r>
              <a:rPr lang="ru-RU" dirty="0" smtClean="0"/>
              <a:t> за формулою:</a:t>
            </a:r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ru-RU" dirty="0" smtClean="0"/>
              <a:t>  О ум.од.-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умовних</a:t>
            </a:r>
            <a:r>
              <a:rPr lang="ru-RU" dirty="0" smtClean="0"/>
              <a:t> </a:t>
            </a:r>
            <a:r>
              <a:rPr lang="ru-RU" dirty="0" err="1" smtClean="0"/>
              <a:t>одиниць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відповідають</a:t>
            </a:r>
            <a:r>
              <a:rPr lang="ru-RU" dirty="0" smtClean="0"/>
              <a:t> </a:t>
            </a:r>
            <a:r>
              <a:rPr lang="ru-RU" dirty="0" err="1" smtClean="0"/>
              <a:t>певним</a:t>
            </a:r>
            <a:r>
              <a:rPr lang="ru-RU" dirty="0" smtClean="0"/>
              <a:t> видам </a:t>
            </a:r>
            <a:r>
              <a:rPr lang="ru-RU" dirty="0" err="1" smtClean="0"/>
              <a:t>продукції</a:t>
            </a:r>
            <a:r>
              <a:rPr lang="ru-RU" dirty="0" smtClean="0"/>
              <a:t> за </a:t>
            </a:r>
            <a:r>
              <a:rPr lang="ru-RU" dirty="0" err="1" smtClean="0"/>
              <a:t>асортиментом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1" y="2312442"/>
            <a:ext cx="3535680" cy="11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6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4" y="365124"/>
            <a:ext cx="11197046" cy="6283869"/>
          </a:xfrm>
        </p:spPr>
        <p:txBody>
          <a:bodyPr/>
          <a:lstStyle/>
          <a:p>
            <a:r>
              <a:rPr lang="ru-RU" sz="2000" dirty="0" err="1" smtClean="0"/>
              <a:t>Трудовий</a:t>
            </a:r>
            <a:r>
              <a:rPr lang="ru-RU" sz="2000" dirty="0" smtClean="0"/>
              <a:t> метод– </a:t>
            </a:r>
            <a:r>
              <a:rPr lang="ru-RU" sz="2000" dirty="0" err="1" smtClean="0"/>
              <a:t>полягає</a:t>
            </a:r>
            <a:r>
              <a:rPr lang="ru-RU" sz="2000" dirty="0" smtClean="0"/>
              <a:t> у тому,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вимірювання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продуктивності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 </a:t>
            </a:r>
            <a:r>
              <a:rPr lang="ru-RU" sz="2000" dirty="0" err="1" smtClean="0"/>
              <a:t>обсяг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оцінюється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нормо</a:t>
            </a:r>
            <a:r>
              <a:rPr lang="ru-RU" sz="2000" dirty="0" smtClean="0"/>
              <a:t>-(</a:t>
            </a:r>
            <a:r>
              <a:rPr lang="ru-RU" sz="2000" dirty="0" err="1" smtClean="0"/>
              <a:t>людино</a:t>
            </a:r>
            <a:r>
              <a:rPr lang="ru-RU" sz="2000" dirty="0" smtClean="0"/>
              <a:t>)-годинах і </a:t>
            </a:r>
            <a:r>
              <a:rPr lang="ru-RU" sz="2000" dirty="0" err="1" smtClean="0"/>
              <a:t>розраховується</a:t>
            </a:r>
            <a:r>
              <a:rPr lang="ru-RU" sz="2000" dirty="0" smtClean="0"/>
              <a:t> за формулою:</a:t>
            </a:r>
          </a:p>
          <a:p>
            <a:endParaRPr lang="uk-UA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err="1" smtClean="0"/>
              <a:t>tн</a:t>
            </a:r>
            <a:r>
              <a:rPr lang="ru-RU" sz="2000" dirty="0" smtClean="0"/>
              <a:t> </a:t>
            </a:r>
            <a:r>
              <a:rPr lang="ru-RU" sz="2000" dirty="0"/>
              <a:t>– нормативна </a:t>
            </a:r>
            <a:r>
              <a:rPr lang="ru-RU" sz="2000" dirty="0" err="1"/>
              <a:t>трудомісткість</a:t>
            </a:r>
            <a:r>
              <a:rPr lang="ru-RU" sz="2000" dirty="0"/>
              <a:t> </a:t>
            </a:r>
            <a:r>
              <a:rPr lang="ru-RU" sz="2000" dirty="0" err="1"/>
              <a:t>одиниці</a:t>
            </a:r>
            <a:r>
              <a:rPr lang="ru-RU" sz="2000" dirty="0"/>
              <a:t> </a:t>
            </a:r>
            <a:r>
              <a:rPr lang="ru-RU" sz="2000" dirty="0" err="1"/>
              <a:t>продукції</a:t>
            </a:r>
            <a:r>
              <a:rPr lang="ru-RU" sz="2000" dirty="0"/>
              <a:t>, </a:t>
            </a:r>
            <a:r>
              <a:rPr lang="ru-RU" sz="2000" dirty="0" err="1"/>
              <a:t>нормо</a:t>
            </a:r>
            <a:r>
              <a:rPr lang="ru-RU" sz="2000" dirty="0"/>
              <a:t> – год. на </a:t>
            </a:r>
            <a:r>
              <a:rPr lang="ru-RU" sz="2000" dirty="0" err="1" smtClean="0"/>
              <a:t>одиницю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err="1" smtClean="0"/>
              <a:t>Вартісний</a:t>
            </a:r>
            <a:r>
              <a:rPr lang="ru-RU" sz="2000" dirty="0" smtClean="0"/>
              <a:t> метод– </a:t>
            </a:r>
            <a:r>
              <a:rPr lang="ru-RU" sz="2000" dirty="0" err="1" smtClean="0"/>
              <a:t>характеризується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тим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обсяг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визначається</a:t>
            </a:r>
            <a:r>
              <a:rPr lang="ru-RU" sz="2000" dirty="0" smtClean="0"/>
              <a:t> за формулою: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де </a:t>
            </a:r>
            <a:r>
              <a:rPr lang="ru-RU" dirty="0" err="1" smtClean="0"/>
              <a:t>Цi</a:t>
            </a:r>
            <a:r>
              <a:rPr lang="ru-RU" dirty="0" smtClean="0"/>
              <a:t> – </a:t>
            </a:r>
            <a:r>
              <a:rPr lang="ru-RU" dirty="0" err="1" smtClean="0"/>
              <a:t>ціна</a:t>
            </a:r>
            <a:r>
              <a:rPr lang="ru-RU" dirty="0" smtClean="0"/>
              <a:t> </a:t>
            </a:r>
            <a:r>
              <a:rPr lang="ru-RU" dirty="0" err="1" smtClean="0"/>
              <a:t>відповідного</a:t>
            </a:r>
            <a:r>
              <a:rPr lang="ru-RU" dirty="0" smtClean="0"/>
              <a:t> виду </a:t>
            </a:r>
            <a:r>
              <a:rPr lang="ru-RU" dirty="0" err="1" smtClean="0"/>
              <a:t>продукції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ППварт</a:t>
            </a:r>
            <a:r>
              <a:rPr lang="ru-RU" dirty="0" smtClean="0"/>
              <a:t>.– </a:t>
            </a:r>
            <a:r>
              <a:rPr lang="ru-RU" dirty="0" err="1" smtClean="0"/>
              <a:t>продуктивність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у </a:t>
            </a:r>
            <a:r>
              <a:rPr lang="ru-RU" dirty="0" err="1" smtClean="0"/>
              <a:t>вартісному</a:t>
            </a:r>
            <a:r>
              <a:rPr lang="ru-RU" dirty="0" smtClean="0"/>
              <a:t> </a:t>
            </a:r>
            <a:r>
              <a:rPr lang="ru-RU" dirty="0" err="1" smtClean="0"/>
              <a:t>вимірюванні</a:t>
            </a:r>
            <a:r>
              <a:rPr lang="ru-RU" dirty="0" smtClean="0"/>
              <a:t>, </a:t>
            </a:r>
            <a:r>
              <a:rPr lang="ru-RU" dirty="0" err="1" smtClean="0"/>
              <a:t>грн</a:t>
            </a:r>
            <a:r>
              <a:rPr lang="ru-RU" dirty="0" smtClean="0"/>
              <a:t>/грн.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endParaRPr lang="en-US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22" y="922429"/>
            <a:ext cx="2561273" cy="958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67" y="2756263"/>
            <a:ext cx="2430643" cy="112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23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82" y="509451"/>
            <a:ext cx="10019211" cy="645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4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udfile.net/html/2706/1075/html_yE8R4Y5tTf.ukdF/img-AouB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89363"/>
            <a:ext cx="9525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studfile.net/html/2706/1075/html_yE8R4Y5tTf.ukdF/img-fYCeQ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74963"/>
            <a:ext cx="100012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udfile.net/html/2706/1075/html_yE8R4Y5tTf.ukdF/img-aNlch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960563"/>
            <a:ext cx="14478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4326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549275"/>
            <a:ext cx="10515600" cy="6032637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Обчислити</a:t>
            </a:r>
            <a:r>
              <a:rPr lang="ru-RU" dirty="0" smtClean="0"/>
              <a:t> </a:t>
            </a:r>
            <a:r>
              <a:rPr lang="ru-RU" dirty="0" err="1" smtClean="0"/>
              <a:t>виробіток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“</a:t>
            </a:r>
            <a:r>
              <a:rPr lang="ru-RU" dirty="0" err="1" smtClean="0"/>
              <a:t>Металург</a:t>
            </a:r>
            <a:r>
              <a:rPr lang="ru-RU" dirty="0" smtClean="0"/>
              <a:t>” у п. р. в </a:t>
            </a:r>
            <a:r>
              <a:rPr lang="ru-RU" dirty="0" err="1" smtClean="0"/>
              <a:t>умовних</a:t>
            </a:r>
            <a:r>
              <a:rPr lang="ru-RU" dirty="0" smtClean="0"/>
              <a:t> </a:t>
            </a:r>
            <a:r>
              <a:rPr lang="ru-RU" dirty="0" err="1" smtClean="0"/>
              <a:t>одиницях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темпи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 smtClean="0"/>
              <a:t>випуск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А за результатами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півріччя</a:t>
            </a:r>
            <a:r>
              <a:rPr lang="ru-RU" dirty="0" smtClean="0"/>
              <a:t> становив – 7 000 т, а за результатами другого </a:t>
            </a:r>
            <a:r>
              <a:rPr lang="ru-RU" dirty="0" err="1" smtClean="0"/>
              <a:t>півріччя</a:t>
            </a:r>
            <a:r>
              <a:rPr lang="ru-RU" dirty="0" smtClean="0"/>
              <a:t> – на 15 % </a:t>
            </a:r>
            <a:r>
              <a:rPr lang="ru-RU" dirty="0" err="1" smtClean="0"/>
              <a:t>біль­ше</a:t>
            </a:r>
            <a:r>
              <a:rPr lang="ru-RU" dirty="0" smtClean="0"/>
              <a:t>, при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показниках</a:t>
            </a:r>
            <a:r>
              <a:rPr lang="ru-RU" dirty="0" smtClean="0"/>
              <a:t> </a:t>
            </a:r>
            <a:r>
              <a:rPr lang="ru-RU" dirty="0" err="1" smtClean="0"/>
              <a:t>трудомісткість</a:t>
            </a:r>
            <a:r>
              <a:rPr lang="ru-RU" dirty="0" smtClean="0"/>
              <a:t> 1 т </a:t>
            </a:r>
            <a:r>
              <a:rPr lang="ru-RU" dirty="0" err="1" smtClean="0"/>
              <a:t>продукції</a:t>
            </a:r>
            <a:r>
              <a:rPr lang="ru-RU" dirty="0" smtClean="0"/>
              <a:t> А – 10 грн./год;</a:t>
            </a:r>
          </a:p>
          <a:p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 smtClean="0"/>
              <a:t>випуск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Б за результатами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півріччя</a:t>
            </a:r>
            <a:r>
              <a:rPr lang="ru-RU" dirty="0" smtClean="0"/>
              <a:t> становив – 9 000 т, а за результатами другого </a:t>
            </a:r>
            <a:r>
              <a:rPr lang="ru-RU" dirty="0" err="1" smtClean="0"/>
              <a:t>півріччя</a:t>
            </a:r>
            <a:r>
              <a:rPr lang="ru-RU" dirty="0" smtClean="0"/>
              <a:t> – на 5 % </a:t>
            </a:r>
            <a:r>
              <a:rPr lang="ru-RU" dirty="0" err="1" smtClean="0"/>
              <a:t>більше</a:t>
            </a:r>
            <a:r>
              <a:rPr lang="ru-RU" dirty="0" smtClean="0"/>
              <a:t>, при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показниках</a:t>
            </a:r>
            <a:r>
              <a:rPr lang="ru-RU" dirty="0" smtClean="0"/>
              <a:t> </a:t>
            </a:r>
            <a:r>
              <a:rPr lang="ru-RU" dirty="0" err="1" smtClean="0"/>
              <a:t>трудомісткість</a:t>
            </a:r>
            <a:r>
              <a:rPr lang="ru-RU" dirty="0" smtClean="0"/>
              <a:t> 1 т </a:t>
            </a:r>
            <a:r>
              <a:rPr lang="ru-RU" dirty="0" err="1" smtClean="0"/>
              <a:t>продукції</a:t>
            </a:r>
            <a:r>
              <a:rPr lang="ru-RU" dirty="0" smtClean="0"/>
              <a:t> Б – 30 грн./год.</a:t>
            </a:r>
          </a:p>
          <a:p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 err="1" smtClean="0"/>
              <a:t>умовну</a:t>
            </a:r>
            <a:r>
              <a:rPr lang="ru-RU" dirty="0" smtClean="0"/>
              <a:t> </a:t>
            </a:r>
            <a:r>
              <a:rPr lang="ru-RU" dirty="0" err="1" smtClean="0"/>
              <a:t>одиницю</a:t>
            </a:r>
            <a:r>
              <a:rPr lang="ru-RU" dirty="0" smtClean="0"/>
              <a:t> </a:t>
            </a:r>
            <a:r>
              <a:rPr lang="ru-RU" dirty="0" err="1" smtClean="0"/>
              <a:t>приймається</a:t>
            </a:r>
            <a:r>
              <a:rPr lang="ru-RU" dirty="0" smtClean="0"/>
              <a:t> </a:t>
            </a:r>
            <a:r>
              <a:rPr lang="ru-RU" dirty="0" err="1" smtClean="0"/>
              <a:t>трудомісткість</a:t>
            </a:r>
            <a:r>
              <a:rPr lang="ru-RU" dirty="0" smtClean="0"/>
              <a:t> 1 т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.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 у другому </a:t>
            </a:r>
            <a:r>
              <a:rPr lang="ru-RU" dirty="0" err="1" smtClean="0"/>
              <a:t>півріччі</a:t>
            </a:r>
            <a:r>
              <a:rPr lang="ru-RU" dirty="0" smtClean="0"/>
              <a:t> – 167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на 3 %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за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попереднього</a:t>
            </a:r>
            <a:r>
              <a:rPr lang="ru-RU" dirty="0" smtClean="0"/>
              <a:t> </a:t>
            </a:r>
            <a:r>
              <a:rPr lang="ru-RU" dirty="0" err="1" smtClean="0"/>
              <a:t>звітного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55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рішення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3" y="914400"/>
            <a:ext cx="11704320" cy="594360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Розраховуємо</a:t>
            </a:r>
            <a:r>
              <a:rPr lang="ru-RU" dirty="0" smtClean="0"/>
              <a:t> </a:t>
            </a:r>
            <a:r>
              <a:rPr lang="ru-RU" dirty="0" err="1" smtClean="0"/>
              <a:t>випуск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А за друге </a:t>
            </a:r>
            <a:r>
              <a:rPr lang="ru-RU" dirty="0" err="1" smtClean="0"/>
              <a:t>півріччя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en-US" dirty="0" smtClean="0"/>
              <a:t>QAII = QAI *1,15 = 7 000*1,15 = 8 050 </a:t>
            </a:r>
            <a:r>
              <a:rPr lang="ru-RU" dirty="0" smtClean="0"/>
              <a:t>т</a:t>
            </a:r>
          </a:p>
          <a:p>
            <a:endParaRPr lang="ru-RU" dirty="0" smtClean="0"/>
          </a:p>
          <a:p>
            <a:r>
              <a:rPr lang="ru-RU" dirty="0" err="1" smtClean="0"/>
              <a:t>Розраховуємо</a:t>
            </a:r>
            <a:r>
              <a:rPr lang="ru-RU" dirty="0" smtClean="0"/>
              <a:t> </a:t>
            </a:r>
            <a:r>
              <a:rPr lang="ru-RU" dirty="0" err="1" smtClean="0"/>
              <a:t>виробіток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А за перше і друге </a:t>
            </a:r>
            <a:r>
              <a:rPr lang="ru-RU" dirty="0" err="1" smtClean="0"/>
              <a:t>півріччя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В = </a:t>
            </a:r>
            <a:r>
              <a:rPr lang="en-US" dirty="0" smtClean="0"/>
              <a:t>Q* T1</a:t>
            </a:r>
            <a:r>
              <a:rPr lang="ru-RU" dirty="0" err="1" smtClean="0"/>
              <a:t>тА</a:t>
            </a:r>
            <a:r>
              <a:rPr lang="ru-RU" dirty="0" smtClean="0"/>
              <a:t> / ЧПВП</a:t>
            </a:r>
          </a:p>
          <a:p>
            <a:endParaRPr lang="ru-RU" dirty="0" smtClean="0"/>
          </a:p>
          <a:p>
            <a:r>
              <a:rPr lang="ru-RU" dirty="0" smtClean="0"/>
              <a:t>ВАІ = 7 000*10/162 = 432 т/</a:t>
            </a:r>
            <a:r>
              <a:rPr lang="ru-RU" dirty="0" err="1" smtClean="0"/>
              <a:t>грн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ВАІІ = 8 050*10/167 = 482 т/</a:t>
            </a:r>
            <a:r>
              <a:rPr lang="ru-RU" dirty="0" err="1" smtClean="0"/>
              <a:t>грн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Розраховуємо</a:t>
            </a:r>
            <a:r>
              <a:rPr lang="ru-RU" dirty="0" smtClean="0"/>
              <a:t> темп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виробітку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А:</a:t>
            </a:r>
          </a:p>
          <a:p>
            <a:endParaRPr lang="ru-RU" dirty="0" smtClean="0"/>
          </a:p>
          <a:p>
            <a:r>
              <a:rPr lang="ru-RU" dirty="0" smtClean="0"/>
              <a:t>∆ВА = (ВАІІ – ВАІ)/ВАІ*100 = (482 –432)/432*100 = 11,57 %</a:t>
            </a:r>
          </a:p>
          <a:p>
            <a:endParaRPr lang="ru-RU" dirty="0" smtClean="0"/>
          </a:p>
          <a:p>
            <a:r>
              <a:rPr lang="ru-RU" dirty="0" err="1" smtClean="0"/>
              <a:t>Аналогічно</a:t>
            </a:r>
            <a:r>
              <a:rPr lang="ru-RU" dirty="0" smtClean="0"/>
              <a:t> проводимо </a:t>
            </a:r>
            <a:r>
              <a:rPr lang="ru-RU" dirty="0" err="1" smtClean="0"/>
              <a:t>розрахунки</a:t>
            </a:r>
            <a:r>
              <a:rPr lang="ru-RU" dirty="0" smtClean="0"/>
              <a:t> для </a:t>
            </a:r>
            <a:r>
              <a:rPr lang="ru-RU" dirty="0" err="1" smtClean="0"/>
              <a:t>продукції</a:t>
            </a:r>
            <a:r>
              <a:rPr lang="ru-RU" dirty="0" smtClean="0"/>
              <a:t> 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92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3" y="130629"/>
            <a:ext cx="11194869" cy="64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19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8" y="0"/>
            <a:ext cx="11508377" cy="697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0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2" y="0"/>
            <a:ext cx="10345783" cy="713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79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" y="339635"/>
            <a:ext cx="10502538" cy="641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07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56755"/>
            <a:ext cx="9418320" cy="638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72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6" y="182880"/>
            <a:ext cx="10450285" cy="658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15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5943"/>
            <a:ext cx="11782697" cy="65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92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0" y="261257"/>
            <a:ext cx="9575075" cy="60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3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313509"/>
            <a:ext cx="10175965" cy="65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2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574766"/>
            <a:ext cx="10750731" cy="655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7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4" y="404949"/>
            <a:ext cx="11247120" cy="63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4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3" y="928687"/>
            <a:ext cx="9457508" cy="551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9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" y="104503"/>
            <a:ext cx="10802983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63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7" y="300447"/>
            <a:ext cx="10476412" cy="562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20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451" y="-91440"/>
            <a:ext cx="10515600" cy="91440"/>
          </a:xfrm>
        </p:spPr>
        <p:txBody>
          <a:bodyPr>
            <a:normAutofit fontScale="90000"/>
          </a:bodyPr>
          <a:lstStyle/>
          <a:p>
            <a:r>
              <a:rPr lang="uk-UA" sz="800" dirty="0" smtClean="0"/>
              <a:t> в</a:t>
            </a:r>
            <a:endParaRPr lang="en-US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32" y="179705"/>
            <a:ext cx="1972492" cy="1009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483" y="300014"/>
            <a:ext cx="994546" cy="7683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30793" y="499546"/>
            <a:ext cx="117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/>
              <a:t>виробіток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09001" y="300014"/>
            <a:ext cx="69494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 Q–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виготовленої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(</a:t>
            </a:r>
            <a:r>
              <a:rPr lang="ru-RU" dirty="0" err="1" smtClean="0"/>
              <a:t>наданих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);</a:t>
            </a:r>
          </a:p>
          <a:p>
            <a:endParaRPr lang="ru-RU" dirty="0" smtClean="0"/>
          </a:p>
          <a:p>
            <a:r>
              <a:rPr lang="ru-RU" dirty="0" err="1" smtClean="0"/>
              <a:t>Чпвп</a:t>
            </a:r>
            <a:r>
              <a:rPr lang="ru-RU" dirty="0" smtClean="0"/>
              <a:t>– </a:t>
            </a: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облікова</a:t>
            </a:r>
            <a:r>
              <a:rPr lang="ru-RU" dirty="0" smtClean="0"/>
              <a:t> (</a:t>
            </a:r>
            <a:r>
              <a:rPr lang="ru-RU" dirty="0" err="1" smtClean="0"/>
              <a:t>спискова</a:t>
            </a:r>
            <a:r>
              <a:rPr lang="ru-RU" dirty="0" smtClean="0"/>
              <a:t>)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промислово-виробничого</a:t>
            </a:r>
            <a:r>
              <a:rPr lang="ru-RU" dirty="0" smtClean="0"/>
              <a:t> персоналу (</a:t>
            </a:r>
            <a:r>
              <a:rPr lang="ru-RU" dirty="0" err="1" smtClean="0"/>
              <a:t>робітників</a:t>
            </a:r>
            <a:r>
              <a:rPr lang="ru-RU" dirty="0" smtClean="0"/>
              <a:t>);</a:t>
            </a:r>
          </a:p>
          <a:p>
            <a:endParaRPr lang="ru-RU" dirty="0" smtClean="0"/>
          </a:p>
          <a:p>
            <a:r>
              <a:rPr lang="ru-RU" dirty="0" err="1" smtClean="0"/>
              <a:t>Тр</a:t>
            </a:r>
            <a:r>
              <a:rPr lang="ru-RU" dirty="0" smtClean="0"/>
              <a:t>– </a:t>
            </a:r>
            <a:r>
              <a:rPr lang="ru-RU" dirty="0" err="1" smtClean="0"/>
              <a:t>трудомісткість</a:t>
            </a:r>
            <a:r>
              <a:rPr lang="ru-RU" dirty="0" smtClean="0"/>
              <a:t> </a:t>
            </a:r>
            <a:r>
              <a:rPr lang="ru-RU" dirty="0" err="1" smtClean="0"/>
              <a:t>обсягу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(</a:t>
            </a:r>
            <a:r>
              <a:rPr lang="ru-RU" dirty="0" err="1" smtClean="0"/>
              <a:t>нормо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грн. годинах)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131" y="2230720"/>
            <a:ext cx="1117091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годинний</a:t>
            </a:r>
            <a:r>
              <a:rPr lang="ru-RU" dirty="0" smtClean="0"/>
              <a:t> </a:t>
            </a:r>
            <a:r>
              <a:rPr lang="ru-RU" dirty="0" err="1" smtClean="0"/>
              <a:t>виробіток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виробіток</a:t>
            </a:r>
            <a:r>
              <a:rPr lang="ru-RU" dirty="0" smtClean="0"/>
              <a:t> на одну </a:t>
            </a:r>
            <a:r>
              <a:rPr lang="ru-RU" dirty="0" err="1" smtClean="0"/>
              <a:t>відпрацьовану</a:t>
            </a:r>
            <a:r>
              <a:rPr lang="ru-RU" dirty="0" smtClean="0"/>
              <a:t> </a:t>
            </a:r>
            <a:r>
              <a:rPr lang="ru-RU" dirty="0" err="1" smtClean="0"/>
              <a:t>людино</a:t>
            </a:r>
            <a:r>
              <a:rPr lang="ru-RU" dirty="0" smtClean="0"/>
              <a:t>-годину,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розраховується</a:t>
            </a:r>
            <a:r>
              <a:rPr lang="ru-RU" dirty="0" smtClean="0"/>
              <a:t> за формулою: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де (ф)– </a:t>
            </a:r>
            <a:r>
              <a:rPr lang="ru-RU" dirty="0" err="1" smtClean="0"/>
              <a:t>плановий</a:t>
            </a:r>
            <a:r>
              <a:rPr lang="ru-RU" dirty="0" smtClean="0"/>
              <a:t> (</a:t>
            </a:r>
            <a:r>
              <a:rPr lang="ru-RU" dirty="0" err="1" smtClean="0"/>
              <a:t>фактичний</a:t>
            </a:r>
            <a:r>
              <a:rPr lang="ru-RU" dirty="0" smtClean="0"/>
              <a:t>) </a:t>
            </a:r>
            <a:r>
              <a:rPr lang="ru-RU" dirty="0" err="1" smtClean="0"/>
              <a:t>годинний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endParaRPr lang="ru-RU" dirty="0" smtClean="0"/>
          </a:p>
          <a:p>
            <a:r>
              <a:rPr lang="ru-RU" dirty="0" smtClean="0"/>
              <a:t>В- </a:t>
            </a:r>
            <a:r>
              <a:rPr lang="ru-RU" dirty="0" err="1" smtClean="0"/>
              <a:t>виробітокна</a:t>
            </a:r>
            <a:r>
              <a:rPr lang="ru-RU" dirty="0" smtClean="0"/>
              <a:t> одну </a:t>
            </a:r>
            <a:r>
              <a:rPr lang="ru-RU" dirty="0" err="1" smtClean="0"/>
              <a:t>відпрацьовану</a:t>
            </a:r>
            <a:r>
              <a:rPr lang="ru-RU" dirty="0" smtClean="0"/>
              <a:t> </a:t>
            </a:r>
            <a:r>
              <a:rPr lang="ru-RU" dirty="0" err="1" smtClean="0"/>
              <a:t>людино</a:t>
            </a:r>
            <a:r>
              <a:rPr lang="ru-RU" dirty="0" smtClean="0"/>
              <a:t>-годину;</a:t>
            </a:r>
          </a:p>
          <a:p>
            <a:endParaRPr lang="ru-RU" dirty="0" smtClean="0"/>
          </a:p>
          <a:p>
            <a:r>
              <a:rPr lang="en-US" dirty="0" smtClean="0"/>
              <a:t>Q</a:t>
            </a:r>
            <a:r>
              <a:rPr lang="ru-RU" dirty="0" err="1" smtClean="0"/>
              <a:t>пл</a:t>
            </a:r>
            <a:r>
              <a:rPr lang="ru-RU" dirty="0" smtClean="0"/>
              <a:t> (ф) – </a:t>
            </a:r>
            <a:r>
              <a:rPr lang="ru-RU" dirty="0" err="1" smtClean="0"/>
              <a:t>плановий</a:t>
            </a:r>
            <a:r>
              <a:rPr lang="ru-RU" dirty="0" smtClean="0"/>
              <a:t> (</a:t>
            </a:r>
            <a:r>
              <a:rPr lang="ru-RU" dirty="0" err="1" smtClean="0"/>
              <a:t>фактичний</a:t>
            </a:r>
            <a:r>
              <a:rPr lang="ru-RU" dirty="0" smtClean="0"/>
              <a:t>)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,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у </a:t>
            </a:r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 err="1" smtClean="0"/>
              <a:t>одиницях</a:t>
            </a:r>
            <a:r>
              <a:rPr lang="ru-RU" dirty="0" smtClean="0"/>
              <a:t> </a:t>
            </a:r>
            <a:r>
              <a:rPr lang="ru-RU" dirty="0" err="1" smtClean="0"/>
              <a:t>вимірювання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err="1" smtClean="0"/>
              <a:t>Теф</a:t>
            </a:r>
            <a:r>
              <a:rPr lang="ru-RU" dirty="0" smtClean="0"/>
              <a:t> </a:t>
            </a:r>
            <a:r>
              <a:rPr lang="ru-RU" dirty="0" err="1" smtClean="0"/>
              <a:t>грн</a:t>
            </a:r>
            <a:r>
              <a:rPr lang="ru-RU" dirty="0" smtClean="0"/>
              <a:t> (ф)– </a:t>
            </a:r>
            <a:r>
              <a:rPr lang="ru-RU" dirty="0" err="1" smtClean="0"/>
              <a:t>ефективний</a:t>
            </a:r>
            <a:r>
              <a:rPr lang="ru-RU" dirty="0" smtClean="0"/>
              <a:t> фонд одного </a:t>
            </a:r>
            <a:r>
              <a:rPr lang="ru-RU" dirty="0" err="1" smtClean="0"/>
              <a:t>працівника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робітника</a:t>
            </a:r>
            <a:r>
              <a:rPr lang="ru-RU" dirty="0" smtClean="0"/>
              <a:t> в годинах за </a:t>
            </a:r>
            <a:r>
              <a:rPr lang="ru-RU" dirty="0" err="1" smtClean="0"/>
              <a:t>рік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 </a:t>
            </a:r>
            <a:r>
              <a:rPr lang="ru-RU" dirty="0" err="1" smtClean="0"/>
              <a:t>плп.пл</a:t>
            </a:r>
            <a:r>
              <a:rPr lang="ru-RU" dirty="0" smtClean="0"/>
              <a:t> (ф)– </a:t>
            </a:r>
            <a:r>
              <a:rPr lang="ru-RU" dirty="0" err="1" smtClean="0"/>
              <a:t>планова</a:t>
            </a:r>
            <a:r>
              <a:rPr lang="ru-RU" dirty="0" smtClean="0"/>
              <a:t> (</a:t>
            </a:r>
            <a:r>
              <a:rPr lang="ru-RU" dirty="0" err="1" smtClean="0"/>
              <a:t>фактична</a:t>
            </a:r>
            <a:r>
              <a:rPr lang="ru-RU" dirty="0" smtClean="0"/>
              <a:t>) </a:t>
            </a:r>
            <a:r>
              <a:rPr lang="ru-RU" dirty="0" err="1" smtClean="0"/>
              <a:t>середньооблікова</a:t>
            </a:r>
            <a:r>
              <a:rPr lang="ru-RU" dirty="0" smtClean="0"/>
              <a:t> (</a:t>
            </a:r>
            <a:r>
              <a:rPr lang="ru-RU" dirty="0" err="1" smtClean="0"/>
              <a:t>спискова</a:t>
            </a:r>
            <a:r>
              <a:rPr lang="ru-RU" dirty="0" smtClean="0"/>
              <a:t>)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 </a:t>
            </a:r>
            <a:r>
              <a:rPr lang="ru-RU" dirty="0" err="1" smtClean="0"/>
              <a:t>промислово-виробничого</a:t>
            </a:r>
            <a:r>
              <a:rPr lang="ru-RU" dirty="0" smtClean="0"/>
              <a:t> персоналу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.</a:t>
            </a:r>
            <a:endParaRPr lang="ru-RU" dirty="0"/>
          </a:p>
          <a:p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31" y="2609543"/>
            <a:ext cx="2268668" cy="8098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756" y="2609543"/>
            <a:ext cx="1701250" cy="91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571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759</Words>
  <Application>Microsoft Office PowerPoint</Application>
  <PresentationFormat>Широкоэкранный</PresentationFormat>
  <Paragraphs>91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рішення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Valeria Tymoshyk</dc:creator>
  <cp:lastModifiedBy>Valeria Tymoshyk</cp:lastModifiedBy>
  <cp:revision>8</cp:revision>
  <dcterms:created xsi:type="dcterms:W3CDTF">2024-03-19T05:15:37Z</dcterms:created>
  <dcterms:modified xsi:type="dcterms:W3CDTF">2024-03-19T06:19:44Z</dcterms:modified>
</cp:coreProperties>
</file>