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9" r:id="rId5"/>
    <p:sldId id="280" r:id="rId6"/>
    <p:sldId id="284" r:id="rId7"/>
    <p:sldId id="285" r:id="rId8"/>
    <p:sldId id="288" r:id="rId9"/>
    <p:sldId id="290" r:id="rId10"/>
    <p:sldId id="292" r:id="rId11"/>
    <p:sldId id="293" r:id="rId12"/>
    <p:sldId id="295" r:id="rId13"/>
    <p:sldId id="297" r:id="rId14"/>
    <p:sldId id="299" r:id="rId15"/>
    <p:sldId id="301" r:id="rId16"/>
    <p:sldId id="303" r:id="rId17"/>
    <p:sldId id="304" r:id="rId18"/>
    <p:sldId id="305" r:id="rId19"/>
    <p:sldId id="306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53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176" y="2358996"/>
            <a:ext cx="6225423" cy="1837866"/>
          </a:xfrm>
        </p:spPr>
        <p:txBody>
          <a:bodyPr>
            <a:noAutofit/>
          </a:bodyPr>
          <a:lstStyle/>
          <a:p>
            <a:r>
              <a:rPr lang="ru-RU" sz="5400" b="1" dirty="0" err="1">
                <a:solidFill>
                  <a:srgbClr val="543480"/>
                </a:solidFill>
                <a:latin typeface="+mn-lt"/>
              </a:rPr>
              <a:t>Види</a:t>
            </a:r>
            <a:r>
              <a:rPr lang="ru-RU" sz="5400" b="1" dirty="0">
                <a:solidFill>
                  <a:srgbClr val="543480"/>
                </a:solidFill>
                <a:latin typeface="+mn-lt"/>
              </a:rPr>
              <a:t> </a:t>
            </a:r>
            <a:r>
              <a:rPr lang="ru-RU" sz="5400" b="1" dirty="0" err="1">
                <a:solidFill>
                  <a:srgbClr val="543480"/>
                </a:solidFill>
                <a:latin typeface="+mn-lt"/>
              </a:rPr>
              <a:t>красномовства</a:t>
            </a:r>
            <a:r>
              <a:rPr lang="ru-RU" sz="5400" b="1" dirty="0">
                <a:solidFill>
                  <a:srgbClr val="543480"/>
                </a:solidFill>
                <a:latin typeface="+mn-lt"/>
              </a:rPr>
              <a:t> </a:t>
            </a:r>
            <a:r>
              <a:rPr lang="ru-RU" sz="4200" b="1" dirty="0" smtClean="0">
                <a:solidFill>
                  <a:srgbClr val="543480"/>
                </a:solidFill>
                <a:latin typeface="+mn-lt"/>
              </a:rPr>
              <a:t/>
            </a:r>
            <a:br>
              <a:rPr lang="ru-RU" sz="4200" b="1" dirty="0" smtClean="0">
                <a:solidFill>
                  <a:srgbClr val="543480"/>
                </a:solidFill>
                <a:latin typeface="+mn-lt"/>
              </a:rPr>
            </a:br>
            <a:r>
              <a:rPr lang="ru-RU" sz="3800" b="1" dirty="0" smtClean="0">
                <a:solidFill>
                  <a:srgbClr val="543480"/>
                </a:solidFill>
                <a:latin typeface="+mn-lt"/>
              </a:rPr>
              <a:t>та </a:t>
            </a:r>
            <a:r>
              <a:rPr lang="ru-RU" sz="3800" b="1" dirty="0" err="1">
                <a:solidFill>
                  <a:srgbClr val="543480"/>
                </a:solidFill>
                <a:latin typeface="+mn-lt"/>
              </a:rPr>
              <a:t>сфери</a:t>
            </a:r>
            <a:r>
              <a:rPr lang="ru-RU" sz="3800" b="1" dirty="0">
                <a:solidFill>
                  <a:srgbClr val="543480"/>
                </a:solidFill>
                <a:latin typeface="+mn-lt"/>
              </a:rPr>
              <a:t> </a:t>
            </a:r>
            <a:r>
              <a:rPr lang="ru-RU" sz="3800" b="1" dirty="0" err="1" smtClean="0">
                <a:solidFill>
                  <a:srgbClr val="543480"/>
                </a:solidFill>
                <a:latin typeface="+mn-lt"/>
              </a:rPr>
              <a:t>його</a:t>
            </a:r>
            <a:r>
              <a:rPr lang="ru-RU" sz="3800" b="1" dirty="0" smtClean="0">
                <a:solidFill>
                  <a:srgbClr val="543480"/>
                </a:solidFill>
                <a:latin typeface="+mn-lt"/>
              </a:rPr>
              <a:t> </a:t>
            </a:r>
            <a:r>
              <a:rPr lang="ru-RU" sz="3800" b="1" dirty="0" err="1" smtClean="0">
                <a:solidFill>
                  <a:srgbClr val="543480"/>
                </a:solidFill>
                <a:latin typeface="+mn-lt"/>
              </a:rPr>
              <a:t>застосування</a:t>
            </a:r>
            <a:endParaRPr lang="en-US" sz="3800" b="1" dirty="0">
              <a:solidFill>
                <a:srgbClr val="5434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7675" y="1113915"/>
            <a:ext cx="26371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Constantia" pitchFamily="18" charset="0"/>
              </a:rPr>
              <a:t>ІІІ.</a:t>
            </a:r>
            <a:r>
              <a:rPr lang="uk-UA" sz="1600" dirty="0">
                <a:latin typeface="Constantia" pitchFamily="18" charset="0"/>
              </a:rPr>
              <a:t> </a:t>
            </a:r>
            <a:r>
              <a:rPr lang="uk-UA" sz="1600" b="1" dirty="0">
                <a:latin typeface="Constantia" pitchFamily="18" charset="0"/>
              </a:rPr>
              <a:t>Судове </a:t>
            </a:r>
            <a:r>
              <a:rPr lang="uk-UA" sz="1600" b="1" i="1" dirty="0">
                <a:latin typeface="Constantia" pitchFamily="18" charset="0"/>
              </a:rPr>
              <a:t>(юридичне) </a:t>
            </a:r>
            <a:r>
              <a:rPr lang="uk-UA" sz="1600" b="1" dirty="0">
                <a:latin typeface="Constantia" pitchFamily="18" charset="0"/>
              </a:rPr>
              <a:t>красномовство</a:t>
            </a:r>
            <a:r>
              <a:rPr lang="uk-UA" sz="1600" dirty="0">
                <a:latin typeface="Constantia" pitchFamily="18" charset="0"/>
              </a:rPr>
              <a:t> – </a:t>
            </a:r>
            <a:r>
              <a:rPr lang="uk-UA" sz="1600" i="1" dirty="0">
                <a:latin typeface="Constantia" pitchFamily="18" charset="0"/>
              </a:rPr>
              <a:t>це ораторські виступи юристів, підсудного та цивільних осіб у процесі розгляду судової справи з позицій законодавства.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846" y="4037284"/>
            <a:ext cx="2771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Судове красномовство </a:t>
            </a:r>
            <a:r>
              <a:rPr lang="uk-UA" sz="1600" dirty="0" err="1">
                <a:latin typeface="Constantia" pitchFamily="18" charset="0"/>
              </a:rPr>
              <a:t>виникло</a:t>
            </a:r>
            <a:r>
              <a:rPr lang="uk-UA" sz="1600" dirty="0">
                <a:latin typeface="Constantia" pitchFamily="18" charset="0"/>
              </a:rPr>
              <a:t> в Давній Греції у вигляді </a:t>
            </a:r>
            <a:r>
              <a:rPr lang="uk-UA" sz="1600" dirty="0" err="1">
                <a:latin typeface="Constantia" pitchFamily="18" charset="0"/>
              </a:rPr>
              <a:t>апологій</a:t>
            </a:r>
            <a:r>
              <a:rPr lang="uk-UA" sz="1600" dirty="0">
                <a:latin typeface="Constantia" pitchFamily="18" charset="0"/>
              </a:rPr>
              <a:t> </a:t>
            </a:r>
            <a:r>
              <a:rPr lang="ru-RU" sz="1600" dirty="0">
                <a:latin typeface="Constantia" pitchFamily="18" charset="0"/>
              </a:rPr>
              <a:t>— </a:t>
            </a:r>
            <a:r>
              <a:rPr lang="uk-UA" sz="1600" dirty="0">
                <a:latin typeface="Constantia" pitchFamily="18" charset="0"/>
              </a:rPr>
              <a:t>промов на захист самого себе, що їх писали для населення логографи-софісти.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7170" name="Picture 2" descr="C:\Users\Анастасiя\Desktop\1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t="20838" r="9818"/>
          <a:stretch/>
        </p:blipFill>
        <p:spPr bwMode="auto">
          <a:xfrm>
            <a:off x="310793" y="553383"/>
            <a:ext cx="4298123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астасiя\Desktop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17" y="3580664"/>
            <a:ext cx="4876801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5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638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Constantia" pitchFamily="18" charset="0"/>
              </a:rPr>
              <a:t>Судова промова мала приблизно таку структуру: </a:t>
            </a:r>
            <a:endParaRPr lang="uk-UA" sz="1600" dirty="0" smtClean="0">
              <a:latin typeface="Constant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600" i="1" dirty="0" smtClean="0">
                <a:latin typeface="Constantia" pitchFamily="18" charset="0"/>
              </a:rPr>
              <a:t>вступ </a:t>
            </a:r>
            <a:r>
              <a:rPr lang="uk-UA" sz="1600" dirty="0">
                <a:latin typeface="Constantia" pitchFamily="18" charset="0"/>
              </a:rPr>
              <a:t>(у якому прагнули схилити до себе суддів); </a:t>
            </a:r>
            <a:endParaRPr lang="uk-UA" sz="1600" dirty="0" smtClean="0">
              <a:latin typeface="Constant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600" i="1" dirty="0" smtClean="0">
                <a:latin typeface="Constantia" pitchFamily="18" charset="0"/>
              </a:rPr>
              <a:t>оповідь </a:t>
            </a:r>
            <a:r>
              <a:rPr lang="uk-UA" sz="1600" dirty="0">
                <a:latin typeface="Constantia" pitchFamily="18" charset="0"/>
              </a:rPr>
              <a:t>(виклад фактів справи з точки зору виступаючого); </a:t>
            </a:r>
            <a:endParaRPr lang="uk-UA" sz="1600" dirty="0" smtClean="0">
              <a:latin typeface="Constant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600" i="1" dirty="0" smtClean="0">
                <a:latin typeface="Constantia" pitchFamily="18" charset="0"/>
              </a:rPr>
              <a:t>докази </a:t>
            </a:r>
            <a:r>
              <a:rPr lang="uk-UA" sz="1600" i="1" dirty="0">
                <a:latin typeface="Constantia" pitchFamily="18" charset="0"/>
              </a:rPr>
              <a:t>своєї правоти й полеміка з супротивником, </a:t>
            </a:r>
            <a:r>
              <a:rPr lang="uk-UA" sz="1600" dirty="0">
                <a:latin typeface="Constantia" pitchFamily="18" charset="0"/>
              </a:rPr>
              <a:t>якого чорнили скільки могли; </a:t>
            </a:r>
            <a:endParaRPr lang="uk-UA" sz="1600" dirty="0" smtClean="0">
              <a:latin typeface="Constant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600" i="1" dirty="0" smtClean="0">
                <a:latin typeface="Constantia" pitchFamily="18" charset="0"/>
              </a:rPr>
              <a:t>висновок</a:t>
            </a:r>
            <a:r>
              <a:rPr lang="uk-UA" sz="1600" i="1" dirty="0">
                <a:latin typeface="Constantia" pitchFamily="18" charset="0"/>
              </a:rPr>
              <a:t>, </a:t>
            </a:r>
            <a:r>
              <a:rPr lang="uk-UA" sz="1600" dirty="0">
                <a:latin typeface="Constantia" pitchFamily="18" charset="0"/>
              </a:rPr>
              <a:t>що мав стандартний вигляд.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4838" y="5539071"/>
            <a:ext cx="6311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Сучасний суд дуже відрізняється від судочинства античної пори. Це складна процедура, учасники якої чітко розподіляють ролі: прокурор, адвокат, свідки і </a:t>
            </a:r>
            <a:r>
              <a:rPr lang="uk-UA" sz="1600" dirty="0" err="1">
                <a:latin typeface="Constantia" pitchFamily="18" charset="0"/>
              </a:rPr>
              <a:t>т.д</a:t>
            </a:r>
            <a:r>
              <a:rPr lang="uk-UA" sz="1600" dirty="0">
                <a:latin typeface="Constantia" pitchFamily="18" charset="0"/>
              </a:rPr>
              <a:t>. 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8194" name="Picture 2" descr="C:\Users\Анастасiя\Desktop\9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18" y="2220504"/>
            <a:ext cx="6109834" cy="31503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6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настасiя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85" y="1214424"/>
            <a:ext cx="2500229" cy="36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настасiя\Desktop\prokur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0" b="7365"/>
          <a:stretch/>
        </p:blipFill>
        <p:spPr bwMode="auto">
          <a:xfrm>
            <a:off x="801373" y="1597161"/>
            <a:ext cx="3351666" cy="33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31957"/>
            <a:ext cx="6121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>
                <a:latin typeface="Constantia" pitchFamily="18" charset="0"/>
              </a:rPr>
              <a:t>Судова промова</a:t>
            </a:r>
            <a:r>
              <a:rPr lang="uk-UA" sz="1600" dirty="0">
                <a:latin typeface="Constantia" pitchFamily="18" charset="0"/>
              </a:rPr>
              <a:t> — це промова, звернена до суду та інших учасників судочинства і присутніх при розгляді кримінальної, цивільної, адміністративної справи, в якій містяться висновки щодо тієї чи іншої справи.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0240" y="4827795"/>
            <a:ext cx="7120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У суді виступають з промовами </a:t>
            </a:r>
            <a:r>
              <a:rPr lang="uk-UA" sz="1600" b="1" i="1" dirty="0">
                <a:latin typeface="Constantia" pitchFamily="18" charset="0"/>
              </a:rPr>
              <a:t>прокурор (</a:t>
            </a:r>
            <a:r>
              <a:rPr lang="uk-UA" sz="1600" i="1" dirty="0">
                <a:latin typeface="Constantia" pitchFamily="18" charset="0"/>
              </a:rPr>
              <a:t>обвинувач) </a:t>
            </a:r>
            <a:r>
              <a:rPr lang="uk-UA" sz="1600" dirty="0">
                <a:latin typeface="Constantia" pitchFamily="18" charset="0"/>
              </a:rPr>
              <a:t>та </a:t>
            </a:r>
            <a:r>
              <a:rPr lang="uk-UA" sz="1600" b="1" i="1" dirty="0">
                <a:latin typeface="Constantia" pitchFamily="18" charset="0"/>
              </a:rPr>
              <a:t>адвокат </a:t>
            </a:r>
            <a:r>
              <a:rPr lang="uk-UA" sz="1600" i="1" dirty="0">
                <a:latin typeface="Constantia" pitchFamily="18" charset="0"/>
              </a:rPr>
              <a:t>(захисник). </a:t>
            </a:r>
            <a:r>
              <a:rPr lang="uk-UA" sz="1600" dirty="0">
                <a:latin typeface="Constantia" pitchFamily="18" charset="0"/>
              </a:rPr>
              <a:t>Звичайно визначають </a:t>
            </a:r>
            <a:r>
              <a:rPr lang="uk-UA" sz="1600" i="1" dirty="0">
                <a:latin typeface="Constantia" pitchFamily="18" charset="0"/>
              </a:rPr>
              <a:t>прокурорську (звинувачувальну) </a:t>
            </a:r>
            <a:r>
              <a:rPr lang="uk-UA" sz="1600" dirty="0">
                <a:latin typeface="Constantia" pitchFamily="18" charset="0"/>
              </a:rPr>
              <a:t>та </a:t>
            </a:r>
            <a:r>
              <a:rPr lang="uk-UA" sz="1600" i="1" dirty="0">
                <a:latin typeface="Constantia" pitchFamily="18" charset="0"/>
              </a:rPr>
              <a:t>адвокатську (захисну) </a:t>
            </a:r>
            <a:r>
              <a:rPr lang="uk-UA" sz="1600" dirty="0">
                <a:latin typeface="Constantia" pitchFamily="18" charset="0"/>
              </a:rPr>
              <a:t>промови. Крім того, у судових суперечках часом беруть участь </a:t>
            </a:r>
            <a:r>
              <a:rPr lang="uk-UA" sz="1600" i="1" dirty="0">
                <a:latin typeface="Constantia" pitchFamily="18" charset="0"/>
              </a:rPr>
              <a:t>громадський обвинувач </a:t>
            </a:r>
            <a:r>
              <a:rPr lang="uk-UA" sz="1600" dirty="0">
                <a:latin typeface="Constantia" pitchFamily="18" charset="0"/>
              </a:rPr>
              <a:t>і </a:t>
            </a:r>
            <a:r>
              <a:rPr lang="uk-UA" sz="1600" i="1" dirty="0">
                <a:latin typeface="Constantia" pitchFamily="18" charset="0"/>
              </a:rPr>
              <a:t>громадський захисник, цивільний позивач і цивільний відповідач </a:t>
            </a:r>
            <a:r>
              <a:rPr lang="uk-UA" sz="1600" dirty="0">
                <a:latin typeface="Constantia" pitchFamily="18" charset="0"/>
              </a:rPr>
              <a:t>(або їх представники); </a:t>
            </a:r>
            <a:r>
              <a:rPr lang="uk-UA" sz="1600" i="1" dirty="0">
                <a:latin typeface="Constantia" pitchFamily="18" charset="0"/>
              </a:rPr>
              <a:t>потерпілий </a:t>
            </a:r>
            <a:r>
              <a:rPr lang="uk-UA" sz="1600" dirty="0">
                <a:latin typeface="Constantia" pitchFamily="18" charset="0"/>
              </a:rPr>
              <a:t>та </a:t>
            </a:r>
            <a:r>
              <a:rPr lang="uk-UA" sz="1600" i="1" dirty="0">
                <a:latin typeface="Constantia" pitchFamily="18" charset="0"/>
              </a:rPr>
              <a:t>його представник; </a:t>
            </a:r>
            <a:r>
              <a:rPr lang="uk-UA" sz="1600" dirty="0">
                <a:latin typeface="Constantia" pitchFamily="18" charset="0"/>
              </a:rPr>
              <a:t>нарешті — </a:t>
            </a:r>
            <a:r>
              <a:rPr lang="uk-UA" sz="1600" i="1" dirty="0">
                <a:latin typeface="Constantia" pitchFamily="18" charset="0"/>
              </a:rPr>
              <a:t>підсудний, </a:t>
            </a:r>
            <a:r>
              <a:rPr lang="uk-UA" sz="1600" dirty="0">
                <a:latin typeface="Constantia" pitchFamily="18" charset="0"/>
              </a:rPr>
              <a:t>у ролі захисників якого можуть виступати його </a:t>
            </a:r>
            <a:r>
              <a:rPr lang="uk-UA" sz="1600" i="1" dirty="0">
                <a:latin typeface="Constantia" pitchFamily="18" charset="0"/>
              </a:rPr>
              <a:t>близькі родичі, опікуни </a:t>
            </a:r>
            <a:r>
              <a:rPr lang="uk-UA" sz="1600" dirty="0">
                <a:latin typeface="Constantia" pitchFamily="18" charset="0"/>
              </a:rPr>
              <a:t>або </a:t>
            </a:r>
            <a:r>
              <a:rPr lang="uk-UA" sz="1600" i="1" dirty="0">
                <a:latin typeface="Constantia" pitchFamily="18" charset="0"/>
              </a:rPr>
              <a:t>піклувальники.</a:t>
            </a:r>
            <a:endParaRPr lang="ru-RU" sz="1600" dirty="0"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7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5847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latin typeface="Constantia" pitchFamily="18" charset="0"/>
              </a:rPr>
              <a:t>І</a:t>
            </a:r>
            <a:r>
              <a:rPr lang="en-US" sz="1600" b="1" dirty="0" smtClean="0">
                <a:latin typeface="Constantia" pitchFamily="18" charset="0"/>
              </a:rPr>
              <a:t>V</a:t>
            </a:r>
            <a:r>
              <a:rPr lang="uk-UA" sz="1600" b="1" dirty="0" smtClean="0">
                <a:latin typeface="Constantia" pitchFamily="18" charset="0"/>
              </a:rPr>
              <a:t>.</a:t>
            </a:r>
            <a:r>
              <a:rPr lang="uk-UA" sz="1600" dirty="0" smtClean="0">
                <a:latin typeface="Constantia" pitchFamily="18" charset="0"/>
              </a:rPr>
              <a:t> </a:t>
            </a:r>
            <a:r>
              <a:rPr lang="uk-UA" sz="1600" b="1" dirty="0">
                <a:latin typeface="Constantia" pitchFamily="18" charset="0"/>
              </a:rPr>
              <a:t>Церковне красномовство</a:t>
            </a:r>
            <a:r>
              <a:rPr lang="uk-UA" sz="1600" i="1" dirty="0">
                <a:latin typeface="Constantia" pitchFamily="18" charset="0"/>
              </a:rPr>
              <a:t> — це проповіді, бесіди, напучення, коментування Біблії в практиці різноманітних християнських конфесій.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8190" y="5295737"/>
            <a:ext cx="66736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Релігійне красномовство характерне не лише для сфери християнської культури. В зародку воно існувало, наприклад, у Давній Греції. Але тут про богів розповідали переважно поети, а серйозні релігійні мислителі, насамперед Піфагор, дуже з того приводу </a:t>
            </a:r>
            <a:r>
              <a:rPr lang="uk-UA" sz="1600" dirty="0" smtClean="0">
                <a:latin typeface="Constantia" pitchFamily="18" charset="0"/>
              </a:rPr>
              <a:t>гнівалися.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10242" name="Picture 2" descr="C:\Users\Анастасiя\Desktop\01_QDeCz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6651"/>
            <a:ext cx="4715540" cy="3143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настасiя\Desktop\pifag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2" y="1524427"/>
            <a:ext cx="2555195" cy="3648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4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2013"/>
            <a:ext cx="6005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М</a:t>
            </a:r>
            <a:r>
              <a:rPr lang="uk-UA" sz="1600" dirty="0" smtClean="0">
                <a:latin typeface="Constantia" pitchFamily="18" charset="0"/>
              </a:rPr>
              <a:t>и </a:t>
            </a:r>
            <a:r>
              <a:rPr lang="uk-UA" sz="1600" dirty="0" smtClean="0">
                <a:latin typeface="Constantia" pitchFamily="18" charset="0"/>
              </a:rPr>
              <a:t>знаємо, що </a:t>
            </a:r>
            <a:r>
              <a:rPr lang="uk-UA" sz="1600" dirty="0">
                <a:latin typeface="Constantia" pitchFamily="18" charset="0"/>
              </a:rPr>
              <a:t>християнська свідомість базується на Біблії і на тих догматах (непорушні істини віри), які упродовж століть усталювалися колективним досвідом церкви. Це визначає своєрідність церковного ораторства, основним жанром якого є </a:t>
            </a:r>
            <a:r>
              <a:rPr lang="uk-UA" sz="1600" i="1" dirty="0">
                <a:latin typeface="Constantia" pitchFamily="18" charset="0"/>
              </a:rPr>
              <a:t>проповідь </a:t>
            </a:r>
            <a:r>
              <a:rPr lang="uk-UA" sz="1600" dirty="0">
                <a:latin typeface="Constantia" pitchFamily="18" charset="0"/>
              </a:rPr>
              <a:t>— коментар до Біблії. 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3977" y="5126888"/>
            <a:ext cx="6367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Constantia" pitchFamily="18" charset="0"/>
              </a:rPr>
              <a:t>Найперше, що прихожани повинні засвоїти з Біблії, це </a:t>
            </a:r>
            <a:r>
              <a:rPr lang="ru-RU" sz="1600" dirty="0" smtClean="0">
                <a:latin typeface="Constantia" pitchFamily="18" charset="0"/>
              </a:rPr>
              <a:t>— </a:t>
            </a:r>
            <a:r>
              <a:rPr lang="ru-RU" sz="1600" b="1" i="1" dirty="0" smtClean="0">
                <a:latin typeface="Constantia" pitchFamily="18" charset="0"/>
              </a:rPr>
              <a:t>Декалог </a:t>
            </a:r>
            <a:r>
              <a:rPr lang="uk-UA" sz="1600" dirty="0" smtClean="0">
                <a:latin typeface="Constantia" pitchFamily="18" charset="0"/>
              </a:rPr>
              <a:t>(десять заповідей праведного життя), а також </a:t>
            </a:r>
            <a:r>
              <a:rPr lang="uk-UA" sz="1600" b="1" i="1" dirty="0" smtClean="0">
                <a:latin typeface="Constantia" pitchFamily="18" charset="0"/>
              </a:rPr>
              <a:t>Заповіді Блаженства </a:t>
            </a:r>
            <a:r>
              <a:rPr lang="uk-UA" sz="1600" dirty="0" smtClean="0">
                <a:latin typeface="Constantia" pitchFamily="18" charset="0"/>
              </a:rPr>
              <a:t>з Нового Завіту. Необхідно, щоб з проповіді паства засвоїла, як важливо знати </a:t>
            </a:r>
            <a:r>
              <a:rPr lang="uk-UA" sz="1600" b="1" i="1" dirty="0" smtClean="0">
                <a:latin typeface="Constantia" pitchFamily="18" charset="0"/>
              </a:rPr>
              <a:t>молитви </a:t>
            </a:r>
            <a:r>
              <a:rPr lang="uk-UA" sz="1600" dirty="0" smtClean="0">
                <a:latin typeface="Constantia" pitchFamily="18" charset="0"/>
              </a:rPr>
              <a:t>(Сам </a:t>
            </a:r>
            <a:r>
              <a:rPr lang="ru-RU" sz="1600" dirty="0" smtClean="0">
                <a:latin typeface="Constantia" pitchFamily="18" charset="0"/>
              </a:rPr>
              <a:t>Христос </a:t>
            </a:r>
            <a:r>
              <a:rPr lang="uk-UA" sz="1600" dirty="0" smtClean="0">
                <a:latin typeface="Constantia" pitchFamily="18" charset="0"/>
              </a:rPr>
              <a:t>дав як зразок проникливу молитву «Отче наш»). 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11266" name="Picture 2" descr="C:\Users\Анастасiя\Desktop\bibliya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8"/>
          <a:stretch/>
        </p:blipFill>
        <p:spPr bwMode="auto">
          <a:xfrm>
            <a:off x="921658" y="2044003"/>
            <a:ext cx="6408057" cy="2933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3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астасiя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2" y="2860222"/>
            <a:ext cx="48768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84629"/>
            <a:ext cx="6064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З проповіді прихожанин мусить засвоїти </a:t>
            </a:r>
            <a:r>
              <a:rPr lang="uk-UA" sz="1600" b="1" i="1" dirty="0">
                <a:latin typeface="Constantia" pitchFamily="18" charset="0"/>
              </a:rPr>
              <a:t>Священну Історію, </a:t>
            </a:r>
            <a:r>
              <a:rPr lang="uk-UA" sz="1600" dirty="0">
                <a:latin typeface="Constantia" pitchFamily="18" charset="0"/>
              </a:rPr>
              <a:t>тобто здобути певний обсяг знань про творення світу й людини, відхід людини від Бога, історію праотців та патріархів, гнів Божий на давнє людство, утворення народу Божого та основних подій в його </a:t>
            </a:r>
            <a:r>
              <a:rPr lang="uk-UA" sz="1600" dirty="0" smtClean="0">
                <a:latin typeface="Constantia" pitchFamily="18" charset="0"/>
              </a:rPr>
              <a:t>існуванні.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75405"/>
            <a:ext cx="7211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При цьому потрібно мати на увазі, що Священна історія мусить тлумачитися в </a:t>
            </a:r>
            <a:r>
              <a:rPr lang="uk-UA" sz="1600" b="1" dirty="0">
                <a:latin typeface="Constantia" pitchFamily="18" charset="0"/>
              </a:rPr>
              <a:t>трьох аспектах: </a:t>
            </a:r>
            <a:r>
              <a:rPr lang="uk-UA" sz="1600" dirty="0">
                <a:latin typeface="Constantia" pitchFamily="18" charset="0"/>
              </a:rPr>
              <a:t>а) </a:t>
            </a:r>
            <a:r>
              <a:rPr lang="uk-UA" sz="1600" i="1" dirty="0">
                <a:latin typeface="Constantia" pitchFamily="18" charset="0"/>
              </a:rPr>
              <a:t>богословському; </a:t>
            </a:r>
            <a:r>
              <a:rPr lang="uk-UA" sz="1600" dirty="0">
                <a:latin typeface="Constantia" pitchFamily="18" charset="0"/>
              </a:rPr>
              <a:t>б) </a:t>
            </a:r>
            <a:r>
              <a:rPr lang="uk-UA" sz="1600" i="1" dirty="0">
                <a:latin typeface="Constantia" pitchFamily="18" charset="0"/>
              </a:rPr>
              <a:t>історичному; </a:t>
            </a:r>
            <a:r>
              <a:rPr lang="uk-UA" sz="1600" dirty="0">
                <a:latin typeface="Constantia" pitchFamily="18" charset="0"/>
              </a:rPr>
              <a:t>в) </a:t>
            </a:r>
            <a:r>
              <a:rPr lang="uk-UA" sz="1600" i="1" dirty="0">
                <a:latin typeface="Constantia" pitchFamily="18" charset="0"/>
              </a:rPr>
              <a:t>літературному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55" y="5441497"/>
            <a:ext cx="6507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Протягом століть склалася така загальноприйнята система, як </a:t>
            </a:r>
            <a:r>
              <a:rPr lang="uk-UA" sz="1600" b="1" i="1" dirty="0">
                <a:latin typeface="Constantia" pitchFamily="18" charset="0"/>
              </a:rPr>
              <a:t>чотири види проповіді:</a:t>
            </a:r>
            <a:r>
              <a:rPr lang="uk-UA" sz="1600" b="1" dirty="0">
                <a:latin typeface="Constantia" pitchFamily="18" charset="0"/>
              </a:rPr>
              <a:t> </a:t>
            </a:r>
            <a:r>
              <a:rPr lang="uk-UA" sz="1600" i="1" dirty="0">
                <a:latin typeface="Constantia" pitchFamily="18" charset="0"/>
              </a:rPr>
              <a:t>проповідь-розповідь, проповідь-слово </a:t>
            </a:r>
            <a:r>
              <a:rPr lang="uk-UA" sz="1600" dirty="0">
                <a:latin typeface="Constantia" pitchFamily="18" charset="0"/>
              </a:rPr>
              <a:t>(урочиста), </a:t>
            </a:r>
            <a:r>
              <a:rPr lang="uk-UA" sz="1600" i="1" dirty="0">
                <a:latin typeface="Constantia" pitchFamily="18" charset="0"/>
              </a:rPr>
              <a:t>проповідь-повчання, бесіда-тлумачення Святого Письма </a:t>
            </a:r>
            <a:r>
              <a:rPr lang="uk-UA" sz="1600" dirty="0">
                <a:latin typeface="Constantia" pitchFamily="18" charset="0"/>
              </a:rPr>
              <a:t>(</a:t>
            </a:r>
            <a:r>
              <a:rPr lang="uk-UA" sz="1600" dirty="0" err="1">
                <a:latin typeface="Constantia" pitchFamily="18" charset="0"/>
              </a:rPr>
              <a:t>гомілія</a:t>
            </a:r>
            <a:r>
              <a:rPr lang="uk-UA" sz="1600" dirty="0">
                <a:latin typeface="Constantia" pitchFamily="18" charset="0"/>
              </a:rPr>
              <a:t>).</a:t>
            </a:r>
            <a:endParaRPr lang="ru-RU" sz="1600" dirty="0"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6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92133"/>
            <a:ext cx="5904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Звичайна </a:t>
            </a:r>
            <a:r>
              <a:rPr lang="uk-UA" sz="1600" b="1" i="1" dirty="0">
                <a:latin typeface="Constantia" pitchFamily="18" charset="0"/>
              </a:rPr>
              <a:t>структура проповіді</a:t>
            </a:r>
            <a:r>
              <a:rPr lang="uk-UA" sz="1600" b="1" dirty="0">
                <a:latin typeface="Constantia" pitchFamily="18" charset="0"/>
              </a:rPr>
              <a:t>: </a:t>
            </a:r>
            <a:r>
              <a:rPr lang="uk-UA" sz="1600" i="1" dirty="0">
                <a:latin typeface="Constantia" pitchFamily="18" charset="0"/>
              </a:rPr>
              <a:t>епіграф </a:t>
            </a:r>
            <a:r>
              <a:rPr lang="uk-UA" sz="1600" dirty="0">
                <a:latin typeface="Constantia" pitchFamily="18" charset="0"/>
              </a:rPr>
              <a:t>(з Писання); </a:t>
            </a:r>
            <a:r>
              <a:rPr lang="uk-UA" sz="1600" i="1" dirty="0">
                <a:latin typeface="Constantia" pitchFamily="18" charset="0"/>
              </a:rPr>
              <a:t>вступ </a:t>
            </a:r>
            <a:r>
              <a:rPr lang="uk-UA" sz="1600" dirty="0">
                <a:latin typeface="Constantia" pitchFamily="18" charset="0"/>
              </a:rPr>
              <a:t>(зацікавлення, опис, оповідь); </a:t>
            </a:r>
            <a:r>
              <a:rPr lang="uk-UA" sz="1600" i="1" dirty="0">
                <a:latin typeface="Constantia" pitchFamily="18" charset="0"/>
              </a:rPr>
              <a:t>основна частина, </a:t>
            </a:r>
            <a:r>
              <a:rPr lang="uk-UA" sz="1600" dirty="0">
                <a:latin typeface="Constantia" pitchFamily="18" charset="0"/>
              </a:rPr>
              <a:t>або виклад матеріалу (міркування); </a:t>
            </a:r>
            <a:r>
              <a:rPr lang="uk-UA" sz="1600" i="1" dirty="0">
                <a:latin typeface="Constantia" pitchFamily="18" charset="0"/>
              </a:rPr>
              <a:t>повчальна частина; закінчення-підсумування; заклик.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pic>
        <p:nvPicPr>
          <p:cNvPr id="13314" name="Picture 2" descr="C:\Users\Анастасiя\Desktop\669d6e5c9f738b4e377b971c2de29b3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5" b="7952"/>
          <a:stretch/>
        </p:blipFill>
        <p:spPr bwMode="auto">
          <a:xfrm>
            <a:off x="1536700" y="2409370"/>
            <a:ext cx="6303348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62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5918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latin typeface="Constantia" pitchFamily="18" charset="0"/>
              </a:rPr>
              <a:t>V</a:t>
            </a:r>
            <a:r>
              <a:rPr lang="uk-UA" sz="1600" b="1" i="1" dirty="0" smtClean="0">
                <a:latin typeface="Constantia" pitchFamily="18" charset="0"/>
              </a:rPr>
              <a:t>.</a:t>
            </a:r>
            <a:r>
              <a:rPr lang="uk-UA" sz="1600" dirty="0" smtClean="0">
                <a:latin typeface="Constantia" pitchFamily="18" charset="0"/>
              </a:rPr>
              <a:t> </a:t>
            </a:r>
            <a:r>
              <a:rPr lang="uk-UA" sz="1600" b="1" dirty="0">
                <a:latin typeface="Constantia" pitchFamily="18" charset="0"/>
              </a:rPr>
              <a:t>Суспільно-побутове красномовство</a:t>
            </a:r>
            <a:r>
              <a:rPr lang="uk-UA" sz="1600" b="1" i="1" dirty="0">
                <a:latin typeface="Constantia" pitchFamily="18" charset="0"/>
              </a:rPr>
              <a:t> — </a:t>
            </a:r>
            <a:r>
              <a:rPr lang="uk-UA" sz="1600" i="1" dirty="0">
                <a:latin typeface="Constantia" pitchFamily="18" charset="0"/>
              </a:rPr>
              <a:t>це влучне, гостре або урочисте слово з приводу якоїсь важливої події у приватному житті або певної гострої чи цікавої ситуації.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3078" y="5420140"/>
            <a:ext cx="6876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Теоретики Греції та Риму розрізняли красномовство залежно від сфери його застосування. Пишні церемонії, які відгравали велику роль у житті античного суспільства, не мислилися без риторики. 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14338" name="Picture 2" descr="C:\Users\Анастасiя\Desktop\4028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68" y="2327502"/>
            <a:ext cx="3638551" cy="292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настасiя\Desktop\4485044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2"/>
          <a:stretch/>
        </p:blipFill>
        <p:spPr bwMode="auto">
          <a:xfrm>
            <a:off x="367488" y="1567543"/>
            <a:ext cx="4429579" cy="310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6310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>
                <a:latin typeface="Constantia" pitchFamily="18" charset="0"/>
              </a:rPr>
              <a:t>Урочисте (</a:t>
            </a:r>
            <a:r>
              <a:rPr lang="uk-UA" sz="1600" i="1" dirty="0" err="1">
                <a:latin typeface="Constantia" pitchFamily="18" charset="0"/>
              </a:rPr>
              <a:t>епідектичне</a:t>
            </a:r>
            <a:r>
              <a:rPr lang="uk-UA" sz="1600" i="1" dirty="0">
                <a:latin typeface="Constantia" pitchFamily="18" charset="0"/>
              </a:rPr>
              <a:t>) </a:t>
            </a:r>
            <a:r>
              <a:rPr lang="uk-UA" sz="1600" dirty="0">
                <a:latin typeface="Constantia" pitchFamily="18" charset="0"/>
              </a:rPr>
              <a:t>красномовство, згідно з античними класифікаціями, часто ідентифікували з політичним, але це було характерно скоріше для епох, коли життя невеликого колективу не диференціювалося на сфери політичну та приватну. Доцільніше </a:t>
            </a:r>
            <a:r>
              <a:rPr lang="uk-UA" sz="1600" dirty="0" err="1">
                <a:latin typeface="Constantia" pitchFamily="18" charset="0"/>
              </a:rPr>
              <a:t>епідектичне</a:t>
            </a:r>
            <a:r>
              <a:rPr lang="uk-UA" sz="1600" dirty="0">
                <a:latin typeface="Constantia" pitchFamily="18" charset="0"/>
              </a:rPr>
              <a:t> красномовство розглядати як частину побуту, повсякденного життя з його святами, ювілеями, іменинами, похованнями тощо.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4110" y="2774946"/>
            <a:ext cx="390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>
                <a:latin typeface="Constantia" pitchFamily="18" charset="0"/>
              </a:rPr>
              <a:t>Епідектичне</a:t>
            </a:r>
            <a:r>
              <a:rPr lang="uk-UA" sz="2800" dirty="0">
                <a:latin typeface="Constantia" pitchFamily="18" charset="0"/>
              </a:rPr>
              <a:t> красномовство від початку містило в собі </a:t>
            </a:r>
            <a:r>
              <a:rPr lang="uk-UA" sz="2800" i="1" dirty="0">
                <a:latin typeface="Constantia" pitchFamily="18" charset="0"/>
              </a:rPr>
              <a:t>жарти </a:t>
            </a:r>
            <a:r>
              <a:rPr lang="uk-UA" sz="2800" dirty="0">
                <a:latin typeface="Constantia" pitchFamily="18" charset="0"/>
              </a:rPr>
              <a:t>й </a:t>
            </a:r>
            <a:r>
              <a:rPr lang="uk-UA" sz="2800" i="1" dirty="0">
                <a:latin typeface="Constantia" pitchFamily="18" charset="0"/>
              </a:rPr>
              <a:t>іронію. 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8510" y="5102901"/>
            <a:ext cx="6449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У пізній античності виділяється вже й суто </a:t>
            </a:r>
            <a:r>
              <a:rPr lang="uk-UA" sz="1600" i="1" dirty="0">
                <a:latin typeface="Constantia" pitchFamily="18" charset="0"/>
              </a:rPr>
              <a:t>побутове </a:t>
            </a:r>
            <a:r>
              <a:rPr lang="uk-UA" sz="1600" dirty="0">
                <a:latin typeface="Constantia" pitchFamily="18" charset="0"/>
              </a:rPr>
              <a:t>красномовство, яке називали тоді </a:t>
            </a:r>
            <a:r>
              <a:rPr lang="uk-UA" sz="1600" b="1" i="1" dirty="0">
                <a:latin typeface="Constantia" pitchFamily="18" charset="0"/>
              </a:rPr>
              <a:t>гомілетикою</a:t>
            </a:r>
            <a:r>
              <a:rPr lang="uk-UA" sz="1600" dirty="0">
                <a:latin typeface="Constantia" pitchFamily="18" charset="0"/>
              </a:rPr>
              <a:t> (грецький письменник римської пори </a:t>
            </a:r>
            <a:r>
              <a:rPr lang="ru-RU" sz="1600" dirty="0">
                <a:latin typeface="Constantia" pitchFamily="18" charset="0"/>
              </a:rPr>
              <a:t>Плутарх в </a:t>
            </a:r>
            <a:r>
              <a:rPr lang="uk-UA" sz="1600" dirty="0">
                <a:latin typeface="Constantia" pitchFamily="18" charset="0"/>
              </a:rPr>
              <a:t>«Застольних бесідах» називає гомілетикою вміння не </a:t>
            </a:r>
            <a:r>
              <a:rPr lang="uk-UA" sz="1600" dirty="0" err="1">
                <a:latin typeface="Constantia" pitchFamily="18" charset="0"/>
              </a:rPr>
              <a:t>пережартувати</a:t>
            </a:r>
            <a:r>
              <a:rPr lang="uk-UA" sz="1600" dirty="0">
                <a:latin typeface="Constantia" pitchFamily="18" charset="0"/>
              </a:rPr>
              <a:t> й не пересваритися під час бенкету).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pic>
        <p:nvPicPr>
          <p:cNvPr id="18434" name="Picture 2" descr="C:\Users\Анастасiя\Desktop\5dd3d4363b97e1248391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7395" r="28872" b="34669"/>
          <a:stretch/>
        </p:blipFill>
        <p:spPr bwMode="auto">
          <a:xfrm>
            <a:off x="4954870" y="2292554"/>
            <a:ext cx="3090210" cy="2497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0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654" y="406648"/>
            <a:ext cx="6195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Склалося також як особливий жанр </a:t>
            </a:r>
            <a:r>
              <a:rPr lang="uk-UA" sz="1600" i="1" dirty="0">
                <a:latin typeface="Constantia" pitchFamily="18" charset="0"/>
              </a:rPr>
              <a:t>надгробне слово, </a:t>
            </a:r>
            <a:r>
              <a:rPr lang="uk-UA" sz="1600" dirty="0">
                <a:latin typeface="Constantia" pitchFamily="18" charset="0"/>
              </a:rPr>
              <a:t>яке існувало в усній </a:t>
            </a:r>
            <a:r>
              <a:rPr lang="uk-UA" sz="1600" dirty="0" smtClean="0">
                <a:latin typeface="Constantia" pitchFamily="18" charset="0"/>
              </a:rPr>
              <a:t>формі. </a:t>
            </a:r>
            <a:r>
              <a:rPr lang="uk-UA" sz="1600" dirty="0">
                <a:latin typeface="Constantia" pitchFamily="18" charset="0"/>
              </a:rPr>
              <a:t>Письмова форма </a:t>
            </a:r>
            <a:r>
              <a:rPr lang="ru-RU" sz="1600" dirty="0">
                <a:latin typeface="Constantia" pitchFamily="18" charset="0"/>
              </a:rPr>
              <a:t>— </a:t>
            </a:r>
            <a:r>
              <a:rPr lang="uk-UA" sz="1600" dirty="0">
                <a:latin typeface="Constantia" pitchFamily="18" charset="0"/>
              </a:rPr>
              <a:t>віршова </a:t>
            </a:r>
            <a:r>
              <a:rPr lang="ru-RU" sz="1600" dirty="0">
                <a:latin typeface="Constantia" pitchFamily="18" charset="0"/>
              </a:rPr>
              <a:t>— </a:t>
            </a:r>
            <a:r>
              <a:rPr lang="uk-UA" sz="1600" dirty="0">
                <a:latin typeface="Constantia" pitchFamily="18" charset="0"/>
              </a:rPr>
              <a:t>утворила в цій сфері особливий жанр лірики </a:t>
            </a:r>
            <a:r>
              <a:rPr lang="ru-RU" sz="1600" dirty="0">
                <a:latin typeface="Constantia" pitchFamily="18" charset="0"/>
              </a:rPr>
              <a:t>— </a:t>
            </a:r>
            <a:r>
              <a:rPr lang="uk-UA" sz="1600" i="1" dirty="0" smtClean="0">
                <a:latin typeface="Constantia" pitchFamily="18" charset="0"/>
              </a:rPr>
              <a:t>епітафію</a:t>
            </a:r>
            <a:r>
              <a:rPr lang="uk-UA" sz="1600" dirty="0" smtClean="0">
                <a:latin typeface="Constantia" pitchFamily="18" charset="0"/>
              </a:rPr>
              <a:t>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7082" y="1502698"/>
            <a:ext cx="45687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Сьогодні жанрами соціально-побутового красномовства є: </a:t>
            </a:r>
            <a:r>
              <a:rPr lang="uk-UA" sz="1600" i="1" dirty="0">
                <a:latin typeface="Constantia" pitchFamily="18" charset="0"/>
              </a:rPr>
              <a:t>ювілейні промови, привітальне слово, застільне слово (тости), надгробне (поминальне) слово. 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1544" y="5193731"/>
            <a:ext cx="6588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Тут найчастіше йдеться про величання, похвалу тої чи іншої особистості, групи або явища, тобто можна сказати, що ці промови за своїм духом є </a:t>
            </a:r>
            <a:r>
              <a:rPr lang="uk-UA" sz="1600" i="1" dirty="0">
                <a:latin typeface="Constantia" pitchFamily="18" charset="0"/>
              </a:rPr>
              <a:t>панегіричними. </a:t>
            </a:r>
            <a:r>
              <a:rPr lang="uk-UA" sz="1600" dirty="0">
                <a:latin typeface="Constantia" pitchFamily="18" charset="0"/>
              </a:rPr>
              <a:t>Характерною рисою подібного красномовства є </a:t>
            </a:r>
            <a:r>
              <a:rPr lang="uk-UA" sz="1600" i="1" dirty="0">
                <a:latin typeface="Constantia" pitchFamily="18" charset="0"/>
              </a:rPr>
              <a:t>ритуальність</a:t>
            </a:r>
            <a:r>
              <a:rPr lang="uk-UA" sz="1600" dirty="0">
                <a:latin typeface="Constantia" pitchFamily="18" charset="0"/>
              </a:rPr>
              <a:t> (ситуація хрестин, весілля, похорону тощо), і це накладає певний відбиток на стиль промови.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pic>
        <p:nvPicPr>
          <p:cNvPr id="15364" name="Picture 4" descr="C:\Users\Анастасiя\Desktop\kisspng-headstone-drawing-cartoon-clip-art-above-cliparts-5a85d024715d79.3261325515187190124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4" y="1502698"/>
            <a:ext cx="2443389" cy="287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5857" y="2329458"/>
            <a:ext cx="2068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b="1" dirty="0" smtClean="0">
                <a:solidFill>
                  <a:srgbClr val="FF0000"/>
                </a:solidFill>
                <a:latin typeface="Constantia" pitchFamily="18" charset="0"/>
              </a:rPr>
              <a:t>«</a:t>
            </a:r>
            <a:r>
              <a:rPr lang="uk-UA" sz="1500" b="1" dirty="0">
                <a:solidFill>
                  <a:srgbClr val="FF0000"/>
                </a:solidFill>
                <a:latin typeface="Constantia" pitchFamily="18" charset="0"/>
              </a:rPr>
              <a:t>У цій бо могилі лежить рятівник </a:t>
            </a:r>
            <a:r>
              <a:rPr lang="uk-UA" sz="1500" b="1" dirty="0" err="1">
                <a:solidFill>
                  <a:srgbClr val="FF0000"/>
                </a:solidFill>
                <a:latin typeface="Constantia" pitchFamily="18" charset="0"/>
              </a:rPr>
              <a:t>Симоніда</a:t>
            </a:r>
            <a:r>
              <a:rPr lang="uk-UA" sz="1500" b="1" dirty="0">
                <a:solidFill>
                  <a:srgbClr val="FF0000"/>
                </a:solidFill>
                <a:latin typeface="Constantia" pitchFamily="18" charset="0"/>
              </a:rPr>
              <a:t> з </a:t>
            </a:r>
            <a:r>
              <a:rPr lang="uk-UA" sz="1500" b="1" dirty="0" err="1">
                <a:solidFill>
                  <a:srgbClr val="FF0000"/>
                </a:solidFill>
                <a:latin typeface="Constantia" pitchFamily="18" charset="0"/>
              </a:rPr>
              <a:t>Кеосу</a:t>
            </a:r>
            <a:r>
              <a:rPr lang="uk-UA" sz="1500" b="1" dirty="0">
                <a:solidFill>
                  <a:srgbClr val="FF0000"/>
                </a:solidFill>
                <a:latin typeface="Constantia" pitchFamily="18" charset="0"/>
              </a:rPr>
              <a:t>. Мертвий, живому добром відплатив </a:t>
            </a:r>
            <a:endParaRPr lang="uk-UA" sz="15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uk-UA" sz="1500" b="1" dirty="0" smtClean="0">
                <a:solidFill>
                  <a:srgbClr val="FF0000"/>
                </a:solidFill>
                <a:latin typeface="Constantia" pitchFamily="18" charset="0"/>
              </a:rPr>
              <a:t>за </a:t>
            </a:r>
            <a:r>
              <a:rPr lang="uk-UA" sz="1500" b="1" dirty="0">
                <a:solidFill>
                  <a:srgbClr val="FF0000"/>
                </a:solidFill>
                <a:latin typeface="Constantia" pitchFamily="18" charset="0"/>
              </a:rPr>
              <a:t>добро»</a:t>
            </a:r>
            <a:endParaRPr lang="ru-RU" sz="15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5366" name="Picture 6" descr="C:\Users\Анастасiя\Desktop\61ac0b3323398759fe9b8ccdb27d2b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b="8889"/>
          <a:stretch/>
        </p:blipFill>
        <p:spPr bwMode="auto">
          <a:xfrm>
            <a:off x="3506326" y="2646334"/>
            <a:ext cx="4014935" cy="2547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4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66" y="685167"/>
            <a:ext cx="3300984" cy="916796"/>
          </a:xfrm>
        </p:spPr>
        <p:txBody>
          <a:bodyPr/>
          <a:lstStyle/>
          <a:p>
            <a:r>
              <a:rPr lang="uk-UA" dirty="0" smtClean="0">
                <a:latin typeface="Constantia" pitchFamily="18" charset="0"/>
              </a:rPr>
              <a:t>Зміст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2035324"/>
            <a:ext cx="7704856" cy="227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1600" dirty="0">
                <a:latin typeface="Constantia" pitchFamily="18" charset="0"/>
              </a:rPr>
              <a:t>Жанри академічного красномовства. Форми діалогу зі слухачами. </a:t>
            </a:r>
            <a:endParaRPr lang="ru-RU" sz="1600" dirty="0">
              <a:latin typeface="Constantia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1600" dirty="0">
                <a:latin typeface="Constantia" pitchFamily="18" charset="0"/>
              </a:rPr>
              <a:t>Жанри політичної риторики. Найдавніші джерела політичного красномовства як засобу боротьби за владу.</a:t>
            </a:r>
            <a:endParaRPr lang="ru-RU" sz="1600" dirty="0">
              <a:latin typeface="Constantia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1600" dirty="0">
                <a:latin typeface="Constantia" pitchFamily="18" charset="0"/>
              </a:rPr>
              <a:t>Різновиди та функції судового (юридичного) красномовства. </a:t>
            </a:r>
            <a:endParaRPr lang="ru-RU" sz="1600" dirty="0">
              <a:latin typeface="Constantia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1600" dirty="0">
                <a:latin typeface="Constantia" pitchFamily="18" charset="0"/>
              </a:rPr>
              <a:t>Церковне красномовство, види та структура церковних проповідей. </a:t>
            </a:r>
            <a:endParaRPr lang="ru-RU" sz="1600" dirty="0">
              <a:latin typeface="Constantia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uk-UA" sz="1600" dirty="0">
                <a:latin typeface="Constantia" pitchFamily="18" charset="0"/>
              </a:rPr>
              <a:t>Розповсюдження суспільно-побутового красномовства та його жанрів.</a:t>
            </a:r>
            <a:endParaRPr lang="ru-RU" sz="1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5930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Найчастіше такі виступи бувають </a:t>
            </a:r>
            <a:r>
              <a:rPr lang="uk-UA" sz="1600" i="1" dirty="0">
                <a:latin typeface="Constantia" pitchFamily="18" charset="0"/>
              </a:rPr>
              <a:t>імпровізаціями, </a:t>
            </a:r>
            <a:r>
              <a:rPr lang="uk-UA" sz="1600" dirty="0">
                <a:latin typeface="Constantia" pitchFamily="18" charset="0"/>
              </a:rPr>
              <a:t>які не готуються заздалегідь. Це невеликі, </a:t>
            </a:r>
            <a:r>
              <a:rPr lang="uk-UA" sz="1600" i="1" dirty="0">
                <a:latin typeface="Constantia" pitchFamily="18" charset="0"/>
              </a:rPr>
              <a:t>лаконічні </a:t>
            </a:r>
            <a:r>
              <a:rPr lang="uk-UA" sz="1600" dirty="0">
                <a:latin typeface="Constantia" pitchFamily="18" charset="0"/>
              </a:rPr>
              <a:t>тексти, що не вимагають обов'язкової, звичайної для інших галузей риторики твердої схеми побудови 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8387" y="5370314"/>
            <a:ext cx="6801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Важко класифікувати численні приклади гострого та переконливого слова в побуті: це може бути «дискусія» про ціну краму на базарі, сварка двох сусідів чи залицяння хлопця до дівчини. Але очевидно, що сфера застосування красного слова тут справді безмежна.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pic>
        <p:nvPicPr>
          <p:cNvPr id="16386" name="Picture 2" descr="C:\Users\Анастасiя\Desktop\kak-organizovat-prazdnik-d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36" y="1764654"/>
            <a:ext cx="5541464" cy="34024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3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астасiя\Desktop\1_jgPq9p7zpuk97LS6e91QC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8" y="870442"/>
            <a:ext cx="5727473" cy="30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2114" y="4441371"/>
            <a:ext cx="4397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Виконала</a:t>
            </a:r>
          </a:p>
          <a:p>
            <a:r>
              <a:rPr lang="uk-UA" b="1" i="1" dirty="0" smtClean="0"/>
              <a:t>студентка заочного відділення</a:t>
            </a:r>
          </a:p>
          <a:p>
            <a:r>
              <a:rPr lang="uk-UA" b="1" i="1" dirty="0" smtClean="0"/>
              <a:t>Якименко А.О.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392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636" y="478145"/>
            <a:ext cx="6259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Constantia" pitchFamily="18" charset="0"/>
              </a:rPr>
              <a:t>І.</a:t>
            </a:r>
            <a:r>
              <a:rPr lang="uk-UA" sz="1600" dirty="0">
                <a:latin typeface="Constantia" pitchFamily="18" charset="0"/>
              </a:rPr>
              <a:t> Розрізняють п'ять основних видів красномовства: </a:t>
            </a:r>
            <a:r>
              <a:rPr lang="uk-UA" sz="1600" i="1" dirty="0">
                <a:latin typeface="Constantia" pitchFamily="18" charset="0"/>
              </a:rPr>
              <a:t>академічне, політичне, юридичне (судове), церковне </a:t>
            </a:r>
            <a:r>
              <a:rPr lang="uk-UA" sz="1600" dirty="0">
                <a:latin typeface="Constantia" pitchFamily="18" charset="0"/>
              </a:rPr>
              <a:t>та </a:t>
            </a:r>
            <a:r>
              <a:rPr lang="uk-UA" sz="1600" i="1" dirty="0">
                <a:latin typeface="Constantia" pitchFamily="18" charset="0"/>
              </a:rPr>
              <a:t>суспільно-побутове. 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58621"/>
            <a:ext cx="6580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Constantia" pitchFamily="18" charset="0"/>
              </a:rPr>
              <a:t>Академічне красномовство</a:t>
            </a:r>
            <a:r>
              <a:rPr lang="uk-UA" sz="1600" b="1" i="1" dirty="0">
                <a:latin typeface="Constantia" pitchFamily="18" charset="0"/>
              </a:rPr>
              <a:t> — </a:t>
            </a:r>
            <a:r>
              <a:rPr lang="uk-UA" sz="1600" i="1" dirty="0">
                <a:latin typeface="Constantia" pitchFamily="18" charset="0"/>
              </a:rPr>
              <a:t>це ораторська діяльність науковця та викладача, що доповідає про результати дослідження або популяризує досягнення науки.</a:t>
            </a:r>
            <a:r>
              <a:rPr lang="uk-UA" sz="1600" dirty="0">
                <a:latin typeface="Constantia" pitchFamily="18" charset="0"/>
              </a:rPr>
              <a:t> 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2134" y="5335491"/>
            <a:ext cx="7103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Constantia" pitchFamily="18" charset="0"/>
              </a:rPr>
              <a:t>Сфера його застосування — шкільна (різних рівнів) та наукова аудиторія. 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134" y="5739123"/>
            <a:ext cx="6678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Античне академічне красномовство було ще дуже невимушеним — так, </a:t>
            </a:r>
            <a:r>
              <a:rPr lang="uk-UA" sz="1600" dirty="0" err="1">
                <a:latin typeface="Constantia" pitchFamily="18" charset="0"/>
              </a:rPr>
              <a:t>Арістотель</a:t>
            </a:r>
            <a:r>
              <a:rPr lang="uk-UA" sz="1600" dirty="0">
                <a:latin typeface="Constantia" pitchFamily="18" charset="0"/>
              </a:rPr>
              <a:t> міг читати лекції під час прогулянок з учнями. Проте з часом школа ставала все більш регламентованою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1026" name="Picture 2" descr="C:\Users\Анастасiя\Desktop\97ab5b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04" y="2496149"/>
            <a:ext cx="3947864" cy="2630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стасiя\Desktop\1_NXw2rjDTCekHb7N5Jq-uy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60" y="2638209"/>
            <a:ext cx="3343090" cy="2346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8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6113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Constantia" pitchFamily="18" charset="0"/>
              </a:rPr>
              <a:t>Головні риси академічного красномовства — </a:t>
            </a:r>
            <a:r>
              <a:rPr lang="uk-UA" sz="1600" i="1" dirty="0" smtClean="0">
                <a:latin typeface="Constantia" pitchFamily="18" charset="0"/>
              </a:rPr>
              <a:t>доказовість, бездоганна логічність, точність мислення, чітка, позбавлена будь-якої двозначності, термінологія.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1681" y="5478940"/>
            <a:ext cx="68142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Constantia" pitchFamily="18" charset="0"/>
              </a:rPr>
              <a:t>До </a:t>
            </a:r>
            <a:r>
              <a:rPr lang="uk-UA" sz="1600" b="1" i="1" dirty="0">
                <a:latin typeface="Constantia" pitchFamily="18" charset="0"/>
              </a:rPr>
              <a:t>жанрів академічного красномовства </a:t>
            </a:r>
            <a:r>
              <a:rPr lang="uk-UA" sz="1600" dirty="0">
                <a:latin typeface="Constantia" pitchFamily="18" charset="0"/>
              </a:rPr>
              <a:t>належать: </a:t>
            </a:r>
            <a:r>
              <a:rPr lang="uk-UA" sz="1600" i="1" dirty="0">
                <a:latin typeface="Constantia" pitchFamily="18" charset="0"/>
              </a:rPr>
              <a:t>наукова доповідь, наукове повідомлення, наукова лекція (вузівська та шкільна), реферат, виступ на семінарському занятті, науково-популярна (публічна) лекція, бесіда.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pic>
        <p:nvPicPr>
          <p:cNvPr id="2050" name="Picture 2" descr="C:\Users\Анастасiя\Desktop\lectur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9" y="1687675"/>
            <a:ext cx="4079981" cy="229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астасiя\Desktop\як_потрібно_доповідат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89" y="2835169"/>
            <a:ext cx="3850783" cy="2571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9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3566" y="479169"/>
            <a:ext cx="6150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>
                <a:latin typeface="Constantia" pitchFamily="18" charset="0"/>
              </a:rPr>
              <a:t>Лекція</a:t>
            </a:r>
            <a:r>
              <a:rPr lang="uk-UA" sz="1600" b="1" dirty="0">
                <a:latin typeface="Constantia" pitchFamily="18" charset="0"/>
              </a:rPr>
              <a:t> </a:t>
            </a:r>
            <a:r>
              <a:rPr lang="uk-UA" sz="1600" dirty="0">
                <a:latin typeface="Constantia" pitchFamily="18" charset="0"/>
              </a:rPr>
              <a:t>— основний жанр академічного красномовства. Це монологічний вид виступу, але погано, якщо лекція перетворюється тільки на монолог викладача без зворотного зв'язку з аудиторією. Аудиторія повинна не тільки слухати, а й активно сприймати матеріал. 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802" y="2502634"/>
            <a:ext cx="2647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Досвідчені викладачі широко використовують також різноманітні </a:t>
            </a:r>
            <a:r>
              <a:rPr lang="uk-UA" sz="1600" b="1" i="1" dirty="0">
                <a:latin typeface="Constantia" pitchFamily="18" charset="0"/>
              </a:rPr>
              <a:t>форми діалогу зі слухачами: </a:t>
            </a:r>
            <a:r>
              <a:rPr lang="uk-UA" sz="1600" i="1" dirty="0">
                <a:latin typeface="Constantia" pitchFamily="18" charset="0"/>
              </a:rPr>
              <a:t>колоквіум, дискусію, диспут, усну рецензію, обговорення.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3691" y="5462285"/>
            <a:ext cx="6729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Деякі з цих жанрів мають письмові аналоги: наукова доповідь — </a:t>
            </a:r>
            <a:r>
              <a:rPr lang="uk-UA" sz="1600" i="1" dirty="0">
                <a:latin typeface="Constantia" pitchFamily="18" charset="0"/>
              </a:rPr>
              <a:t>стаття, </a:t>
            </a:r>
            <a:r>
              <a:rPr lang="uk-UA" sz="1600" dirty="0">
                <a:latin typeface="Constantia" pitchFamily="18" charset="0"/>
              </a:rPr>
              <a:t>усна рецензія — </a:t>
            </a:r>
            <a:r>
              <a:rPr lang="uk-UA" sz="1600" i="1" dirty="0">
                <a:latin typeface="Constantia" pitchFamily="18" charset="0"/>
              </a:rPr>
              <a:t>письмова рецензія </a:t>
            </a:r>
            <a:r>
              <a:rPr lang="uk-UA" sz="1600" dirty="0">
                <a:latin typeface="Constantia" pitchFamily="18" charset="0"/>
              </a:rPr>
              <a:t>тощо. Однак на письмі автор зв'язаний законами писемної форми — він не може жестикулювати, висловлювати свої емоції, робити паузи. 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3074" name="Picture 2" descr="C:\Users\Анастасiя\Desktop\MB2_GLAVNAYA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74" y="1837694"/>
            <a:ext cx="4685863" cy="3125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1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20005"/>
            <a:ext cx="6087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>
                <a:latin typeface="Constantia" pitchFamily="18" charset="0"/>
              </a:rPr>
              <a:t>ІІ. </a:t>
            </a:r>
            <a:r>
              <a:rPr lang="uk-UA" sz="1600" b="1" dirty="0">
                <a:latin typeface="Constantia" pitchFamily="18" charset="0"/>
              </a:rPr>
              <a:t>Політичне </a:t>
            </a:r>
            <a:r>
              <a:rPr lang="uk-UA" sz="1600" b="1" dirty="0" smtClean="0">
                <a:latin typeface="Constantia" pitchFamily="18" charset="0"/>
              </a:rPr>
              <a:t>красномовство </a:t>
            </a:r>
            <a:r>
              <a:rPr lang="uk-UA" sz="1600" i="1" dirty="0" smtClean="0">
                <a:latin typeface="Constantia" pitchFamily="18" charset="0"/>
              </a:rPr>
              <a:t>— </a:t>
            </a:r>
            <a:r>
              <a:rPr lang="uk-UA" sz="1600" i="1" dirty="0">
                <a:latin typeface="Constantia" pitchFamily="18" charset="0"/>
              </a:rPr>
              <a:t>це виступ оратора, що виражає інтереси тієї чи іншої партії (політичної сили) або роз'яснює якусь суспільно-політичну ситуацію.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5924" y="5412125"/>
            <a:ext cx="6724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Політичне красномовство як один із засобів боротьби за владу або гармонізацію суспільних відносин заявило про себе у найдавніші часи, коли люди намагалися вирішувати соціальні конфлікти не тільки зброєю, а й силою переконання. 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4098" name="Picture 2" descr="C:\Users\Анастасiя\Desktop\Lutsenk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1" y="1512154"/>
            <a:ext cx="5613400" cy="3740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7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61945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За свідченнями давньогрецьких істориків, подібні промови виголошували скіфи. А літопис Нестора фіксує </a:t>
            </a:r>
            <a:r>
              <a:rPr lang="uk-UA" sz="1600" dirty="0" smtClean="0">
                <a:latin typeface="Constantia" pitchFamily="18" charset="0"/>
              </a:rPr>
              <a:t>промови </a:t>
            </a:r>
            <a:r>
              <a:rPr lang="uk-UA" sz="1600" dirty="0">
                <a:latin typeface="Constantia" pitchFamily="18" charset="0"/>
              </a:rPr>
              <a:t>давніх руських князів, однією з найяскравіших серед яких є промова князя Святослава, оточеного чужим військом, до своєї бойової дружини.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0418" y="5513119"/>
            <a:ext cx="6747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Constantia" pitchFamily="18" charset="0"/>
              </a:rPr>
              <a:t>Деякі </a:t>
            </a:r>
            <a:r>
              <a:rPr lang="uk-UA" sz="1600" dirty="0">
                <a:latin typeface="Constantia" pitchFamily="18" charset="0"/>
              </a:rPr>
              <a:t>дослідники виділяють як окремий вид </a:t>
            </a:r>
            <a:r>
              <a:rPr lang="uk-UA" sz="1600" b="1" i="1" dirty="0">
                <a:latin typeface="Constantia" pitchFamily="18" charset="0"/>
              </a:rPr>
              <a:t>військове </a:t>
            </a:r>
            <a:r>
              <a:rPr lang="uk-UA" sz="1600" dirty="0">
                <a:latin typeface="Constantia" pitchFamily="18" charset="0"/>
              </a:rPr>
              <a:t>красномовство (виступи воєначальників та вождів перед своїми арміями).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5122" name="Picture 2" descr="C:\Users\Анастасiя\Desktop\2015-08-29-16-53-46-skrinshot-ekrana-m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8040"/>
            <a:ext cx="3968180" cy="2502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астасiя\Desktop\3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6" r="33886"/>
          <a:stretch/>
        </p:blipFill>
        <p:spPr bwMode="auto">
          <a:xfrm>
            <a:off x="4707166" y="2313904"/>
            <a:ext cx="4030435" cy="2710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8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613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Constantia" pitchFamily="18" charset="0"/>
              </a:rPr>
              <a:t>Політичне красномовство, як правило, пов'язане з соціальним розшаруванням суспільства, зіткненням інтересів різних класів і партій. 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2516" y="5306843"/>
            <a:ext cx="6542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У сучасній Україні, де змагаються за владу більше сотні політичних партій, ідейний спектр політичної промови вельми строкатий, що відбиває складність та багатобарвність духовного життя українського громадянина.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pic>
        <p:nvPicPr>
          <p:cNvPr id="6146" name="Picture 2" descr="C:\Users\Анастасiя\Desktop\9567ebc-1200-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59" y="1379677"/>
            <a:ext cx="6029098" cy="3722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7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5946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Політична риторика диференціюється на </a:t>
            </a:r>
            <a:r>
              <a:rPr lang="uk-UA" sz="1600" b="1" i="1" dirty="0">
                <a:latin typeface="Constantia" pitchFamily="18" charset="0"/>
              </a:rPr>
              <a:t>такі основні жанри</a:t>
            </a:r>
            <a:r>
              <a:rPr lang="uk-UA" sz="1600" dirty="0">
                <a:latin typeface="Constantia" pitchFamily="18" charset="0"/>
              </a:rPr>
              <a:t>: </a:t>
            </a:r>
            <a:r>
              <a:rPr lang="uk-UA" sz="1600" i="1" dirty="0">
                <a:latin typeface="Constantia" pitchFamily="18" charset="0"/>
              </a:rPr>
              <a:t>політична промова, доповідь, виступ, інформація, огляд </a:t>
            </a:r>
            <a:r>
              <a:rPr lang="uk-UA" sz="1600" dirty="0">
                <a:latin typeface="Constantia" pitchFamily="18" charset="0"/>
              </a:rPr>
              <a:t>та </a:t>
            </a:r>
            <a:r>
              <a:rPr lang="uk-UA" sz="1600" i="1" dirty="0">
                <a:latin typeface="Constantia" pitchFamily="18" charset="0"/>
              </a:rPr>
              <a:t>бесіда. 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9932" y="1217983"/>
            <a:ext cx="5814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>
                <a:latin typeface="Constantia" pitchFamily="18" charset="0"/>
              </a:rPr>
              <a:t>П</a:t>
            </a:r>
            <a:r>
              <a:rPr lang="uk-UA" sz="1600" i="1" dirty="0" smtClean="0">
                <a:latin typeface="Constantia" pitchFamily="18" charset="0"/>
              </a:rPr>
              <a:t>олітична </a:t>
            </a:r>
            <a:r>
              <a:rPr lang="uk-UA" sz="1600" i="1" dirty="0">
                <a:latin typeface="Constantia" pitchFamily="18" charset="0"/>
              </a:rPr>
              <a:t>доповідь </a:t>
            </a:r>
            <a:r>
              <a:rPr lang="uk-UA" sz="1600" dirty="0">
                <a:latin typeface="Constantia" pitchFamily="18" charset="0"/>
              </a:rPr>
              <a:t>виголошується звичайно на партійному з'їзді й окреслює стратегію політичної діяльності даної партії. А </a:t>
            </a:r>
            <a:r>
              <a:rPr lang="uk-UA" sz="1600" i="1" dirty="0">
                <a:latin typeface="Constantia" pitchFamily="18" charset="0"/>
              </a:rPr>
              <a:t>політична інформація </a:t>
            </a:r>
            <a:r>
              <a:rPr lang="uk-UA" sz="1600" dirty="0">
                <a:latin typeface="Constantia" pitchFamily="18" charset="0"/>
              </a:rPr>
              <a:t>може проводитися в підвідомчих даній партії осередках освіти, дитячих закладах типу скаутських чи піонерських і розрахована на ліквідацію політичної безграмотності. </a:t>
            </a:r>
            <a:r>
              <a:rPr lang="uk-UA" sz="1600" i="1" dirty="0">
                <a:latin typeface="Constantia" pitchFamily="18" charset="0"/>
              </a:rPr>
              <a:t>Огляд </a:t>
            </a:r>
            <a:r>
              <a:rPr lang="uk-UA" sz="1600" dirty="0">
                <a:latin typeface="Constantia" pitchFamily="18" charset="0"/>
              </a:rPr>
              <a:t>чи </a:t>
            </a:r>
            <a:r>
              <a:rPr lang="uk-UA" sz="1600" i="1" dirty="0">
                <a:latin typeface="Constantia" pitchFamily="18" charset="0"/>
              </a:rPr>
              <a:t>бесіда </a:t>
            </a:r>
            <a:r>
              <a:rPr lang="uk-UA" sz="1600" dirty="0">
                <a:latin typeface="Constantia" pitchFamily="18" charset="0"/>
              </a:rPr>
              <a:t>обираються політиками, які хочуть знайти свою аудиторію на виборчій дільниці. </a:t>
            </a:r>
            <a:r>
              <a:rPr lang="uk-UA" sz="1600" i="1" dirty="0">
                <a:latin typeface="Constantia" pitchFamily="18" charset="0"/>
              </a:rPr>
              <a:t>Політичний виступ </a:t>
            </a:r>
            <a:r>
              <a:rPr lang="uk-UA" sz="1600" dirty="0">
                <a:latin typeface="Constantia" pitchFamily="18" charset="0"/>
              </a:rPr>
              <a:t>чи </a:t>
            </a:r>
            <a:r>
              <a:rPr lang="uk-UA" sz="1600" i="1" dirty="0">
                <a:latin typeface="Constantia" pitchFamily="18" charset="0"/>
              </a:rPr>
              <a:t>промову </a:t>
            </a:r>
            <a:r>
              <a:rPr lang="uk-UA" sz="1600" dirty="0">
                <a:latin typeface="Constantia" pitchFamily="18" charset="0"/>
              </a:rPr>
              <a:t>ми часто чуємо з екрану телевізора чи по радіо </a:t>
            </a:r>
            <a:r>
              <a:rPr lang="ru-RU" sz="1600" dirty="0">
                <a:latin typeface="Constantia" pitchFamily="18" charset="0"/>
              </a:rPr>
              <a:t>— </a:t>
            </a:r>
            <a:r>
              <a:rPr lang="uk-UA" sz="1600" dirty="0">
                <a:latin typeface="Constantia" pitchFamily="18" charset="0"/>
              </a:rPr>
              <a:t>наприклад, виступи депутатів у Верховній Раді.</a:t>
            </a:r>
            <a:endParaRPr lang="ru-RU" sz="1600" dirty="0">
              <a:effectLst/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730" y="3992772"/>
            <a:ext cx="7235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atin typeface="Constantia" pitchFamily="18" charset="0"/>
              </a:rPr>
              <a:t>За сферою функціонування</a:t>
            </a:r>
            <a:r>
              <a:rPr lang="uk-UA" sz="1600" i="1" dirty="0">
                <a:latin typeface="Constantia" pitchFamily="18" charset="0"/>
              </a:rPr>
              <a:t> </a:t>
            </a:r>
            <a:r>
              <a:rPr lang="uk-UA" sz="1600" b="1" i="1" dirty="0">
                <a:latin typeface="Constantia" pitchFamily="18" charset="0"/>
              </a:rPr>
              <a:t>політична промова</a:t>
            </a:r>
            <a:r>
              <a:rPr lang="uk-UA" sz="1600" i="1" dirty="0">
                <a:latin typeface="Constantia" pitchFamily="18" charset="0"/>
              </a:rPr>
              <a:t> поділяється </a:t>
            </a:r>
            <a:r>
              <a:rPr lang="uk-UA" sz="1600" dirty="0">
                <a:latin typeface="Constantia" pitchFamily="18" charset="0"/>
              </a:rPr>
              <a:t>на </a:t>
            </a:r>
            <a:r>
              <a:rPr lang="uk-UA" sz="1600" i="1" dirty="0">
                <a:latin typeface="Constantia" pitchFamily="18" charset="0"/>
              </a:rPr>
              <a:t>парламентську, мітингову </a:t>
            </a:r>
            <a:r>
              <a:rPr lang="uk-UA" sz="1600" dirty="0">
                <a:latin typeface="Constantia" pitchFamily="18" charset="0"/>
              </a:rPr>
              <a:t>та </a:t>
            </a:r>
            <a:r>
              <a:rPr lang="uk-UA" sz="1600" i="1" dirty="0">
                <a:latin typeface="Constantia" pitchFamily="18" charset="0"/>
              </a:rPr>
              <a:t>воєнну</a:t>
            </a:r>
            <a:r>
              <a:rPr lang="uk-UA" sz="1600" b="1" i="1" dirty="0">
                <a:latin typeface="Constantia" pitchFamily="18" charset="0"/>
              </a:rPr>
              <a:t>. 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0923" y="4736399"/>
            <a:ext cx="64394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nstantia" pitchFamily="18" charset="0"/>
              </a:rPr>
              <a:t>У моменти суспільного неспокою, революцій або соціальних перетворень широке розповсюдження знаходять мітингові промови. У періоди стабілізації суспільного життя переважає інтерес до парламентського красномовства. </a:t>
            </a:r>
            <a:endParaRPr lang="uk-UA" sz="1600" dirty="0" smtClean="0">
              <a:latin typeface="Constantia" pitchFamily="18" charset="0"/>
            </a:endParaRPr>
          </a:p>
          <a:p>
            <a:pPr algn="just"/>
            <a:r>
              <a:rPr lang="uk-UA" sz="1600" dirty="0">
                <a:latin typeface="Constantia" pitchFamily="18" charset="0"/>
              </a:rPr>
              <a:t>Зрозуміло, що підтримання бойового духу, патріотичних почуттів неможливе в умовах воєнних дій без виступів командирів різного рангу: відомі численні випадки, коли слово було рівноцінне зброї</a:t>
            </a:r>
            <a:r>
              <a:rPr lang="uk-UA" sz="1600" dirty="0" smtClean="0">
                <a:latin typeface="Constantia" pitchFamily="18" charset="0"/>
              </a:rPr>
              <a:t>.</a:t>
            </a:r>
            <a:endParaRPr lang="ru-RU" sz="1600" dirty="0" smtClean="0"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1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1507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Види красномовства  та сфери його застосування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Анастасiя</cp:lastModifiedBy>
  <cp:revision>15</cp:revision>
  <dcterms:created xsi:type="dcterms:W3CDTF">2019-02-21T15:01:25Z</dcterms:created>
  <dcterms:modified xsi:type="dcterms:W3CDTF">2020-03-27T13:29:04Z</dcterms:modified>
</cp:coreProperties>
</file>