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6" r:id="rId20"/>
    <p:sldId id="277" r:id="rId21"/>
  </p:sldIdLst>
  <p:sldSz cx="9144000" cy="5143500" type="screen16x9"/>
  <p:notesSz cx="6858000" cy="9144000"/>
  <p:embeddedFontLst>
    <p:embeddedFont>
      <p:font typeface="Nunito" charset="-52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862e174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862e174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c862e174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c862e174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c862e174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c862e174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c862e174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c862e174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c862e174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c862e174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c862e174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c862e174a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c862e174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c862e174a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c862e174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c862e174a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862e174a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862e174a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862e174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862e174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862e174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862e174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862e174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c862e174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862e174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862e174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62e174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862e174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c862e174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c862e174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862e17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c862e17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862e17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862e17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c862e174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c862e174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847622"/>
            <a:ext cx="53613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Промислова екологія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91350" y="27260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58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/>
              <a:t>Лекція № </a:t>
            </a:r>
            <a:r>
              <a:rPr lang="ru" sz="2520" dirty="0" smtClean="0"/>
              <a:t>2 </a:t>
            </a:r>
            <a:r>
              <a:rPr lang="ru-RU" sz="2800" b="1" dirty="0" err="1" smtClean="0"/>
              <a:t>Навколишн</a:t>
            </a:r>
            <a:r>
              <a:rPr lang="uk-UA" sz="2800" b="1" dirty="0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середовище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промислових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підприємствах</a:t>
            </a:r>
            <a:endParaRPr sz="25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391" y="414173"/>
            <a:ext cx="7505700" cy="3821496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поряд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готовою </a:t>
            </a:r>
            <a:r>
              <a:rPr lang="ru-RU" sz="2000" dirty="0" err="1" smtClean="0"/>
              <a:t>продукцією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переробки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палива</a:t>
            </a:r>
            <a:r>
              <a:rPr lang="ru-RU" sz="2000" dirty="0" smtClean="0"/>
              <a:t>, </a:t>
            </a:r>
            <a:r>
              <a:rPr lang="ru-RU" sz="2000" dirty="0" err="1" smtClean="0"/>
              <a:t>сировини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кисню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води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своєрідного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індустріально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розвиненим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природою, як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своєрідні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екскременти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Типовим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819150" y="362124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ru-RU" b="1" dirty="0" smtClean="0"/>
              <a:t>2.3 </a:t>
            </a:r>
            <a:r>
              <a:rPr lang="ru-RU" b="1" dirty="0" err="1" smtClean="0"/>
              <a:t>Сучасне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промислове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навколишнє</a:t>
            </a:r>
            <a:r>
              <a:rPr lang="ru-RU" b="1" dirty="0" smtClean="0"/>
              <a:t>  </a:t>
            </a:r>
            <a:r>
              <a:rPr lang="ru-RU" b="1" dirty="0" err="1" smtClean="0"/>
              <a:t>середовище</a:t>
            </a:r>
            <a:endParaRPr lang="ru-RU" dirty="0"/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819150" y="1460938"/>
            <a:ext cx="7505700" cy="2977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ru-RU" sz="1400" dirty="0" smtClean="0"/>
              <a:t>У </a:t>
            </a:r>
            <a:r>
              <a:rPr lang="ru-RU" sz="1400" dirty="0" err="1" smtClean="0"/>
              <a:t>системі</a:t>
            </a:r>
            <a:r>
              <a:rPr lang="ru-RU" sz="1400" dirty="0" smtClean="0"/>
              <a:t> «</a:t>
            </a:r>
            <a:r>
              <a:rPr lang="ru-RU" sz="1400" dirty="0" err="1" smtClean="0">
                <a:solidFill>
                  <a:srgbClr val="FF0000"/>
                </a:solidFill>
              </a:rPr>
              <a:t>суспільство</a:t>
            </a:r>
            <a:r>
              <a:rPr lang="ru-RU" sz="1400" dirty="0" smtClean="0">
                <a:solidFill>
                  <a:srgbClr val="FF0000"/>
                </a:solidFill>
              </a:rPr>
              <a:t> - </a:t>
            </a:r>
            <a:r>
              <a:rPr lang="ru-RU" sz="1400" dirty="0" err="1" smtClean="0">
                <a:solidFill>
                  <a:srgbClr val="FF0000"/>
                </a:solidFill>
              </a:rPr>
              <a:t>природне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середовище</a:t>
            </a:r>
            <a:r>
              <a:rPr lang="ru-RU" sz="1400" dirty="0" smtClean="0"/>
              <a:t>» основною ланкою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підприємство</a:t>
            </a:r>
            <a:r>
              <a:rPr lang="ru-RU" sz="1400" dirty="0" smtClean="0"/>
              <a:t> </a:t>
            </a:r>
            <a:r>
              <a:rPr lang="ru-RU" sz="1400" dirty="0" err="1" smtClean="0"/>
              <a:t>незалежно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галузевої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належності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відомчої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підлеглості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форми</a:t>
            </a:r>
            <a:r>
              <a:rPr lang="ru-RU" sz="1400" dirty="0" smtClean="0"/>
              <a:t> </a:t>
            </a:r>
            <a:r>
              <a:rPr lang="ru-RU" sz="1400" dirty="0" err="1" smtClean="0"/>
              <a:t>власності</a:t>
            </a:r>
            <a:r>
              <a:rPr lang="ru-RU" sz="1400" dirty="0" smtClean="0"/>
              <a:t>.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підприємстві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починається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реалізується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поетапний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</a:t>
            </a:r>
            <a:r>
              <a:rPr lang="ru-RU" sz="1400" dirty="0" smtClean="0"/>
              <a:t> </a:t>
            </a:r>
            <a:r>
              <a:rPr lang="ru-RU" sz="1400" dirty="0" err="1" smtClean="0"/>
              <a:t>впливу</a:t>
            </a:r>
            <a:r>
              <a:rPr lang="ru-RU" sz="1400" dirty="0" smtClean="0"/>
              <a:t> </a:t>
            </a:r>
            <a:r>
              <a:rPr lang="ru-RU" sz="1400" dirty="0" err="1" smtClean="0"/>
              <a:t>на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екосистему</a:t>
            </a:r>
            <a:r>
              <a:rPr lang="ru-RU" sz="1400" dirty="0" smtClean="0"/>
              <a:t> (</a:t>
            </a:r>
            <a:r>
              <a:rPr lang="ru-RU" sz="1400" dirty="0" err="1" smtClean="0"/>
              <a:t>розвідка</a:t>
            </a:r>
            <a:r>
              <a:rPr lang="ru-RU" sz="1400" dirty="0" smtClean="0"/>
              <a:t> </a:t>
            </a:r>
            <a:r>
              <a:rPr lang="ru-RU" sz="1400" dirty="0" err="1" smtClean="0"/>
              <a:t>ресурсів</a:t>
            </a:r>
            <a:r>
              <a:rPr lang="ru-RU" sz="1400" dirty="0" smtClean="0"/>
              <a:t>, </a:t>
            </a:r>
            <a:r>
              <a:rPr lang="ru-RU" sz="1400" dirty="0" err="1" smtClean="0"/>
              <a:t>розроблення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родовищ</a:t>
            </a:r>
            <a:r>
              <a:rPr lang="ru-RU" sz="1400" dirty="0" smtClean="0"/>
              <a:t>,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облаштування</a:t>
            </a:r>
            <a:r>
              <a:rPr lang="ru-RU" sz="1400" dirty="0" smtClean="0"/>
              <a:t>; </a:t>
            </a:r>
            <a:r>
              <a:rPr lang="ru-RU" sz="1400" dirty="0" err="1" smtClean="0"/>
              <a:t>видобуток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збагачення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сировини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переробка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отримання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готової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продукції</a:t>
            </a:r>
            <a:r>
              <a:rPr lang="ru-RU" sz="1400" dirty="0" smtClean="0"/>
              <a:t>;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останньої</a:t>
            </a:r>
            <a:r>
              <a:rPr lang="ru-RU" sz="1400" dirty="0" smtClean="0"/>
              <a:t> аж до </a:t>
            </a:r>
            <a:r>
              <a:rPr lang="ru-RU" sz="1400" dirty="0" err="1" smtClean="0"/>
              <a:t>включення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реалізації</a:t>
            </a:r>
            <a:r>
              <a:rPr lang="ru-RU" sz="1400" dirty="0" smtClean="0"/>
              <a:t> у </a:t>
            </a:r>
            <a:r>
              <a:rPr lang="ru-RU" sz="1400" dirty="0" err="1" smtClean="0"/>
              <a:t>кругообіг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</a:t>
            </a:r>
            <a:r>
              <a:rPr lang="ru-RU" sz="1400" dirty="0" smtClean="0"/>
              <a:t> </a:t>
            </a:r>
            <a:r>
              <a:rPr lang="ru-RU" sz="1400" dirty="0" err="1" smtClean="0"/>
              <a:t>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природі</a:t>
            </a:r>
            <a:r>
              <a:rPr lang="ru-RU" sz="1400" dirty="0" smtClean="0"/>
              <a:t>). </a:t>
            </a:r>
            <a:r>
              <a:rPr lang="ru-RU" sz="1400" dirty="0" err="1" smtClean="0"/>
              <a:t>Даний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</a:t>
            </a:r>
            <a:r>
              <a:rPr lang="ru-RU" sz="1400" dirty="0" smtClean="0"/>
              <a:t> </a:t>
            </a:r>
            <a:r>
              <a:rPr lang="ru-RU" sz="1400" dirty="0" err="1" smtClean="0"/>
              <a:t>супроводжується</a:t>
            </a:r>
            <a:r>
              <a:rPr lang="ru-RU" sz="1400" dirty="0" smtClean="0"/>
              <a:t> як </a:t>
            </a:r>
            <a:r>
              <a:rPr lang="ru-RU" sz="1400" dirty="0" err="1" smtClean="0"/>
              <a:t>споживанням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ресурсів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екосистеми</a:t>
            </a:r>
            <a:r>
              <a:rPr lang="ru-RU" sz="1400" dirty="0" smtClean="0"/>
              <a:t>, так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надходженням</a:t>
            </a:r>
            <a:r>
              <a:rPr lang="ru-RU" sz="1400" dirty="0" smtClean="0"/>
              <a:t> у </a:t>
            </a:r>
            <a:r>
              <a:rPr lang="ru-RU" sz="1400" dirty="0" err="1" smtClean="0"/>
              <a:t>неї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відходів</a:t>
            </a:r>
            <a:r>
              <a:rPr lang="ru-RU" sz="1400" dirty="0" smtClean="0"/>
              <a:t>, </a:t>
            </a:r>
            <a:r>
              <a:rPr lang="ru-RU" sz="1400" dirty="0" err="1" smtClean="0"/>
              <a:t>нереалізованої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енергії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т.д.,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бути представлений у </a:t>
            </a:r>
            <a:r>
              <a:rPr lang="ru-RU" sz="1400" dirty="0" err="1" smtClean="0"/>
              <a:t>кількісному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відношенні</a:t>
            </a:r>
            <a:r>
              <a:rPr lang="ru-RU" sz="1400" dirty="0" smtClean="0"/>
              <a:t> балансом </a:t>
            </a:r>
            <a:r>
              <a:rPr lang="ru-RU" sz="1400" dirty="0" err="1" smtClean="0"/>
              <a:t>речовин</a:t>
            </a:r>
            <a:r>
              <a:rPr lang="ru-RU" sz="1400" dirty="0" smtClean="0"/>
              <a:t> </a:t>
            </a:r>
            <a:r>
              <a:rPr lang="ru-RU" sz="1400" dirty="0" err="1" smtClean="0"/>
              <a:t>енергії</a:t>
            </a:r>
            <a:r>
              <a:rPr lang="ru-RU" sz="1400" dirty="0" smtClean="0"/>
              <a:t>, а в </a:t>
            </a:r>
            <a:r>
              <a:rPr lang="ru-RU" sz="1400" dirty="0" err="1" smtClean="0"/>
              <a:t>якісному</a:t>
            </a:r>
            <a:r>
              <a:rPr lang="ru-RU" sz="1400" dirty="0" smtClean="0"/>
              <a:t> - </a:t>
            </a:r>
            <a:r>
              <a:rPr lang="ru-RU" sz="1400" dirty="0" err="1" smtClean="0"/>
              <a:t>оцінкою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параметрів</a:t>
            </a:r>
            <a:r>
              <a:rPr lang="ru-RU" sz="1400" dirty="0" smtClean="0"/>
              <a:t> </a:t>
            </a:r>
            <a:r>
              <a:rPr lang="ru-RU" sz="1400" dirty="0" err="1" smtClean="0"/>
              <a:t>екосистем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r>
              <a:rPr lang="ru-RU" sz="1400" dirty="0" smtClean="0"/>
              <a:t>. Цей </a:t>
            </a:r>
            <a:r>
              <a:rPr lang="ru-RU" sz="1400" dirty="0" err="1" smtClean="0"/>
              <a:t>процес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підприємстві</a:t>
            </a:r>
            <a:r>
              <a:rPr lang="ru-RU" sz="1400" dirty="0" smtClean="0"/>
              <a:t> </a:t>
            </a:r>
            <a:r>
              <a:rPr lang="ru-RU" sz="1400" dirty="0" err="1" smtClean="0"/>
              <a:t>супроводжується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послугами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допоміжних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підрозділів</a:t>
            </a:r>
            <a:r>
              <a:rPr lang="ru-RU" sz="1400" dirty="0" smtClean="0"/>
              <a:t> (</a:t>
            </a:r>
            <a:r>
              <a:rPr lang="ru-RU" sz="1400" dirty="0" err="1" smtClean="0"/>
              <a:t>енергозабезпечення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водозабезпечення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матеріальне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забезпечення</a:t>
            </a:r>
            <a:r>
              <a:rPr lang="ru-RU" sz="1400" dirty="0" smtClean="0"/>
              <a:t>, транспорт, </a:t>
            </a:r>
            <a:r>
              <a:rPr lang="ru-RU" sz="1400" dirty="0" err="1" smtClean="0"/>
              <a:t>зв'язок</a:t>
            </a:r>
            <a:r>
              <a:rPr lang="ru-RU" sz="1400" dirty="0" smtClean="0"/>
              <a:t>, </a:t>
            </a:r>
            <a:r>
              <a:rPr lang="ru-RU" sz="1400" dirty="0" err="1" smtClean="0"/>
              <a:t>управління</a:t>
            </a:r>
            <a:r>
              <a:rPr lang="ru-RU" sz="1400" dirty="0" smtClean="0"/>
              <a:t>).</a:t>
            </a: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55775" y="380025"/>
            <a:ext cx="8349900" cy="4349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ru-RU" sz="1400" dirty="0" smtClean="0"/>
              <a:t>Схему </a:t>
            </a:r>
            <a:r>
              <a:rPr lang="ru-RU" sz="1400" dirty="0" err="1" smtClean="0"/>
              <a:t>обміну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навколишнім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середовищем</a:t>
            </a:r>
            <a:r>
              <a:rPr lang="ru-RU" sz="1400" dirty="0" smtClean="0"/>
              <a:t>, </a:t>
            </a:r>
            <a:r>
              <a:rPr lang="ru-RU" sz="1400" dirty="0" err="1" smtClean="0"/>
              <a:t>внаслідок</a:t>
            </a:r>
            <a:r>
              <a:rPr lang="ru-RU" sz="1400" dirty="0" smtClean="0"/>
              <a:t> </a:t>
            </a:r>
            <a:r>
              <a:rPr lang="ru-RU" sz="1400" dirty="0" err="1" smtClean="0"/>
              <a:t>якого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забруднення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довкілля</a:t>
            </a:r>
            <a:r>
              <a:rPr lang="ru-RU" sz="1400" dirty="0" smtClean="0"/>
              <a:t>, наведено на рис. 2.1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Рис. 2.1 – </a:t>
            </a:r>
            <a:r>
              <a:rPr lang="ru-RU" sz="1400" dirty="0" err="1" smtClean="0"/>
              <a:t>Обмін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речовинами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енергією</a:t>
            </a:r>
            <a:r>
              <a:rPr lang="ru-RU" sz="1400" dirty="0" smtClean="0"/>
              <a:t> </a:t>
            </a:r>
            <a:r>
              <a:rPr lang="ru-RU" sz="1400" dirty="0" err="1" smtClean="0"/>
              <a:t>сучасного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навколишнім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середовищем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Рисунок 1" descr="Схема обміну речовиною й енергією промислового підприємства з довкілл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3490" y="1197952"/>
            <a:ext cx="5751129" cy="262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771425" y="4257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безперервної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періодичної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19150" y="1696925"/>
            <a:ext cx="7505700" cy="27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4445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 smtClean="0"/>
              <a:t>На </a:t>
            </a:r>
            <a:r>
              <a:rPr lang="ru-RU" sz="1600" dirty="0" err="1" smtClean="0"/>
              <a:t>схемі</a:t>
            </a:r>
            <a:r>
              <a:rPr lang="ru-RU" sz="1600" dirty="0" smtClean="0"/>
              <a:t> рис.2.2. наведена </a:t>
            </a:r>
            <a:r>
              <a:rPr lang="ru-RU" sz="1600" dirty="0" err="1" smtClean="0"/>
              <a:t>класифікація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навколишнього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. </a:t>
            </a:r>
            <a:r>
              <a:rPr lang="ru-RU" sz="1600" dirty="0" err="1" smtClean="0"/>
              <a:t>Забруднення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поділяються</a:t>
            </a:r>
            <a:r>
              <a:rPr lang="ru-RU" sz="1600" dirty="0" smtClean="0"/>
              <a:t> на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1600" dirty="0" smtClean="0"/>
              <a:t>: </a:t>
            </a:r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матеріальні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включають</a:t>
            </a:r>
            <a:r>
              <a:rPr lang="ru-RU" sz="1600" dirty="0" smtClean="0"/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механічні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/>
              <a:t>забруднення</a:t>
            </a:r>
            <a:r>
              <a:rPr lang="ru-RU" sz="1600" dirty="0" smtClean="0"/>
              <a:t> (</a:t>
            </a:r>
            <a:r>
              <a:rPr lang="ru-RU" sz="1600" dirty="0" err="1" smtClean="0"/>
              <a:t>запилення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атмосфери</a:t>
            </a:r>
            <a:r>
              <a:rPr lang="ru-RU" sz="1600" dirty="0" smtClean="0"/>
              <a:t>, </a:t>
            </a:r>
            <a:r>
              <a:rPr lang="ru-RU" sz="1600" dirty="0" err="1" smtClean="0"/>
              <a:t>тверді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частинки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ґрунті</a:t>
            </a:r>
            <a:r>
              <a:rPr lang="ru-RU" sz="1600" dirty="0" smtClean="0"/>
              <a:t>, </a:t>
            </a:r>
            <a:r>
              <a:rPr lang="ru-RU" sz="1600" dirty="0" err="1" smtClean="0"/>
              <a:t>газоподібні</a:t>
            </a:r>
            <a:r>
              <a:rPr lang="ru-RU" sz="1600" dirty="0" smtClean="0"/>
              <a:t>, </a:t>
            </a:r>
            <a:r>
              <a:rPr lang="ru-RU" sz="1600" dirty="0" err="1" smtClean="0"/>
              <a:t>рідкі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тверді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сполуки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елементи</a:t>
            </a:r>
            <a:r>
              <a:rPr lang="ru-RU" sz="1600" dirty="0" smtClean="0"/>
              <a:t>), та </a:t>
            </a:r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енергетичні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(теплота, шум, </a:t>
            </a:r>
            <a:r>
              <a:rPr lang="ru-RU" sz="1600" dirty="0" err="1" smtClean="0"/>
              <a:t>вібрація</a:t>
            </a:r>
            <a:r>
              <a:rPr lang="ru-RU" sz="1600" dirty="0" smtClean="0"/>
              <a:t>, ультразвук, </a:t>
            </a:r>
            <a:r>
              <a:rPr lang="ru-RU" sz="1600" dirty="0" err="1" smtClean="0"/>
              <a:t>світло</a:t>
            </a:r>
            <a:r>
              <a:rPr lang="ru-RU" sz="1600" dirty="0" smtClean="0"/>
              <a:t>, </a:t>
            </a:r>
            <a:r>
              <a:rPr lang="ru-RU" sz="1600" dirty="0" err="1" smtClean="0"/>
              <a:t>інфрачервоне</a:t>
            </a:r>
            <a:r>
              <a:rPr lang="ru-RU" sz="1600" dirty="0" smtClean="0"/>
              <a:t> (ІЧ) та </a:t>
            </a:r>
            <a:r>
              <a:rPr lang="ru-RU" sz="1600" dirty="0" err="1" smtClean="0"/>
              <a:t>ультрафіолетове</a:t>
            </a:r>
            <a:r>
              <a:rPr lang="ru-RU" sz="1600" dirty="0" smtClean="0"/>
              <a:t> (УФ)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електромагнітне</a:t>
            </a:r>
            <a:r>
              <a:rPr lang="ru-RU" sz="1600" dirty="0" smtClean="0"/>
              <a:t> поле (ЕМП), </a:t>
            </a:r>
            <a:r>
              <a:rPr lang="ru-RU" sz="1600" dirty="0" err="1" smtClean="0"/>
              <a:t>іонізуючі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). </a:t>
            </a:r>
            <a:r>
              <a:rPr lang="ru-RU" sz="1600" dirty="0" err="1" smtClean="0"/>
              <a:t>Об’єднання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 в одну </a:t>
            </a:r>
            <a:r>
              <a:rPr lang="ru-RU" sz="1600" dirty="0" err="1" smtClean="0"/>
              <a:t>групу</a:t>
            </a:r>
            <a:r>
              <a:rPr lang="ru-RU" sz="1600" dirty="0" smtClean="0"/>
              <a:t> </a:t>
            </a:r>
            <a:r>
              <a:rPr lang="ru-RU" sz="1600" dirty="0" err="1" smtClean="0"/>
              <a:t>зумовлене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здійснює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довкілля</a:t>
            </a:r>
            <a:r>
              <a:rPr lang="ru-RU" sz="1600" dirty="0" smtClean="0"/>
              <a:t> </a:t>
            </a:r>
            <a:r>
              <a:rPr lang="ru-RU" sz="1600" dirty="0" err="1" smtClean="0"/>
              <a:t>обидва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впливу</a:t>
            </a:r>
            <a:r>
              <a:rPr lang="ru-RU" sz="1600" dirty="0" smtClean="0"/>
              <a:t>, а </a:t>
            </a: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 (</a:t>
            </a:r>
            <a:r>
              <a:rPr lang="ru-RU" sz="1600" dirty="0" err="1" smtClean="0"/>
              <a:t>радіоактивні</a:t>
            </a:r>
            <a:r>
              <a:rPr lang="ru-RU" sz="1600" dirty="0" smtClean="0"/>
              <a:t>)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бути – </a:t>
            </a:r>
            <a:r>
              <a:rPr lang="ru-RU" sz="1600" dirty="0" err="1" smtClean="0"/>
              <a:t>матеріальними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енергетичними</a:t>
            </a:r>
            <a:r>
              <a:rPr lang="ru-RU" sz="1600" dirty="0" smtClean="0"/>
              <a:t>.</a:t>
            </a:r>
          </a:p>
          <a:p>
            <a:pPr marL="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724558" y="4229429"/>
            <a:ext cx="7505700" cy="41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 smtClean="0"/>
              <a:t>Рис. 2.2 – </a:t>
            </a:r>
            <a:r>
              <a:rPr lang="ru-RU" sz="1600" dirty="0" err="1" smtClean="0"/>
              <a:t>Класифікація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навколишнього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(</a:t>
            </a:r>
            <a:r>
              <a:rPr lang="ru-RU" sz="1600" dirty="0" err="1" smtClean="0"/>
              <a:t>загальна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textreferat.com.ua/images/53751_image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883" y="207031"/>
            <a:ext cx="8292661" cy="39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819150" y="380025"/>
            <a:ext cx="7505700" cy="4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400" dirty="0" smtClean="0"/>
              <a:t>За основу </a:t>
            </a:r>
            <a:r>
              <a:rPr lang="ru-RU" sz="2400" dirty="0" err="1" smtClean="0"/>
              <a:t>класифікації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прийнято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(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, вода, </a:t>
            </a:r>
            <a:r>
              <a:rPr lang="ru-RU" sz="2400" dirty="0" err="1" smtClean="0"/>
              <a:t>ґрунти</a:t>
            </a:r>
            <a:r>
              <a:rPr lang="ru-RU" sz="2400" dirty="0" smtClean="0"/>
              <a:t>),</a:t>
            </a:r>
            <a:endParaRPr lang="en-US" sz="2400" dirty="0" smtClean="0"/>
          </a:p>
          <a:p>
            <a:r>
              <a:rPr lang="ru-RU" sz="2400" dirty="0" smtClean="0"/>
              <a:t>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 </a:t>
            </a:r>
            <a:r>
              <a:rPr lang="ru-RU" sz="2400" dirty="0" smtClean="0"/>
              <a:t>(</a:t>
            </a:r>
            <a:r>
              <a:rPr lang="ru-RU" sz="2400" dirty="0" err="1" smtClean="0"/>
              <a:t>газоподібні</a:t>
            </a:r>
            <a:r>
              <a:rPr lang="ru-RU" sz="2400" dirty="0" smtClean="0"/>
              <a:t>, </a:t>
            </a:r>
            <a:r>
              <a:rPr lang="ru-RU" sz="2400" dirty="0" err="1" smtClean="0"/>
              <a:t>рідкі</a:t>
            </a:r>
            <a:r>
              <a:rPr lang="ru-RU" sz="2400" dirty="0" smtClean="0"/>
              <a:t>, </a:t>
            </a:r>
            <a:r>
              <a:rPr lang="ru-RU" sz="2400" dirty="0" err="1" smtClean="0"/>
              <a:t>тверді</a:t>
            </a:r>
            <a:r>
              <a:rPr lang="ru-RU" sz="2400" dirty="0" smtClean="0"/>
              <a:t>),</a:t>
            </a:r>
            <a:endParaRPr lang="en-US" sz="2400" dirty="0" smtClean="0"/>
          </a:p>
          <a:p>
            <a:r>
              <a:rPr lang="ru-RU" sz="2400" dirty="0" smtClean="0"/>
              <a:t>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знешкодження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-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токсичності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dirty="0" smtClean="0"/>
              <a:t>Так, для </a:t>
            </a:r>
            <a:r>
              <a:rPr lang="ru-RU" sz="1200" dirty="0" err="1" smtClean="0"/>
              <a:t>хімічної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промисловості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характерними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є</a:t>
            </a:r>
            <a:r>
              <a:rPr lang="ru-RU" sz="1200" dirty="0" smtClean="0"/>
              <a:t> </a:t>
            </a:r>
            <a:r>
              <a:rPr lang="ru-RU" sz="1200" dirty="0" err="1" smtClean="0"/>
              <a:t>токсичні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відходи</a:t>
            </a:r>
            <a:r>
              <a:rPr lang="ru-RU" sz="1200" dirty="0" smtClean="0"/>
              <a:t>, а для </a:t>
            </a:r>
            <a:r>
              <a:rPr lang="ru-RU" sz="1200" dirty="0" err="1" smtClean="0"/>
              <a:t>машинобудування</a:t>
            </a:r>
            <a:r>
              <a:rPr lang="ru-RU" sz="1200" dirty="0" smtClean="0"/>
              <a:t> – </a:t>
            </a:r>
            <a:r>
              <a:rPr lang="ru-RU" sz="1200" dirty="0" err="1" smtClean="0"/>
              <a:t>більш</a:t>
            </a:r>
            <a:r>
              <a:rPr lang="ru-RU" sz="1200" dirty="0" smtClean="0"/>
              <a:t> </a:t>
            </a:r>
            <a:r>
              <a:rPr lang="ru-RU" sz="1200" dirty="0" err="1" smtClean="0"/>
              <a:t>характерні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відходи</a:t>
            </a:r>
            <a:r>
              <a:rPr lang="ru-RU" sz="1200" dirty="0" smtClean="0"/>
              <a:t> </a:t>
            </a:r>
            <a:r>
              <a:rPr lang="ru-RU" sz="1200" dirty="0" err="1" smtClean="0"/>
              <a:t>хімічно</a:t>
            </a:r>
            <a:r>
              <a:rPr lang="ru-RU" sz="1200" dirty="0" smtClean="0"/>
              <a:t> </a:t>
            </a:r>
            <a:r>
              <a:rPr lang="ru-RU" sz="1200" dirty="0" err="1" smtClean="0"/>
              <a:t>інертні</a:t>
            </a:r>
            <a:r>
              <a:rPr lang="ru-RU" sz="1200" dirty="0" smtClean="0"/>
              <a:t> </a:t>
            </a:r>
            <a:r>
              <a:rPr lang="ru-RU" sz="1200" i="1" dirty="0" smtClean="0"/>
              <a:t>(С0</a:t>
            </a:r>
            <a:r>
              <a:rPr lang="ru-RU" sz="1200" i="1" baseline="-25000" dirty="0" smtClean="0"/>
              <a:t>2</a:t>
            </a:r>
            <a:r>
              <a:rPr lang="ru-RU" sz="1200" i="1" dirty="0" smtClean="0"/>
              <a:t>, </a:t>
            </a:r>
            <a:r>
              <a:rPr lang="ru-RU" sz="1200" dirty="0" err="1" smtClean="0"/>
              <a:t>абразиви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т.п.). </a:t>
            </a:r>
            <a:r>
              <a:rPr lang="ru-RU" sz="1200" dirty="0" err="1" smtClean="0"/>
              <a:t>Слід</a:t>
            </a:r>
            <a:r>
              <a:rPr lang="ru-RU" sz="1200" dirty="0" smtClean="0"/>
              <a:t> </a:t>
            </a:r>
            <a:r>
              <a:rPr lang="ru-RU" sz="1200" dirty="0" err="1" smtClean="0"/>
              <a:t>зазначити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абсолютно </a:t>
            </a:r>
            <a:r>
              <a:rPr lang="ru-RU" sz="1200" dirty="0" err="1" smtClean="0"/>
              <a:t>нешкідливих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відходів</a:t>
            </a:r>
            <a:r>
              <a:rPr lang="ru-RU" sz="1200" dirty="0" smtClean="0"/>
              <a:t> не </a:t>
            </a:r>
            <a:r>
              <a:rPr lang="ru-RU" sz="1200" dirty="0" err="1" smtClean="0"/>
              <a:t>існує</a:t>
            </a:r>
            <a:r>
              <a:rPr lang="ru-RU" sz="1200" dirty="0" smtClean="0"/>
              <a:t> </a:t>
            </a:r>
            <a:r>
              <a:rPr lang="ru-RU" sz="1200" i="1" dirty="0" smtClean="0"/>
              <a:t>(С0</a:t>
            </a:r>
            <a:r>
              <a:rPr lang="ru-RU" sz="1200" i="1" baseline="-25000" dirty="0" smtClean="0"/>
              <a:t>2</a:t>
            </a:r>
            <a:r>
              <a:rPr lang="ru-RU" sz="1200" i="1" dirty="0" smtClean="0"/>
              <a:t> </a:t>
            </a:r>
            <a:r>
              <a:rPr lang="ru-RU" sz="1200" dirty="0" err="1" smtClean="0"/>
              <a:t>знижує</a:t>
            </a:r>
            <a:r>
              <a:rPr lang="ru-RU" sz="1200" dirty="0" smtClean="0"/>
              <a:t> у </a:t>
            </a:r>
            <a:r>
              <a:rPr lang="ru-RU" sz="1200" dirty="0" err="1" smtClean="0"/>
              <a:t>повітрі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відносний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вміст</a:t>
            </a:r>
            <a:r>
              <a:rPr lang="ru-RU" sz="1200" dirty="0" smtClean="0"/>
              <a:t> 0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, а </a:t>
            </a:r>
            <a:r>
              <a:rPr lang="ru-RU" sz="1200" dirty="0" err="1" smtClean="0"/>
              <a:t>абразивний</a:t>
            </a:r>
            <a:r>
              <a:rPr lang="ru-RU" sz="1200" dirty="0" smtClean="0"/>
              <a:t> пил, </a:t>
            </a:r>
            <a:r>
              <a:rPr lang="ru-RU" sz="1200" dirty="0" err="1" smtClean="0"/>
              <a:t>потрапляючи</a:t>
            </a:r>
            <a:r>
              <a:rPr lang="ru-RU" sz="1200" dirty="0" smtClean="0"/>
              <a:t> на </a:t>
            </a:r>
            <a:r>
              <a:rPr lang="ru-RU" sz="1200" dirty="0" err="1" smtClean="0"/>
              <a:t>слизові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поверхні</a:t>
            </a:r>
            <a:r>
              <a:rPr lang="ru-RU" sz="1200" dirty="0" smtClean="0"/>
              <a:t> очей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верхніх</a:t>
            </a:r>
            <a:r>
              <a:rPr lang="ru-RU" sz="1200" dirty="0" smtClean="0"/>
              <a:t> </a:t>
            </a:r>
            <a:r>
              <a:rPr lang="ru-RU" sz="1200" dirty="0" err="1" smtClean="0"/>
              <a:t>дихальних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шляхів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може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призвести</a:t>
            </a:r>
            <a:r>
              <a:rPr lang="ru-RU" sz="1200" dirty="0" smtClean="0"/>
              <a:t> до </a:t>
            </a:r>
            <a:r>
              <a:rPr lang="ru-RU" sz="1200" dirty="0" err="1" smtClean="0"/>
              <a:t>захворювань</a:t>
            </a:r>
            <a:r>
              <a:rPr lang="ru-RU" sz="1200" dirty="0" smtClean="0"/>
              <a:t>). </a:t>
            </a:r>
            <a:r>
              <a:rPr lang="ru-RU" sz="1200" dirty="0" err="1" smtClean="0"/>
              <a:t>Саме</a:t>
            </a:r>
            <a:r>
              <a:rPr lang="ru-RU" sz="1200" dirty="0" smtClean="0"/>
              <a:t> тому </a:t>
            </a:r>
            <a:r>
              <a:rPr lang="ru-RU" sz="1200" dirty="0" err="1" smtClean="0"/>
              <a:t>шкідливі</a:t>
            </a:r>
            <a:r>
              <a:rPr lang="ru-RU" sz="1200" dirty="0" smtClean="0"/>
              <a:t> </a:t>
            </a:r>
            <a:r>
              <a:rPr lang="ru-RU" sz="1200" dirty="0" err="1" smtClean="0"/>
              <a:t>речовини</a:t>
            </a:r>
            <a:r>
              <a:rPr lang="ru-RU" sz="1200" dirty="0" smtClean="0"/>
              <a:t> часто </a:t>
            </a:r>
            <a:r>
              <a:rPr lang="ru-RU" sz="1200" dirty="0" err="1" smtClean="0"/>
              <a:t>ототожнюються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поняттям</a:t>
            </a:r>
            <a:r>
              <a:rPr lang="ru-RU" sz="1200" dirty="0" smtClean="0"/>
              <a:t> «</a:t>
            </a:r>
            <a:r>
              <a:rPr lang="ru-RU" sz="1200" dirty="0" err="1" smtClean="0"/>
              <a:t>токсичні</a:t>
            </a:r>
            <a:r>
              <a:rPr lang="ru-RU" sz="1200" dirty="0" smtClean="0"/>
              <a:t> </a:t>
            </a:r>
            <a:r>
              <a:rPr lang="ru-RU" sz="1200" dirty="0" err="1" smtClean="0"/>
              <a:t>речовини</a:t>
            </a:r>
            <a:r>
              <a:rPr lang="ru-RU" sz="1200" dirty="0" smtClean="0"/>
              <a:t>» </a:t>
            </a:r>
            <a:r>
              <a:rPr lang="ru-RU" sz="1200" dirty="0" err="1" smtClean="0"/>
              <a:t>навіть</a:t>
            </a:r>
            <a:r>
              <a:rPr lang="ru-RU" sz="1200" dirty="0" smtClean="0"/>
              <a:t> за </a:t>
            </a:r>
            <a:r>
              <a:rPr lang="ru-RU" sz="1200" dirty="0" err="1" smtClean="0"/>
              <a:t>відсутності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власне</a:t>
            </a:r>
            <a:r>
              <a:rPr lang="ru-RU" sz="1200" dirty="0" smtClean="0"/>
              <a:t> </a:t>
            </a:r>
            <a:r>
              <a:rPr lang="ru-RU" sz="1200" dirty="0" err="1" smtClean="0"/>
              <a:t>отруйних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властивостей</a:t>
            </a:r>
            <a:r>
              <a:rPr lang="ru-RU" sz="1200" dirty="0" smtClean="0"/>
              <a:t>.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819150" y="523175"/>
            <a:ext cx="7505700" cy="3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r>
              <a:rPr lang="ru-RU" sz="2800" dirty="0" err="1" smtClean="0"/>
              <a:t>Здійснюючи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негативний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навколишнє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середовище</a:t>
            </a:r>
            <a:r>
              <a:rPr lang="ru-RU" sz="2800" dirty="0" smtClean="0"/>
              <a:t>, </a:t>
            </a:r>
            <a:r>
              <a:rPr lang="ru-RU" sz="2800" dirty="0" err="1" smtClean="0"/>
              <a:t>забруднення</a:t>
            </a:r>
            <a:r>
              <a:rPr lang="ru-RU" sz="2800" dirty="0" smtClean="0"/>
              <a:t>, у свою </a:t>
            </a:r>
            <a:r>
              <a:rPr lang="ru-RU" sz="2800" dirty="0" err="1" smtClean="0"/>
              <a:t>чергу</a:t>
            </a:r>
            <a:r>
              <a:rPr lang="ru-RU" sz="2800" dirty="0" smtClean="0"/>
              <a:t>,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піддаватися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довкілля</a:t>
            </a:r>
            <a:r>
              <a:rPr lang="ru-RU" sz="2800" dirty="0" smtClean="0"/>
              <a:t>. За </a:t>
            </a:r>
            <a:r>
              <a:rPr lang="ru-RU" sz="2800" dirty="0" err="1" smtClean="0"/>
              <a:t>цією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ознакою</a:t>
            </a:r>
            <a:r>
              <a:rPr lang="ru-RU" sz="2800" dirty="0" smtClean="0"/>
              <a:t> 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боку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2800" i="1" dirty="0" smtClean="0"/>
              <a:t>) </a:t>
            </a:r>
            <a:r>
              <a:rPr lang="ru-RU" sz="2800" dirty="0" err="1" smtClean="0"/>
              <a:t>забруднення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поділяються</a:t>
            </a:r>
            <a:r>
              <a:rPr lang="ru-RU" sz="2800" dirty="0" smtClean="0"/>
              <a:t> на:</a:t>
            </a:r>
          </a:p>
          <a:p>
            <a:r>
              <a:rPr lang="ru-RU" sz="2800" dirty="0" smtClean="0"/>
              <a:t>-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не </a:t>
            </a:r>
            <a:r>
              <a:rPr lang="ru-RU" sz="2800" dirty="0" err="1" smtClean="0"/>
              <a:t>руйнуються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-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нестійкі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руйнуються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впливом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хіміко-біологічних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процесів</a:t>
            </a:r>
            <a:r>
              <a:rPr lang="ru-RU" sz="280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819150" y="4035972"/>
            <a:ext cx="7505700" cy="402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800" dirty="0" smtClean="0"/>
              <a:t>Рис. 2.3 – Класифікація шкідливих речовин за ознаками очищення та використання</a:t>
            </a:r>
            <a:endParaRPr lang="ru-RU" sz="1800" dirty="0" smtClean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/>
          </a:p>
        </p:txBody>
      </p:sp>
      <p:pic>
        <p:nvPicPr>
          <p:cNvPr id="3" name="Рисунок 2" descr="https://studfile.net/html/2706/299/html__nbaRxbl5a.FZJO/img-M2CE1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1241" y="252248"/>
            <a:ext cx="6800193" cy="383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body" idx="1"/>
          </p:nvPr>
        </p:nvSpPr>
        <p:spPr>
          <a:xfrm>
            <a:off x="819150" y="409903"/>
            <a:ext cx="7505700" cy="4028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 smtClean="0"/>
              <a:t>Класифікацію викидів шкідливих речовин в атмосферу встановлює ГОСТ 17.2.1.01-76. Ці викиди в залежності від складу шкідливих речовин класифікуються за агрегатним станом цих речовин і за масовими викидами, тобто за масою речовин, що викидаються за одиницю часу. За хімічним складом </a:t>
            </a:r>
            <a:r>
              <a:rPr lang="uk-UA" sz="1600" dirty="0" err="1" smtClean="0"/>
              <a:t>викидиподіляються</a:t>
            </a:r>
            <a:r>
              <a:rPr lang="uk-UA" sz="1600" dirty="0" smtClean="0"/>
              <a:t> на групи; в залежності від розміру частинок – на підгрупи.</a:t>
            </a:r>
            <a:endParaRPr lang="ru-RU" sz="1600" dirty="0" smtClean="0"/>
          </a:p>
          <a:p>
            <a:r>
              <a:rPr lang="uk-UA" sz="1600" dirty="0" smtClean="0"/>
              <a:t>Найбільш негативний вплив на середовище України чинять </a:t>
            </a:r>
            <a:r>
              <a:rPr lang="uk-UA" sz="1600" dirty="0" err="1" smtClean="0"/>
              <a:t>гірничовидобувні</a:t>
            </a:r>
            <a:r>
              <a:rPr lang="uk-UA" sz="1600" dirty="0" smtClean="0"/>
              <a:t>, енергетичні підприємства, промислово-територіальні комплекси, промислово-міські агломерації тощо. Основними чинниками антропогенного впливу на геологічне середовище є скидання стічних вод, викиди твердих та газоподібних речовин в атмосферу, складування твердих відходів, розробка родовищ корисних копалин тощо.</a:t>
            </a:r>
            <a:endParaRPr lang="ru-RU" sz="1600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819150" y="341850"/>
            <a:ext cx="7505700" cy="4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падіння природно-ресурсного потенціалу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 межах історичного розвитку людства корисні копалини стають усе менше доступними і вимагають збільшення затрат праці та енергії на їх добування.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розвитку природної системи за рахунок навколишнього середовища 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будь–яка природна система може розвиватися тільки за рахунок використання матеріально–енергетичних та інформаційних можливостей навколишнього середовища. Абсолютно ізольований саморозвиток неможливий.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Наслідок цього закону: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абсолютно безвідходне виробництво неможливе;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обмеження природних ресурсів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усі природні ресурси планети Земля небезмежні. Наслідком цього закону є не тільки необхідність раціонального використання природних ресурсів планети в інтересах майбутніх поколінь, але й сьогоднішнє загострення військово–економічної ситуації в світі у зв’язку з скороченням цих ресурсів.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0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87375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smtClean="0"/>
              <a:t>2.1</a:t>
            </a:r>
            <a:r>
              <a:rPr lang="ru-RU" sz="2000" dirty="0" smtClean="0"/>
              <a:t>.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Природне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антропогенне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2.2. </a:t>
            </a:r>
            <a:r>
              <a:rPr lang="ru-RU" sz="2000" dirty="0" err="1" smtClean="0"/>
              <a:t>Класифікація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2.3.Сучасне </a:t>
            </a:r>
            <a:r>
              <a:rPr lang="ru-RU" sz="2000" dirty="0" err="1" smtClean="0"/>
              <a:t>промислове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навколишнє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середовище</a:t>
            </a:r>
            <a:r>
              <a:rPr lang="ru-RU" sz="2000" dirty="0" smtClean="0"/>
              <a:t>.</a:t>
            </a: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Джерела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19150" y="1410650"/>
            <a:ext cx="75057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Кучерявий В.П. Екологія. - Львів: Світ, 2001. – 500 с.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Білявський Г.О., Бутченко Л.І. Основи екології: теорія та практикум. Навч.посібн. – К.: Лібра, 2004. – 368 с.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Мусієнко М.М., Серебряков В.В., Брайон О.В. Екологія. Охорона природи:Словник- довідник. – К.: Т-во «Знання», КОО, 2002. – 550 с.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Мазур И.И., Молдаванов О.И. Курс инженерной экологии: Учебн. для ВУЗов / под. ред. И.И. Мазура. – 2-е изд., испр. и доп. – М. Высш. шк., 2001. – 510 с.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Промислова екологія: Навчальний посібник / С.О. Апостолюк, В.С. Джигирей, А.С. Апостолюк та ін. – К.: Знання, 2005. – 474 с.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Сторожук В.М., Батлук В.А., Назарук М.М. Промислова екологія: Підручник. – Львів: Українська академія друкарства, 2006. – 574 с.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346841"/>
            <a:ext cx="7505700" cy="1453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ru-RU" b="1" dirty="0" smtClean="0"/>
              <a:t>2.1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. </a:t>
            </a:r>
            <a:r>
              <a:rPr lang="ru-RU" b="1" dirty="0" err="1" smtClean="0"/>
              <a:t>Природне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антропогенне</a:t>
            </a:r>
            <a:r>
              <a:rPr lang="ru-RU" b="1" dirty="0" smtClean="0"/>
              <a:t> </a:t>
            </a:r>
            <a:r>
              <a:rPr lang="ru-RU" b="1" dirty="0" err="1" smtClean="0"/>
              <a:t>забруднення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506075"/>
            <a:ext cx="7505700" cy="29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/>
              <a:t>Наука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техніка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надзвичайно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важливим</a:t>
            </a:r>
            <a:r>
              <a:rPr lang="ru-RU" sz="1800" dirty="0" smtClean="0"/>
              <a:t> аспектом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суспільства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взаємозв’язку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суспільства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вони стали </a:t>
            </a:r>
            <a:r>
              <a:rPr lang="ru-RU" sz="1800" dirty="0" err="1" smtClean="0"/>
              <a:t>основним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засобом</a:t>
            </a:r>
            <a:r>
              <a:rPr lang="ru-RU" sz="1800" dirty="0" smtClean="0"/>
              <a:t> </a:t>
            </a:r>
            <a:r>
              <a:rPr lang="ru-RU" sz="1800" dirty="0" err="1" smtClean="0"/>
              <a:t>раціонального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ресурсів</a:t>
            </a:r>
            <a:r>
              <a:rPr lang="ru-RU" sz="1800" dirty="0" smtClean="0"/>
              <a:t>. </a:t>
            </a:r>
            <a:r>
              <a:rPr lang="ru-RU" sz="1800" dirty="0" err="1" smtClean="0"/>
              <a:t>Науково-технічна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революція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розпочалась</a:t>
            </a:r>
            <a:r>
              <a:rPr lang="ru-RU" sz="1800" dirty="0" smtClean="0"/>
              <a:t> у </a:t>
            </a:r>
            <a:r>
              <a:rPr lang="ru-RU" sz="1800" dirty="0" err="1" smtClean="0"/>
              <a:t>середині</a:t>
            </a:r>
            <a:r>
              <a:rPr lang="ru-RU" sz="1800" dirty="0" smtClean="0"/>
              <a:t> XX </a:t>
            </a:r>
            <a:r>
              <a:rPr lang="ru-RU" sz="1800" dirty="0" err="1" smtClean="0"/>
              <a:t>століття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одним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явищ</a:t>
            </a:r>
            <a:r>
              <a:rPr lang="ru-RU" sz="1800" dirty="0" smtClean="0"/>
              <a:t> у </a:t>
            </a:r>
            <a:r>
              <a:rPr lang="ru-RU" sz="1800" dirty="0" err="1" smtClean="0"/>
              <a:t>сучасному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суспільстві</a:t>
            </a:r>
            <a:r>
              <a:rPr lang="ru-RU" sz="1800" dirty="0" smtClean="0"/>
              <a:t>, поставила перед </a:t>
            </a:r>
            <a:r>
              <a:rPr lang="ru-RU" sz="1800" dirty="0" err="1" smtClean="0"/>
              <a:t>людством</a:t>
            </a:r>
            <a:r>
              <a:rPr lang="ru-RU" sz="1800" dirty="0" smtClean="0"/>
              <a:t> </a:t>
            </a:r>
            <a:r>
              <a:rPr lang="ru-RU" sz="1800" dirty="0" err="1" smtClean="0"/>
              <a:t>цілу</a:t>
            </a:r>
            <a:r>
              <a:rPr lang="ru-RU" sz="1800" dirty="0" smtClean="0"/>
              <a:t> низку </a:t>
            </a:r>
            <a:r>
              <a:rPr lang="ru-RU" sz="1800" dirty="0" err="1" smtClean="0"/>
              <a:t>складних</a:t>
            </a:r>
            <a:r>
              <a:rPr lang="ru-RU" sz="1800" dirty="0" smtClean="0"/>
              <a:t> проблем, в тому </a:t>
            </a:r>
            <a:r>
              <a:rPr lang="ru-RU" sz="1800" dirty="0" err="1" smtClean="0"/>
              <a:t>числі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загальних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соціально-економічних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екологічних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характерних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суспільно-економічних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устроїв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336331"/>
            <a:ext cx="7505700" cy="4102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/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надмірне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енергетичної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кризи</a:t>
            </a:r>
            <a:r>
              <a:rPr lang="ru-RU" sz="2000" dirty="0" smtClean="0"/>
              <a:t>, </a:t>
            </a:r>
            <a:r>
              <a:rPr lang="ru-RU" sz="2000" dirty="0" err="1" smtClean="0"/>
              <a:t>до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наслідків</a:t>
            </a:r>
            <a:r>
              <a:rPr lang="ru-RU" sz="2000" dirty="0" smtClean="0"/>
              <a:t>. У 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втягуються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копалин</a:t>
            </a:r>
            <a:r>
              <a:rPr lang="ru-RU" sz="2000" dirty="0" smtClean="0"/>
              <a:t>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рівноваги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інтенсивне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відходами</a:t>
            </a:r>
            <a:r>
              <a:rPr lang="ru-RU" sz="2000" dirty="0" smtClean="0"/>
              <a:t>. </a:t>
            </a:r>
            <a:r>
              <a:rPr lang="ru-RU" sz="2000" b="1" i="1" dirty="0" err="1" smtClean="0"/>
              <a:t>Самоочисна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функція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біосфери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справляється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значною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кількістю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забруднень</a:t>
            </a:r>
            <a:r>
              <a:rPr lang="ru-RU" sz="2000" b="1" i="1" dirty="0" smtClean="0"/>
              <a:t>, яка </a:t>
            </a:r>
            <a:r>
              <a:rPr lang="ru-RU" sz="2000" b="1" i="1" dirty="0" err="1" smtClean="0"/>
              <a:t>продовжує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зростати</a:t>
            </a:r>
            <a:r>
              <a:rPr lang="ru-RU" sz="2000" b="1" i="1" dirty="0" smtClean="0"/>
              <a:t>.</a:t>
            </a:r>
            <a:endParaRPr sz="18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609600"/>
            <a:ext cx="7505700" cy="382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Науково-технічний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</a:t>
            </a:r>
            <a:r>
              <a:rPr lang="ru-RU" sz="1600" dirty="0" smtClean="0"/>
              <a:t> </a:t>
            </a:r>
            <a:r>
              <a:rPr lang="ru-RU" sz="1600" dirty="0" err="1" smtClean="0"/>
              <a:t>супроводжується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величезними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перетвореннями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усього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навколишнього</a:t>
            </a:r>
            <a:r>
              <a:rPr lang="ru-RU" sz="1600" dirty="0" smtClean="0"/>
              <a:t> природного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переважно</a:t>
            </a:r>
            <a:r>
              <a:rPr lang="ru-RU" sz="1600" dirty="0" smtClean="0"/>
              <a:t> – </a:t>
            </a:r>
            <a:r>
              <a:rPr lang="ru-RU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негативними</a:t>
            </a:r>
            <a:r>
              <a:rPr lang="ru-RU" sz="1600" dirty="0" smtClean="0"/>
              <a:t>. Причиною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неадекватність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принципів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втручання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у природу </a:t>
            </a:r>
            <a:r>
              <a:rPr lang="ru-RU" sz="1600" dirty="0" err="1" smtClean="0"/>
              <a:t>і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наслідок</a:t>
            </a:r>
            <a:r>
              <a:rPr lang="ru-RU" sz="1600" dirty="0" smtClean="0"/>
              <a:t> – </a:t>
            </a:r>
            <a:r>
              <a:rPr lang="ru-RU" sz="1600" dirty="0" err="1" smtClean="0"/>
              <a:t>забруднення</a:t>
            </a:r>
            <a:r>
              <a:rPr lang="ru-RU" sz="1600" dirty="0" smtClean="0"/>
              <a:t> природного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зростаючою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Прогрес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супроводжується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чисельності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призводить</a:t>
            </a:r>
            <a:r>
              <a:rPr lang="ru-RU" sz="1600" dirty="0" smtClean="0"/>
              <a:t> до того,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щоразу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впливає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міграцію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елементів</a:t>
            </a:r>
            <a:r>
              <a:rPr lang="ru-RU" sz="1600" dirty="0" smtClean="0"/>
              <a:t> у </a:t>
            </a:r>
            <a:r>
              <a:rPr lang="ru-RU" sz="1600" dirty="0" err="1" smtClean="0"/>
              <a:t>біосфері</a:t>
            </a:r>
            <a:r>
              <a:rPr lang="ru-RU" sz="1600" dirty="0" smtClean="0"/>
              <a:t>.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досягло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критично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небезпечних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обсягів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охоплює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всю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біосферу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атмосферне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негативний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фауни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флори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 smtClean="0"/>
              <a:t>Хімізація</a:t>
            </a:r>
            <a:r>
              <a:rPr lang="ru-RU" sz="1600" dirty="0" smtClean="0"/>
              <a:t>, </a:t>
            </a:r>
            <a:r>
              <a:rPr lang="ru-RU" sz="1600" dirty="0" err="1" smtClean="0"/>
              <a:t>канцерогенні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іонізуючі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теплові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викиди</a:t>
            </a:r>
            <a:r>
              <a:rPr lang="ru-RU" sz="1600" dirty="0" smtClean="0"/>
              <a:t>, </a:t>
            </a:r>
            <a:r>
              <a:rPr lang="ru-RU" sz="1600" dirty="0" err="1" smtClean="0"/>
              <a:t>електромагнітні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 та поля, шум, </a:t>
            </a:r>
            <a:r>
              <a:rPr lang="ru-RU" sz="1600" dirty="0" err="1" smtClean="0"/>
              <a:t>вібрація</a:t>
            </a:r>
            <a:r>
              <a:rPr lang="ru-RU" sz="1600" dirty="0" smtClean="0"/>
              <a:t>, </a:t>
            </a:r>
            <a:r>
              <a:rPr lang="ru-RU" sz="1600" dirty="0" err="1" smtClean="0"/>
              <a:t>інфра</a:t>
            </a:r>
            <a:r>
              <a:rPr lang="ru-RU" sz="1600" dirty="0" smtClean="0"/>
              <a:t>- та ультразвук стали </a:t>
            </a:r>
            <a:r>
              <a:rPr lang="ru-RU" sz="1600" dirty="0" err="1" smtClean="0"/>
              <a:t>загальновідомими</a:t>
            </a:r>
            <a:r>
              <a:rPr lang="ru-RU" sz="1600" dirty="0" smtClean="0"/>
              <a:t> компонентами,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негативно </a:t>
            </a:r>
            <a:r>
              <a:rPr lang="ru-RU" sz="1600" dirty="0" err="1" smtClean="0"/>
              <a:t>впливають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довкілля</a:t>
            </a:r>
            <a:r>
              <a:rPr lang="ru-RU" sz="160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19150" y="389575"/>
            <a:ext cx="7824300" cy="13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b="1" dirty="0" smtClean="0"/>
              <a:t>2.2 </a:t>
            </a:r>
            <a:r>
              <a:rPr lang="ru-RU" b="1" dirty="0" err="1" smtClean="0"/>
              <a:t>Класифікація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промислових</a:t>
            </a:r>
            <a:r>
              <a:rPr lang="ru-RU" b="1" dirty="0" smtClean="0"/>
              <a:t> </a:t>
            </a:r>
            <a:r>
              <a:rPr lang="ru-RU" b="1" dirty="0" err="1" smtClean="0"/>
              <a:t>забруднень</a:t>
            </a:r>
            <a:r>
              <a:rPr lang="ru-RU" b="1" dirty="0" smtClean="0"/>
              <a:t> </a:t>
            </a:r>
            <a:r>
              <a:rPr lang="ru-RU" b="1" dirty="0" err="1" smtClean="0"/>
              <a:t>біосфери</a:t>
            </a:r>
            <a:endParaRPr dirty="0"/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819150" y="1271752"/>
            <a:ext cx="7505700" cy="3166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/>
              <a:t>– </a:t>
            </a:r>
            <a:r>
              <a:rPr lang="ru-RU" sz="1800" dirty="0" err="1" smtClean="0"/>
              <a:t>привнесення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утворення</a:t>
            </a:r>
            <a:r>
              <a:rPr lang="ru-RU" sz="1800" dirty="0" smtClean="0"/>
              <a:t> у </a:t>
            </a:r>
            <a:r>
              <a:rPr lang="ru-RU" sz="1800" dirty="0" err="1" smtClean="0"/>
              <a:t>середовищі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зазвичай</a:t>
            </a:r>
            <a:r>
              <a:rPr lang="ru-RU" sz="1800" dirty="0" smtClean="0"/>
              <a:t> не </a:t>
            </a:r>
            <a:r>
              <a:rPr lang="ru-RU" sz="1800" dirty="0" err="1" smtClean="0"/>
              <a:t>характерних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фізичних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хімічних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інформаційних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біологічних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агентів</a:t>
            </a:r>
            <a:r>
              <a:rPr lang="ru-RU" sz="1800" dirty="0" smtClean="0"/>
              <a:t>; </a:t>
            </a:r>
            <a:r>
              <a:rPr lang="ru-RU" sz="1800" dirty="0" err="1" smtClean="0"/>
              <a:t>перевищення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досліджуваний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 часу природного </a:t>
            </a:r>
            <a:r>
              <a:rPr lang="ru-RU" sz="1800" dirty="0" err="1" smtClean="0"/>
              <a:t>середньобагаторічного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рівня</a:t>
            </a:r>
            <a:r>
              <a:rPr lang="ru-RU" sz="1800" dirty="0" smtClean="0"/>
              <a:t> (у межах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граничних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коливань</a:t>
            </a:r>
            <a:r>
              <a:rPr lang="ru-RU" sz="1800" dirty="0" smtClean="0"/>
              <a:t>) </a:t>
            </a:r>
            <a:r>
              <a:rPr lang="ru-RU" sz="1800" dirty="0" err="1" smtClean="0"/>
              <a:t>концентрацій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перелічених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агентів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середовищі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нерідко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призводить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негативних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наслідків</a:t>
            </a:r>
            <a:r>
              <a:rPr lang="ru-RU" sz="1800" dirty="0" smtClean="0"/>
              <a:t>;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– </a:t>
            </a:r>
            <a:r>
              <a:rPr lang="ru-RU" sz="1800" dirty="0" err="1" smtClean="0"/>
              <a:t>збільшення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фізичних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хімічних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інформаційних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біологічних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агентів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понад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встановлену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.</a:t>
            </a:r>
          </a:p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загальному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/>
              <a:t>- </a:t>
            </a:r>
            <a:r>
              <a:rPr lang="ru-RU" sz="1800" dirty="0" err="1" smtClean="0"/>
              <a:t>це</a:t>
            </a:r>
            <a:r>
              <a:rPr lang="ru-RU" sz="1800" dirty="0" smtClean="0"/>
              <a:t> все те,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не в </a:t>
            </a:r>
            <a:r>
              <a:rPr lang="ru-RU" sz="1800" dirty="0" err="1" smtClean="0"/>
              <a:t>тій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виявляється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природі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порушує</a:t>
            </a:r>
            <a:r>
              <a:rPr lang="ru-RU" sz="1800" dirty="0" smtClean="0"/>
              <a:t> в </a:t>
            </a:r>
            <a:r>
              <a:rPr lang="ru-RU" sz="1800" dirty="0" err="1" smtClean="0"/>
              <a:t>її</a:t>
            </a:r>
            <a:r>
              <a:rPr lang="ru-RU" sz="1800" dirty="0" smtClean="0"/>
              <a:t> системах </a:t>
            </a:r>
            <a:r>
              <a:rPr lang="ru-RU" sz="1800" dirty="0" err="1" smtClean="0"/>
              <a:t>рівновагу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відхиляється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звичних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 норм 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819150" y="3875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ru-RU" sz="3200" dirty="0" smtClean="0"/>
              <a:t>За масштабами </a:t>
            </a:r>
            <a:r>
              <a:rPr lang="ru-RU" sz="3200" dirty="0" err="1" smtClean="0"/>
              <a:t>поширення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забруднення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поділяються</a:t>
            </a:r>
            <a:r>
              <a:rPr lang="ru-RU" sz="3200" dirty="0" smtClean="0"/>
              <a:t> на </a:t>
            </a:r>
            <a:r>
              <a:rPr lang="ru-RU" sz="3200" dirty="0" err="1" smtClean="0">
                <a:solidFill>
                  <a:srgbClr val="FF0000"/>
                </a:solidFill>
              </a:rPr>
              <a:t>глобальні</a:t>
            </a:r>
            <a:r>
              <a:rPr lang="ru-RU" sz="3200" dirty="0" smtClean="0">
                <a:solidFill>
                  <a:srgbClr val="FF0000"/>
                </a:solidFill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</a:rPr>
              <a:t>регіональні</a:t>
            </a:r>
            <a:r>
              <a:rPr lang="ru-RU" sz="3200" dirty="0" smtClean="0">
                <a:solidFill>
                  <a:srgbClr val="FF0000"/>
                </a:solidFill>
              </a:rPr>
              <a:t> та </a:t>
            </a:r>
            <a:r>
              <a:rPr lang="ru-RU" sz="3200" dirty="0" err="1" smtClean="0">
                <a:solidFill>
                  <a:srgbClr val="FF0000"/>
                </a:solidFill>
              </a:rPr>
              <a:t>локальні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1400" dirty="0" err="1" smtClean="0">
                <a:solidFill>
                  <a:srgbClr val="FF0000"/>
                </a:solidFill>
              </a:rPr>
              <a:t>Глобальні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забруднення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виявити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всій</a:t>
            </a:r>
            <a:r>
              <a:rPr lang="ru-RU" sz="1400" dirty="0" smtClean="0"/>
              <a:t> </a:t>
            </a:r>
            <a:r>
              <a:rPr lang="ru-RU" sz="1400" dirty="0" err="1" smtClean="0"/>
              <a:t>території</a:t>
            </a:r>
            <a:r>
              <a:rPr lang="ru-RU" sz="1400" dirty="0" smtClean="0"/>
              <a:t> </a:t>
            </a:r>
            <a:r>
              <a:rPr lang="ru-RU" sz="1400" dirty="0" err="1" smtClean="0"/>
              <a:t>планети</a:t>
            </a:r>
            <a:r>
              <a:rPr lang="ru-RU" sz="1400" dirty="0" smtClean="0"/>
              <a:t>, </a:t>
            </a:r>
            <a:r>
              <a:rPr lang="ru-RU" sz="1400" dirty="0" err="1" smtClean="0"/>
              <a:t>наприклад</a:t>
            </a:r>
            <a:r>
              <a:rPr lang="ru-RU" sz="1400" dirty="0" smtClean="0"/>
              <a:t>, </a:t>
            </a:r>
            <a:r>
              <a:rPr lang="ru-RU" sz="1400" dirty="0" err="1" smtClean="0"/>
              <a:t>заборонений</a:t>
            </a:r>
            <a:r>
              <a:rPr lang="ru-RU" sz="1400" dirty="0" smtClean="0"/>
              <a:t> препарат ДДТ </a:t>
            </a:r>
            <a:r>
              <a:rPr lang="ru-RU" sz="1400" dirty="0" err="1" smtClean="0"/>
              <a:t>виявлено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навіть</a:t>
            </a:r>
            <a:r>
              <a:rPr lang="ru-RU" sz="1400" dirty="0" smtClean="0"/>
              <a:t> в </a:t>
            </a:r>
            <a:r>
              <a:rPr lang="ru-RU" sz="1400" dirty="0" err="1" smtClean="0"/>
              <a:t>Антарктиці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>
                <a:solidFill>
                  <a:srgbClr val="FF0000"/>
                </a:solidFill>
              </a:rPr>
              <a:t>Регіональне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забруднення</a:t>
            </a:r>
            <a:r>
              <a:rPr lang="ru-RU" sz="1400" dirty="0" smtClean="0"/>
              <a:t> – </a:t>
            </a:r>
            <a:r>
              <a:rPr lang="ru-RU" sz="1400" dirty="0" err="1" smtClean="0"/>
              <a:t>привнесення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середовище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виникнення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</a:t>
            </a:r>
            <a:r>
              <a:rPr lang="ru-RU" sz="1400" dirty="0" err="1" smtClean="0"/>
              <a:t>ньому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нових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фізичних</a:t>
            </a:r>
            <a:r>
              <a:rPr lang="ru-RU" sz="1400" dirty="0" smtClean="0"/>
              <a:t>, </a:t>
            </a:r>
            <a:r>
              <a:rPr lang="ru-RU" sz="1400" dirty="0" err="1" smtClean="0"/>
              <a:t>хімічних</a:t>
            </a:r>
            <a:r>
              <a:rPr lang="ru-RU" sz="1400" dirty="0" smtClean="0"/>
              <a:t>, </a:t>
            </a:r>
            <a:r>
              <a:rPr lang="ru-RU" sz="1400" dirty="0" err="1" smtClean="0"/>
              <a:t>біологічних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чинників</a:t>
            </a:r>
            <a:r>
              <a:rPr lang="ru-RU" sz="1400" dirty="0" smtClean="0"/>
              <a:t>, не </a:t>
            </a:r>
            <a:r>
              <a:rPr lang="ru-RU" sz="1400" dirty="0" err="1" smtClean="0"/>
              <a:t>притаманних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йому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перевищення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природної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середньорічної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концентрації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згаданих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чинників</a:t>
            </a:r>
            <a:r>
              <a:rPr lang="ru-RU" sz="1400" dirty="0" smtClean="0"/>
              <a:t> у </a:t>
            </a:r>
            <a:r>
              <a:rPr lang="ru-RU" sz="1400" dirty="0" err="1" smtClean="0"/>
              <a:t>середовищі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виявляється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значних</a:t>
            </a:r>
            <a:r>
              <a:rPr lang="ru-RU" sz="1400" dirty="0" smtClean="0"/>
              <a:t> межах,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не </a:t>
            </a:r>
            <a:r>
              <a:rPr lang="ru-RU" sz="1400" dirty="0" err="1" smtClean="0"/>
              <a:t>охоплює</a:t>
            </a:r>
            <a:r>
              <a:rPr lang="ru-RU" sz="1400" dirty="0" smtClean="0"/>
              <a:t> всю планету.</a:t>
            </a:r>
          </a:p>
          <a:p>
            <a:r>
              <a:rPr lang="ru-RU" sz="1400" dirty="0" err="1" smtClean="0">
                <a:solidFill>
                  <a:srgbClr val="FF0000"/>
                </a:solidFill>
              </a:rPr>
              <a:t>Локальне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забруднення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поширюється</a:t>
            </a:r>
            <a:r>
              <a:rPr lang="ru-RU" sz="1400" dirty="0" smtClean="0"/>
              <a:t> на невеликий </a:t>
            </a:r>
            <a:r>
              <a:rPr lang="ru-RU" sz="1400" dirty="0" err="1" smtClean="0"/>
              <a:t>регіон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спостерігається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навколо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пунктів</a:t>
            </a:r>
            <a:r>
              <a:rPr lang="ru-RU" sz="1400" dirty="0" smtClean="0"/>
              <a:t>, </a:t>
            </a:r>
            <a:r>
              <a:rPr lang="ru-RU" sz="1400" dirty="0" err="1" smtClean="0"/>
              <a:t>промислових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</a:t>
            </a:r>
            <a:r>
              <a:rPr lang="ru-RU" sz="140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819150" y="341850"/>
            <a:ext cx="7505700" cy="4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None/>
            </a:pPr>
            <a:r>
              <a:rPr lang="ru-RU" sz="1400" dirty="0" err="1" smtClean="0"/>
              <a:t>Втручання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у </a:t>
            </a:r>
            <a:r>
              <a:rPr lang="ru-RU" sz="1400" dirty="0" err="1" smtClean="0"/>
              <a:t>природні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процеси</a:t>
            </a:r>
            <a:r>
              <a:rPr lang="ru-RU" sz="1400" dirty="0" smtClean="0"/>
              <a:t> </a:t>
            </a:r>
            <a:r>
              <a:rPr lang="ru-RU" sz="1400" dirty="0" err="1" smtClean="0"/>
              <a:t>біосфери</a:t>
            </a:r>
            <a:r>
              <a:rPr lang="ru-RU" sz="1400" dirty="0" smtClean="0"/>
              <a:t>, яке </a:t>
            </a:r>
            <a:r>
              <a:rPr lang="ru-RU" sz="1400" dirty="0" err="1" smtClean="0"/>
              <a:t>спричиняє</a:t>
            </a:r>
            <a:r>
              <a:rPr lang="ru-RU" sz="1400" dirty="0" smtClean="0"/>
              <a:t> </a:t>
            </a:r>
            <a:r>
              <a:rPr lang="ru-RU" sz="1400" dirty="0" err="1" smtClean="0"/>
              <a:t>небажані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екосистем</a:t>
            </a:r>
            <a:r>
              <a:rPr lang="ru-RU" sz="1400" dirty="0" smtClean="0"/>
              <a:t> </a:t>
            </a:r>
            <a:r>
              <a:rPr lang="ru-RU" sz="1400" dirty="0" err="1" smtClean="0"/>
              <a:t>антропогенні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,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згрупувати</a:t>
            </a:r>
            <a:r>
              <a:rPr lang="ru-RU" sz="1400" dirty="0" smtClean="0"/>
              <a:t> за </a:t>
            </a:r>
            <a:r>
              <a:rPr lang="ru-RU" sz="1400" dirty="0" err="1" smtClean="0"/>
              <a:t>наступними</a:t>
            </a:r>
            <a:r>
              <a:rPr lang="ru-RU" sz="1400" dirty="0" smtClean="0"/>
              <a:t> видами </a:t>
            </a:r>
            <a:r>
              <a:rPr lang="ru-RU" sz="1400" dirty="0" err="1" smtClean="0"/>
              <a:t>забруднень</a:t>
            </a:r>
            <a:r>
              <a:rPr lang="ru-RU" sz="1400" dirty="0" smtClean="0"/>
              <a:t>:</a:t>
            </a:r>
          </a:p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інгредієнтне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/>
              <a:t>– </a:t>
            </a:r>
            <a:r>
              <a:rPr lang="ru-RU" sz="1400" dirty="0" err="1" smtClean="0"/>
              <a:t>забруднення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сукупністю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</a:t>
            </a:r>
            <a:r>
              <a:rPr lang="ru-RU" sz="1400" dirty="0" smtClean="0"/>
              <a:t>, </a:t>
            </a:r>
            <a:r>
              <a:rPr lang="ru-RU" sz="1400" dirty="0" err="1" smtClean="0"/>
              <a:t>кількісно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якісно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ворожих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природним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біогеоценозам</a:t>
            </a:r>
            <a:r>
              <a:rPr lang="ru-RU" sz="1400" dirty="0" smtClean="0"/>
              <a:t> (</a:t>
            </a:r>
            <a:r>
              <a:rPr lang="ru-RU" sz="1400" dirty="0" err="1" smtClean="0"/>
              <a:t>інгредієнт</a:t>
            </a:r>
            <a:r>
              <a:rPr lang="ru-RU" sz="1400" dirty="0" smtClean="0"/>
              <a:t> - </a:t>
            </a:r>
            <a:r>
              <a:rPr lang="ru-RU" sz="1400" dirty="0" err="1" smtClean="0"/>
              <a:t>складова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сполуки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суміші</a:t>
            </a:r>
            <a:r>
              <a:rPr lang="ru-RU" sz="1400" dirty="0" smtClean="0"/>
              <a:t>);</a:t>
            </a:r>
          </a:p>
          <a:p>
            <a:r>
              <a:rPr lang="ru-RU" sz="1400" dirty="0" smtClean="0"/>
              <a:t>-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параметричне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/>
              <a:t>– </a:t>
            </a:r>
            <a:r>
              <a:rPr lang="ru-RU" sz="1400" dirty="0" err="1" smtClean="0"/>
              <a:t>пов’язане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зміною</a:t>
            </a:r>
            <a:r>
              <a:rPr lang="ru-RU" sz="1400" dirty="0" smtClean="0"/>
              <a:t> </a:t>
            </a:r>
            <a:r>
              <a:rPr lang="ru-RU" sz="1400" dirty="0" err="1" smtClean="0"/>
              <a:t>якісних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параметрів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 (параметр </a:t>
            </a:r>
            <a:r>
              <a:rPr lang="ru-RU" sz="1400" dirty="0" err="1" smtClean="0"/>
              <a:t>навколишнього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 – одна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властивостей</a:t>
            </a:r>
            <a:r>
              <a:rPr lang="ru-RU" sz="1400" dirty="0" smtClean="0"/>
              <a:t>, </a:t>
            </a:r>
            <a:r>
              <a:rPr lang="ru-RU" sz="1400" dirty="0" err="1" smtClean="0"/>
              <a:t>наприклад</a:t>
            </a:r>
            <a:r>
              <a:rPr lang="ru-RU" sz="1400" dirty="0" smtClean="0"/>
              <a:t>,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 шуму, </a:t>
            </a:r>
            <a:r>
              <a:rPr lang="ru-RU" sz="1400" dirty="0" err="1" smtClean="0"/>
              <a:t>радіації</a:t>
            </a:r>
            <a:r>
              <a:rPr lang="ru-RU" sz="1400" dirty="0" smtClean="0"/>
              <a:t>, </a:t>
            </a:r>
            <a:r>
              <a:rPr lang="ru-RU" sz="1400" dirty="0" err="1" smtClean="0"/>
              <a:t>освітленості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тощо</a:t>
            </a:r>
            <a:r>
              <a:rPr lang="ru-RU" sz="1400" dirty="0" smtClean="0"/>
              <a:t>);</a:t>
            </a:r>
          </a:p>
          <a:p>
            <a:r>
              <a:rPr lang="ru-RU" sz="1400" dirty="0" smtClean="0"/>
              <a:t>-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біоценотичне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/>
              <a:t>– </a:t>
            </a:r>
            <a:r>
              <a:rPr lang="ru-RU" sz="1400" dirty="0" err="1" smtClean="0"/>
              <a:t>полягає</a:t>
            </a:r>
            <a:r>
              <a:rPr lang="ru-RU" sz="1400" dirty="0" smtClean="0"/>
              <a:t> у </a:t>
            </a:r>
            <a:r>
              <a:rPr lang="ru-RU" sz="1400" dirty="0" err="1" smtClean="0"/>
              <a:t>впливі</a:t>
            </a:r>
            <a:r>
              <a:rPr lang="ru-RU" sz="1400" dirty="0" smtClean="0"/>
              <a:t> на склад та структуру </a:t>
            </a:r>
            <a:r>
              <a:rPr lang="ru-RU" sz="1400" dirty="0" err="1" smtClean="0"/>
              <a:t>популяції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живих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організмів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-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стаціально-деструктивне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/>
              <a:t>(</a:t>
            </a:r>
            <a:r>
              <a:rPr lang="ru-RU" sz="1400" dirty="0" err="1" smtClean="0"/>
              <a:t>стація</a:t>
            </a:r>
            <a:r>
              <a:rPr lang="ru-RU" sz="1400" dirty="0" smtClean="0"/>
              <a:t> – </a:t>
            </a:r>
            <a:r>
              <a:rPr lang="ru-RU" sz="1400" dirty="0" err="1" smtClean="0"/>
              <a:t>місце</a:t>
            </a:r>
            <a:r>
              <a:rPr lang="ru-RU" sz="1400" dirty="0" smtClean="0"/>
              <a:t> </a:t>
            </a:r>
            <a:r>
              <a:rPr lang="ru-RU" sz="1400" dirty="0" err="1" smtClean="0"/>
              <a:t>існування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популяції</a:t>
            </a:r>
            <a:r>
              <a:rPr lang="ru-RU" sz="1400" dirty="0" smtClean="0"/>
              <a:t>, </a:t>
            </a:r>
            <a:r>
              <a:rPr lang="ru-RU" sz="1400" dirty="0" err="1" smtClean="0"/>
              <a:t>деструкція</a:t>
            </a:r>
            <a:r>
              <a:rPr lang="ru-RU" sz="1400" dirty="0" smtClean="0"/>
              <a:t> – </a:t>
            </a:r>
            <a:r>
              <a:rPr lang="ru-RU" sz="1400" dirty="0" err="1" smtClean="0"/>
              <a:t>руйнування</a:t>
            </a:r>
            <a:r>
              <a:rPr lang="ru-RU" sz="1400" dirty="0" smtClean="0"/>
              <a:t>) – </a:t>
            </a:r>
            <a:r>
              <a:rPr lang="ru-RU" sz="1400" dirty="0" err="1" smtClean="0"/>
              <a:t>викликає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зміну</a:t>
            </a:r>
            <a:r>
              <a:rPr lang="ru-RU" sz="1400" dirty="0" smtClean="0"/>
              <a:t> </a:t>
            </a:r>
            <a:r>
              <a:rPr lang="ru-RU" sz="1400" dirty="0" err="1" smtClean="0"/>
              <a:t>ландшафтів</a:t>
            </a:r>
            <a:r>
              <a:rPr lang="ru-RU" sz="1400" dirty="0" smtClean="0"/>
              <a:t> та </a:t>
            </a:r>
            <a:r>
              <a:rPr lang="ru-RU" sz="1400" dirty="0" err="1" smtClean="0"/>
              <a:t>екологічних</a:t>
            </a:r>
            <a:r>
              <a:rPr lang="ru-RU" sz="1400" dirty="0" smtClean="0"/>
              <a:t> систем у </a:t>
            </a:r>
            <a:r>
              <a:rPr lang="ru-RU" sz="1400" dirty="0" err="1" smtClean="0"/>
              <a:t>процесі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природокористування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819150" y="714025"/>
            <a:ext cx="7505700" cy="3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r>
              <a:rPr lang="ru-RU" sz="2400" dirty="0" smtClean="0"/>
              <a:t>До 60-х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минулого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розуміли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тваринного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рослинного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знищення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формами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територій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охоронялися</a:t>
            </a:r>
            <a:r>
              <a:rPr lang="ru-RU" sz="2400" dirty="0" smtClean="0"/>
              <a:t>,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промислу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 </a:t>
            </a:r>
            <a:r>
              <a:rPr lang="ru-RU" sz="2400" dirty="0" err="1" smtClean="0"/>
              <a:t>Вчених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громадськість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турбували</a:t>
            </a:r>
            <a:r>
              <a:rPr lang="ru-RU" sz="2400" dirty="0" smtClean="0"/>
              <a:t> перш за все </a:t>
            </a:r>
            <a:r>
              <a:rPr lang="ru-RU" sz="2400" dirty="0" err="1" smtClean="0"/>
              <a:t>біоценотичний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частково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стаціально-деструкційний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біосферу</a:t>
            </a:r>
            <a:r>
              <a:rPr lang="ru-RU" sz="2400" dirty="0" smtClean="0"/>
              <a:t>. </a:t>
            </a:r>
            <a:r>
              <a:rPr lang="ru-RU" sz="2400" dirty="0" err="1" smtClean="0"/>
              <a:t>Інгредієнтне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параметричне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існувало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багатогранним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масованим</a:t>
            </a:r>
            <a:r>
              <a:rPr lang="ru-RU" sz="2400" dirty="0" smtClean="0"/>
              <a:t>, як </a:t>
            </a:r>
            <a:r>
              <a:rPr lang="ru-RU" sz="2400" dirty="0" err="1" smtClean="0"/>
              <a:t>тепер</a:t>
            </a:r>
            <a:r>
              <a:rPr lang="ru-RU" sz="2400" dirty="0" smtClean="0"/>
              <a:t>, практично не </a:t>
            </a:r>
            <a:r>
              <a:rPr lang="ru-RU" sz="2400" dirty="0" err="1" smtClean="0"/>
              <a:t>містило</a:t>
            </a:r>
            <a:r>
              <a:rPr lang="ru-RU" sz="2400" dirty="0" smtClean="0"/>
              <a:t> штучно </a:t>
            </a:r>
            <a:r>
              <a:rPr lang="ru-RU" sz="2400" dirty="0" err="1" smtClean="0"/>
              <a:t>створених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</a:t>
            </a:r>
            <a:r>
              <a:rPr lang="ru-RU" sz="2400" dirty="0" smtClean="0"/>
              <a:t>, </a:t>
            </a:r>
            <a:r>
              <a:rPr lang="ru-RU" sz="2400" dirty="0" err="1" smtClean="0"/>
              <a:t>котрі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підлягають</a:t>
            </a:r>
            <a:r>
              <a:rPr lang="ru-RU" sz="2400" dirty="0" smtClean="0"/>
              <a:t> природному </a:t>
            </a:r>
            <a:r>
              <a:rPr lang="ru-RU" sz="2400" dirty="0" err="1" smtClean="0"/>
              <a:t>розкладанню</a:t>
            </a:r>
            <a:r>
              <a:rPr lang="ru-RU" sz="2400" dirty="0" smtClean="0"/>
              <a:t>, тому природа </a:t>
            </a:r>
            <a:r>
              <a:rPr lang="ru-RU" sz="2400" dirty="0" err="1" smtClean="0"/>
              <a:t>з</a:t>
            </a:r>
            <a:r>
              <a:rPr lang="ru-RU" sz="2400" dirty="0" smtClean="0"/>
              <a:t> таким </a:t>
            </a:r>
            <a:r>
              <a:rPr lang="ru-RU" sz="2400" dirty="0" err="1" smtClean="0"/>
              <a:t>забрудненням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справлялася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самостійно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Наприклад</a:t>
            </a:r>
            <a:r>
              <a:rPr lang="ru-RU" sz="2400" dirty="0" smtClean="0"/>
              <a:t>, у </a:t>
            </a:r>
            <a:r>
              <a:rPr lang="ru-RU" sz="2400" dirty="0" err="1" smtClean="0"/>
              <a:t>річках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непорушеним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біоценозом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</a:t>
            </a:r>
            <a:r>
              <a:rPr lang="ru-RU" sz="2400" dirty="0" smtClean="0"/>
              <a:t> нормальною </a:t>
            </a:r>
            <a:r>
              <a:rPr lang="ru-RU" sz="2400" dirty="0" err="1" smtClean="0"/>
              <a:t>швидкістю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течії</a:t>
            </a:r>
            <a:r>
              <a:rPr lang="ru-RU" sz="2400" dirty="0" smtClean="0"/>
              <a:t>, яка не </a:t>
            </a:r>
            <a:r>
              <a:rPr lang="ru-RU" sz="2400" dirty="0" err="1" smtClean="0"/>
              <a:t>сповільнювалася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гідротехнічними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спорудами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перемішування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окислення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осадження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поглинання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розкладання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редуцентами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знезараження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сонячним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забруднена</a:t>
            </a:r>
            <a:r>
              <a:rPr lang="ru-RU" sz="2400" dirty="0" smtClean="0"/>
              <a:t> вода </a:t>
            </a:r>
            <a:r>
              <a:rPr lang="ru-RU" sz="2400" dirty="0" err="1" smtClean="0"/>
              <a:t>повністю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відновлювала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30 </a:t>
            </a:r>
            <a:r>
              <a:rPr lang="ru-RU" sz="2400" i="1" dirty="0" smtClean="0"/>
              <a:t>км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До </a:t>
            </a:r>
            <a:r>
              <a:rPr lang="ru-RU" sz="2400" dirty="0" err="1" smtClean="0"/>
              <a:t>середини</a:t>
            </a:r>
            <a:r>
              <a:rPr lang="ru-RU" sz="2400" dirty="0" smtClean="0"/>
              <a:t> XX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темпи</a:t>
            </a:r>
            <a:r>
              <a:rPr lang="ru-RU" sz="2400" dirty="0" smtClean="0"/>
              <a:t> </a:t>
            </a:r>
            <a:r>
              <a:rPr lang="ru-RU" sz="2400" dirty="0" err="1" smtClean="0"/>
              <a:t>інгредієнтного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параметричного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зросли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якісний</a:t>
            </a:r>
            <a:r>
              <a:rPr lang="ru-RU" sz="2400" dirty="0" smtClean="0"/>
              <a:t> склад </a:t>
            </a:r>
            <a:r>
              <a:rPr lang="ru-RU" sz="2400" dirty="0" err="1" smtClean="0"/>
              <a:t>змінилися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різко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значних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територіях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самоочищення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втрачена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ґрунту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самоочищатися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порушується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зменшенням</a:t>
            </a:r>
            <a:r>
              <a:rPr lang="ru-RU" sz="2400" dirty="0" smtClean="0"/>
              <a:t> у </a:t>
            </a:r>
            <a:r>
              <a:rPr lang="ru-RU" sz="2400" dirty="0" err="1" smtClean="0"/>
              <a:t>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редуцентів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нестримного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пестицидів</a:t>
            </a:r>
            <a:r>
              <a:rPr lang="ru-RU" sz="2400" dirty="0" smtClean="0"/>
              <a:t>, та </a:t>
            </a:r>
            <a:r>
              <a:rPr lang="ru-RU" sz="2400" dirty="0" err="1" smtClean="0"/>
              <a:t>мінеральних</a:t>
            </a:r>
            <a:r>
              <a:rPr lang="ru-RU" sz="2400" dirty="0" smtClean="0"/>
              <a:t> добрив, </a:t>
            </a:r>
            <a:r>
              <a:rPr lang="ru-RU" sz="2400" dirty="0" err="1" smtClean="0"/>
              <a:t>вирощування</a:t>
            </a:r>
            <a:r>
              <a:rPr lang="ru-RU" sz="2400" dirty="0" smtClean="0"/>
              <a:t> монокультур, </a:t>
            </a:r>
            <a:r>
              <a:rPr lang="ru-RU" sz="2400" dirty="0" err="1" smtClean="0"/>
              <a:t>повного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прибирання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вирощених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А </a:t>
            </a:r>
            <a:r>
              <a:rPr lang="ru-RU" sz="2400" dirty="0" err="1" smtClean="0"/>
              <a:t>відтак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змістом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наповнилося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b="1" i="1" dirty="0" smtClean="0"/>
              <a:t>.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зусилля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тепер</a:t>
            </a:r>
            <a:r>
              <a:rPr lang="ru-RU" sz="2400" dirty="0" smtClean="0"/>
              <a:t> </a:t>
            </a:r>
            <a:r>
              <a:rPr lang="ru-RU" sz="2400" dirty="0" err="1" smtClean="0"/>
              <a:t>скеровано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зниження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матеріального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енергетичного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довкілля</a:t>
            </a:r>
            <a:r>
              <a:rPr lang="ru-RU" sz="240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1839</Words>
  <Application>Microsoft Office PowerPoint</Application>
  <PresentationFormat>Экран (16:9)</PresentationFormat>
  <Paragraphs>77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Nunito</vt:lpstr>
      <vt:lpstr>Times New Roman</vt:lpstr>
      <vt:lpstr>Calibri</vt:lpstr>
      <vt:lpstr>Shift</vt:lpstr>
      <vt:lpstr>Промислова екологія</vt:lpstr>
      <vt:lpstr>План</vt:lpstr>
      <vt:lpstr>2.1 Види забруднення навколишнього середовища. Природне і антропогенне забруднення </vt:lpstr>
      <vt:lpstr>Слайд 4</vt:lpstr>
      <vt:lpstr>Слайд 5</vt:lpstr>
      <vt:lpstr>2.2 Класифікація промислових забруднень біосфери</vt:lpstr>
      <vt:lpstr>За масштабами поширення забруднення поділяються на глобальні, регіональні та локальні.</vt:lpstr>
      <vt:lpstr>Слайд 8</vt:lpstr>
      <vt:lpstr>Слайд 9</vt:lpstr>
      <vt:lpstr>Слайд 10</vt:lpstr>
      <vt:lpstr>2.3 Сучасне промислове підприємство і навколишнє  середовище</vt:lpstr>
      <vt:lpstr>Слайд 12</vt:lpstr>
      <vt:lpstr>Джерела можуть бути також безперервної і періодичної дії. </vt:lpstr>
      <vt:lpstr>Слайд 14</vt:lpstr>
      <vt:lpstr>Слайд 15</vt:lpstr>
      <vt:lpstr>Слайд 16</vt:lpstr>
      <vt:lpstr>Слайд 17</vt:lpstr>
      <vt:lpstr>Слайд 18</vt:lpstr>
      <vt:lpstr>Слайд 19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Промислова екологія</dc:title>
  <cp:lastModifiedBy>Пользователь Windows</cp:lastModifiedBy>
  <cp:revision>16</cp:revision>
  <dcterms:modified xsi:type="dcterms:W3CDTF">2021-09-02T11:15:07Z</dcterms:modified>
</cp:coreProperties>
</file>