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312" r:id="rId4"/>
    <p:sldId id="297" r:id="rId5"/>
    <p:sldId id="298" r:id="rId6"/>
    <p:sldId id="260" r:id="rId7"/>
    <p:sldId id="279" r:id="rId8"/>
    <p:sldId id="280" r:id="rId9"/>
    <p:sldId id="327" r:id="rId10"/>
    <p:sldId id="328" r:id="rId11"/>
    <p:sldId id="325" r:id="rId12"/>
    <p:sldId id="313" r:id="rId13"/>
    <p:sldId id="285" r:id="rId14"/>
    <p:sldId id="314" r:id="rId15"/>
    <p:sldId id="263" r:id="rId16"/>
    <p:sldId id="301" r:id="rId17"/>
    <p:sldId id="326" r:id="rId18"/>
    <p:sldId id="281" r:id="rId19"/>
    <p:sldId id="303" r:id="rId20"/>
    <p:sldId id="278" r:id="rId21"/>
    <p:sldId id="265" r:id="rId22"/>
    <p:sldId id="317" r:id="rId23"/>
    <p:sldId id="320" r:id="rId24"/>
    <p:sldId id="277" r:id="rId25"/>
  </p:sldIdLst>
  <p:sldSz cx="9144000" cy="5143500" type="screen16x9"/>
  <p:notesSz cx="6858000" cy="9144000"/>
  <p:embeddedFontLst>
    <p:embeddedFont>
      <p:font typeface="Nunito" charset="-52"/>
      <p:regular r:id="rId27"/>
      <p:bold r:id="rId28"/>
      <p:italic r:id="rId29"/>
      <p:boldItalic r:id="rId30"/>
    </p:embeddedFont>
    <p:embeddedFont>
      <p:font typeface="Calibri" pitchFamily="3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c862e174a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c862e174a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c862e174a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ec862e174a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c862e174a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ec862e174a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c862e174a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ec862e174a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ec862e174a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ec862e174a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91350" y="847622"/>
            <a:ext cx="5361300" cy="203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b="1"/>
              <a:t>Промислова екологія</a:t>
            </a:r>
            <a:endParaRPr sz="4800" b="1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912371" y="2368706"/>
            <a:ext cx="5361300" cy="12783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44500" algn="ctr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endParaRPr sz="158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80000"/>
              </a:lnSpc>
              <a:buSzPts val="770"/>
            </a:pPr>
            <a:r>
              <a:rPr lang="ru" sz="2520" dirty="0"/>
              <a:t>Лекція № </a:t>
            </a:r>
            <a:r>
              <a:rPr lang="ru" sz="2520" dirty="0" smtClean="0"/>
              <a:t>12</a:t>
            </a:r>
          </a:p>
          <a:p>
            <a:r>
              <a:rPr lang="ru-RU" sz="2800" b="1" dirty="0" err="1" smtClean="0"/>
              <a:t>Створення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маловідходних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безвідходних</a:t>
            </a:r>
            <a:endParaRPr lang="ru-RU" sz="2800" b="1" dirty="0" smtClean="0"/>
          </a:p>
          <a:p>
            <a:r>
              <a:rPr lang="ru-RU" sz="2800" b="1" dirty="0" err="1" smtClean="0"/>
              <a:t>технологічних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процесів</a:t>
            </a:r>
            <a:endParaRPr lang="ru" sz="252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309" y="378372"/>
            <a:ext cx="8439807" cy="4414345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З метою </a:t>
            </a:r>
            <a:r>
              <a:rPr lang="ru-RU" sz="1600" dirty="0" err="1" smtClean="0"/>
              <a:t>зменшення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розсіюваних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неутилізованих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відходів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споживання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первинних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ресурсів</a:t>
            </a:r>
            <a:r>
              <a:rPr lang="ru-RU" sz="1600" dirty="0" smtClean="0"/>
              <a:t> </a:t>
            </a:r>
            <a:r>
              <a:rPr lang="ru-RU" sz="1600" b="1" dirty="0" err="1" smtClean="0"/>
              <a:t>розробляються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ефективні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безвідходні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маловідходні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технології</a:t>
            </a:r>
            <a:r>
              <a:rPr lang="ru-RU" sz="1600" b="1" dirty="0" smtClean="0"/>
              <a:t>. </a:t>
            </a:r>
            <a:r>
              <a:rPr lang="ru-RU" sz="1600" i="1" dirty="0" smtClean="0"/>
              <a:t>На </a:t>
            </a:r>
            <a:r>
              <a:rPr lang="ru-RU" sz="1600" i="1" dirty="0" err="1" smtClean="0"/>
              <a:t>промислових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підприємствах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будують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дедалі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складніші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дорожчі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очисні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споруди</a:t>
            </a:r>
            <a:r>
              <a:rPr lang="ru-RU" sz="1600" i="1" dirty="0" smtClean="0"/>
              <a:t> для </a:t>
            </a:r>
            <a:r>
              <a:rPr lang="ru-RU" sz="1600" i="1" dirty="0" err="1" smtClean="0"/>
              <a:t>газодимових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викидів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стічних</a:t>
            </a:r>
            <a:r>
              <a:rPr lang="ru-RU" sz="1600" i="1" dirty="0" smtClean="0"/>
              <a:t> </a:t>
            </a:r>
            <a:r>
              <a:rPr lang="ru-RU" sz="1600" i="1" dirty="0" smtClean="0"/>
              <a:t>вод. </a:t>
            </a:r>
            <a:r>
              <a:rPr lang="ru-RU" sz="1600" i="1" dirty="0" err="1" smtClean="0"/>
              <a:t>Розробляють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технології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комплексної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раціональної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переробки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сировини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мінімальним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використанням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енергетичних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ресурсів</a:t>
            </a:r>
            <a:r>
              <a:rPr lang="ru-RU" sz="1600" i="1" dirty="0" smtClean="0"/>
              <a:t> та </a:t>
            </a:r>
            <a:r>
              <a:rPr lang="ru-RU" sz="1600" i="1" dirty="0" err="1" smtClean="0"/>
              <a:t>інших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допоміжних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матеріалів</a:t>
            </a:r>
            <a:r>
              <a:rPr lang="ru-RU" sz="1600" i="1" dirty="0" smtClean="0"/>
              <a:t>. </a:t>
            </a:r>
            <a:r>
              <a:rPr lang="ru-RU" sz="1600" i="1" dirty="0" err="1" smtClean="0"/>
              <a:t>Незважаючи</a:t>
            </a:r>
            <a:r>
              <a:rPr lang="ru-RU" sz="1600" i="1" dirty="0" smtClean="0"/>
              <a:t> на те, </a:t>
            </a:r>
            <a:r>
              <a:rPr lang="ru-RU" sz="1600" i="1" dirty="0" err="1" smtClean="0"/>
              <a:t>що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кількість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розсіюваних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відходів</a:t>
            </a:r>
            <a:r>
              <a:rPr lang="ru-RU" sz="1600" i="1" dirty="0" smtClean="0"/>
              <a:t> на </a:t>
            </a:r>
            <a:r>
              <a:rPr lang="ru-RU" sz="1600" i="1" dirty="0" err="1" smtClean="0"/>
              <a:t>одиницю</a:t>
            </a:r>
            <a:r>
              <a:rPr lang="ru-RU" sz="1600" i="1" dirty="0" smtClean="0"/>
              <a:t> </a:t>
            </a:r>
            <a:r>
              <a:rPr lang="ru-RU" sz="1600" dirty="0" err="1" smtClean="0"/>
              <a:t>виготовленої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стає</a:t>
            </a:r>
            <a:r>
              <a:rPr lang="ru-RU" sz="1600" dirty="0" smtClean="0"/>
              <a:t> все </a:t>
            </a:r>
            <a:r>
              <a:rPr lang="ru-RU" sz="1600" dirty="0" err="1" smtClean="0"/>
              <a:t>меншою</a:t>
            </a:r>
            <a:r>
              <a:rPr lang="ru-RU" sz="1600" dirty="0" smtClean="0"/>
              <a:t>, </a:t>
            </a:r>
            <a:r>
              <a:rPr lang="ru-RU" sz="1600" dirty="0" err="1" smtClean="0"/>
              <a:t>загальний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обсяг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зростає</a:t>
            </a:r>
            <a:r>
              <a:rPr lang="ru-RU" sz="1600" dirty="0" smtClean="0"/>
              <a:t>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пояснюється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невпинним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чисельності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населення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планеті</a:t>
            </a:r>
            <a:r>
              <a:rPr lang="ru-RU" sz="1600" dirty="0" smtClean="0"/>
              <a:t>, а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потреб. </a:t>
            </a:r>
            <a:r>
              <a:rPr lang="ru-RU" sz="1600" dirty="0" err="1" smtClean="0"/>
              <a:t>Найефективнішим</a:t>
            </a:r>
            <a:r>
              <a:rPr lang="ru-RU" sz="1600" dirty="0" smtClean="0"/>
              <a:t> способом </a:t>
            </a:r>
            <a:r>
              <a:rPr lang="ru-RU" sz="1600" dirty="0" err="1" smtClean="0"/>
              <a:t>вирішення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проблеми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зменшення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розсіюваних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відходів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i="1" dirty="0" err="1" smtClean="0"/>
              <a:t>використання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безвідходних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технологій</a:t>
            </a:r>
            <a:r>
              <a:rPr lang="ru-RU" sz="1600" i="1" dirty="0" smtClean="0"/>
              <a:t>. </a:t>
            </a:r>
            <a:r>
              <a:rPr lang="ru-RU" sz="1600" dirty="0" err="1" smtClean="0"/>
              <a:t>Крім</a:t>
            </a:r>
            <a:r>
              <a:rPr lang="ru-RU" sz="1600" dirty="0" smtClean="0"/>
              <a:t> </a:t>
            </a:r>
            <a:r>
              <a:rPr lang="ru-RU" sz="1600" dirty="0" smtClean="0"/>
              <a:t>того,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безвідходних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технологій</a:t>
            </a:r>
            <a:r>
              <a:rPr lang="ru-RU" sz="1600" dirty="0" smtClean="0"/>
              <a:t> </a:t>
            </a:r>
            <a:r>
              <a:rPr lang="ru-RU" sz="1600" dirty="0" err="1" smtClean="0"/>
              <a:t>зумовлюється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зростаючими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світовими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цінами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сировину</a:t>
            </a:r>
            <a:r>
              <a:rPr lang="ru-RU" sz="1600" dirty="0" smtClean="0"/>
              <a:t>. Таким чином, для </a:t>
            </a:r>
            <a:r>
              <a:rPr lang="ru-RU" sz="1600" dirty="0" err="1" smtClean="0"/>
              <a:t>забезпечення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раціонального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природокористування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потрібно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екологічно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безпечні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безвідходні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маловідходні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технології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130" y="330593"/>
            <a:ext cx="7505700" cy="48921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12.2 </a:t>
            </a:r>
            <a:r>
              <a:rPr lang="ru-RU" sz="2000" dirty="0" err="1" smtClean="0"/>
              <a:t>Безвідходні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маловідходні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технології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966" y="840828"/>
            <a:ext cx="8198068" cy="3815255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Європейською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комісією</a:t>
            </a:r>
            <a:r>
              <a:rPr lang="ru-RU" sz="2000" dirty="0" smtClean="0"/>
              <a:t> </a:t>
            </a:r>
            <a:r>
              <a:rPr lang="ru-RU" sz="2000" dirty="0" err="1" smtClean="0"/>
              <a:t>сформульовано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поняття</a:t>
            </a:r>
            <a:r>
              <a:rPr lang="ru-RU" sz="2000" dirty="0" smtClean="0"/>
              <a:t> «</a:t>
            </a:r>
            <a:r>
              <a:rPr lang="ru-RU" sz="2000" dirty="0" err="1" smtClean="0"/>
              <a:t>безвідходна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технологія</a:t>
            </a:r>
            <a:r>
              <a:rPr lang="ru-RU" sz="2000" dirty="0" smtClean="0"/>
              <a:t>». </a:t>
            </a:r>
            <a:r>
              <a:rPr lang="ru-RU" sz="2000" b="1" dirty="0" err="1" smtClean="0"/>
              <a:t>Безвідходна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технологія</a:t>
            </a:r>
            <a:r>
              <a:rPr lang="ru-RU" sz="2000" b="1" dirty="0" smtClean="0"/>
              <a:t>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практичне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застосування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знань</a:t>
            </a:r>
            <a:r>
              <a:rPr lang="ru-RU" sz="2000" dirty="0" smtClean="0"/>
              <a:t>, </a:t>
            </a:r>
            <a:r>
              <a:rPr lang="ru-RU" sz="2000" dirty="0" err="1" smtClean="0"/>
              <a:t>методів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коштів</a:t>
            </a:r>
            <a:r>
              <a:rPr lang="ru-RU" sz="2000" dirty="0" smtClean="0"/>
              <a:t> для того,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забезпечити</a:t>
            </a:r>
            <a:r>
              <a:rPr lang="ru-RU" sz="2000" dirty="0" smtClean="0"/>
              <a:t> в межах </a:t>
            </a:r>
            <a:r>
              <a:rPr lang="ru-RU" sz="2000" dirty="0" err="1" smtClean="0"/>
              <a:t>людських</a:t>
            </a:r>
            <a:r>
              <a:rPr lang="ru-RU" sz="2000" dirty="0" smtClean="0"/>
              <a:t> потреб </a:t>
            </a:r>
            <a:r>
              <a:rPr lang="ru-RU" sz="2000" dirty="0" err="1" smtClean="0"/>
              <a:t>якнайраціональніше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ресурсів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захист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навколишнього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середовища</a:t>
            </a:r>
            <a:r>
              <a:rPr lang="ru-RU" sz="2000" dirty="0" smtClean="0"/>
              <a:t>.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маловідходною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технологією</a:t>
            </a:r>
            <a:r>
              <a:rPr lang="ru-RU" sz="2000" b="1" dirty="0" smtClean="0"/>
              <a:t> </a:t>
            </a:r>
            <a:r>
              <a:rPr lang="ru-RU" sz="2000" dirty="0" err="1" smtClean="0"/>
              <a:t>розуміють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спосіб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продукції</a:t>
            </a:r>
            <a:r>
              <a:rPr lang="ru-RU" sz="2000" dirty="0" smtClean="0"/>
              <a:t>, за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</a:t>
            </a:r>
            <a:r>
              <a:rPr lang="ru-RU" sz="2000" dirty="0" smtClean="0"/>
              <a:t> </a:t>
            </a:r>
            <a:r>
              <a:rPr lang="ru-RU" sz="2000" dirty="0" err="1" smtClean="0"/>
              <a:t>сировини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матеріалів</a:t>
            </a:r>
            <a:r>
              <a:rPr lang="ru-RU" sz="2000" dirty="0" smtClean="0"/>
              <a:t> переходить у </a:t>
            </a:r>
            <a:r>
              <a:rPr lang="ru-RU" sz="2000" dirty="0" err="1" smtClean="0"/>
              <a:t>відходи</a:t>
            </a:r>
            <a:r>
              <a:rPr lang="ru-RU" sz="2000" dirty="0" smtClean="0"/>
              <a:t>, </a:t>
            </a:r>
            <a:r>
              <a:rPr lang="ru-RU" sz="2000" dirty="0" err="1" smtClean="0"/>
              <a:t>однак</a:t>
            </a:r>
            <a:r>
              <a:rPr lang="ru-RU" sz="2000" dirty="0" smtClean="0"/>
              <a:t> </a:t>
            </a:r>
            <a:r>
              <a:rPr lang="ru-RU" sz="2000" dirty="0" err="1" smtClean="0"/>
              <a:t>шкідливий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навколишнє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середовище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перевищує</a:t>
            </a:r>
            <a:r>
              <a:rPr lang="ru-RU" sz="2000" dirty="0" smtClean="0"/>
              <a:t> </a:t>
            </a:r>
            <a:r>
              <a:rPr lang="ru-RU" sz="2000" dirty="0" err="1" smtClean="0"/>
              <a:t>санітарних</a:t>
            </a:r>
            <a:r>
              <a:rPr lang="ru-RU" sz="2000" dirty="0" smtClean="0"/>
              <a:t> норм.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2729" y="251012"/>
            <a:ext cx="8358815" cy="4892488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Поняття</a:t>
            </a:r>
            <a:r>
              <a:rPr lang="ru-RU" sz="1600" dirty="0" smtClean="0"/>
              <a:t> «</a:t>
            </a:r>
            <a:r>
              <a:rPr lang="ru-RU" sz="1600" dirty="0" err="1" smtClean="0"/>
              <a:t>безвідходна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технологія</a:t>
            </a:r>
            <a:r>
              <a:rPr lang="ru-RU" sz="1600" dirty="0" smtClean="0"/>
              <a:t>»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наповнюється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змістом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техніки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певному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історичному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етапі</a:t>
            </a:r>
            <a:r>
              <a:rPr lang="ru-RU" sz="1600" dirty="0" smtClean="0"/>
              <a:t>. У 1976 р. в </a:t>
            </a:r>
            <a:r>
              <a:rPr lang="ru-RU" sz="1600" dirty="0" err="1" smtClean="0"/>
              <a:t>Дрездені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Міжнародному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симпозіумі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маловідходних</a:t>
            </a:r>
            <a:r>
              <a:rPr lang="ru-RU" sz="1600" dirty="0" smtClean="0"/>
              <a:t> та </a:t>
            </a:r>
            <a:r>
              <a:rPr lang="ru-RU" sz="1600" dirty="0" err="1" smtClean="0"/>
              <a:t>безвідходних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технологій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виділено</a:t>
            </a:r>
            <a:r>
              <a:rPr lang="ru-RU" sz="1600" dirty="0" smtClean="0"/>
              <a:t> </a:t>
            </a:r>
            <a:r>
              <a:rPr lang="ru-RU" sz="1600" b="1" i="1" dirty="0" err="1" smtClean="0"/>
              <a:t>чотири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основні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напрями</a:t>
            </a:r>
            <a:r>
              <a:rPr lang="ru-RU" sz="1600" b="1" i="1" dirty="0" smtClean="0"/>
              <a:t>, за </a:t>
            </a:r>
            <a:r>
              <a:rPr lang="ru-RU" sz="1600" b="1" i="1" dirty="0" err="1" smtClean="0"/>
              <a:t>якими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розвиваються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безвідходні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технології</a:t>
            </a:r>
            <a:r>
              <a:rPr lang="ru-RU" sz="1600" b="1" i="1" dirty="0" smtClean="0"/>
              <a:t>:</a:t>
            </a:r>
          </a:p>
          <a:p>
            <a:pPr>
              <a:buNone/>
            </a:pPr>
            <a:r>
              <a:rPr lang="ru-RU" sz="1600" dirty="0" smtClean="0"/>
              <a:t>1) </a:t>
            </a:r>
            <a:r>
              <a:rPr lang="ru-RU" sz="1600" dirty="0" err="1" smtClean="0"/>
              <a:t>розробка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безстічних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технологічних</a:t>
            </a:r>
            <a:r>
              <a:rPr lang="ru-RU" sz="1600" dirty="0" smtClean="0"/>
              <a:t> схем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водооборотних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циклів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 smtClean="0"/>
              <a:t>2) </a:t>
            </a:r>
            <a:r>
              <a:rPr lang="ru-RU" sz="1600" dirty="0" err="1" smtClean="0"/>
              <a:t>створення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впровадження</a:t>
            </a:r>
            <a:r>
              <a:rPr lang="ru-RU" sz="1600" dirty="0" smtClean="0"/>
              <a:t> систем </a:t>
            </a:r>
            <a:r>
              <a:rPr lang="ru-RU" sz="1600" dirty="0" err="1" smtClean="0"/>
              <a:t>переробки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відходів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споживання</a:t>
            </a:r>
            <a:r>
              <a:rPr lang="ru-RU" sz="1600" dirty="0" smtClean="0"/>
              <a:t> </a:t>
            </a:r>
            <a:r>
              <a:rPr lang="ru-RU" sz="1600" dirty="0" smtClean="0"/>
              <a:t>як </a:t>
            </a:r>
            <a:r>
              <a:rPr lang="ru-RU" sz="1600" dirty="0" err="1" smtClean="0"/>
              <a:t>вторинних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ресурсів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 smtClean="0"/>
              <a:t>3) </a:t>
            </a:r>
            <a:r>
              <a:rPr lang="ru-RU" sz="1600" dirty="0" err="1" smtClean="0"/>
              <a:t>розробка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впровадження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принципово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процесів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зменшеним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обсягом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відходів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 smtClean="0"/>
              <a:t>4) </a:t>
            </a:r>
            <a:r>
              <a:rPr lang="ru-RU" sz="1600" dirty="0" err="1" smtClean="0"/>
              <a:t>створення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територіально-виробничих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комплексів</a:t>
            </a:r>
            <a:r>
              <a:rPr lang="ru-RU" sz="1600" dirty="0" smtClean="0"/>
              <a:t> (ТВК)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замкненою</a:t>
            </a:r>
            <a:r>
              <a:rPr lang="ru-RU" sz="1600" dirty="0" smtClean="0"/>
              <a:t> </a:t>
            </a:r>
            <a:r>
              <a:rPr lang="ru-RU" sz="1600" dirty="0" smtClean="0"/>
              <a:t>структурою </a:t>
            </a:r>
            <a:r>
              <a:rPr lang="ru-RU" sz="1600" dirty="0" err="1" smtClean="0"/>
              <a:t>матеріальних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сировини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відходів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середині</a:t>
            </a:r>
            <a:r>
              <a:rPr lang="ru-RU" sz="1600" dirty="0" smtClean="0"/>
              <a:t> комплексу, </a:t>
            </a:r>
            <a:r>
              <a:rPr lang="ru-RU" sz="1600" dirty="0" err="1" smtClean="0"/>
              <a:t>включаючи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комплексну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переробку</a:t>
            </a:r>
            <a:r>
              <a:rPr lang="ru-RU" sz="1600" dirty="0" smtClean="0"/>
              <a:t> </a:t>
            </a:r>
            <a:r>
              <a:rPr lang="ru-RU" sz="1600" dirty="0" err="1" smtClean="0"/>
              <a:t>сировини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До </a:t>
            </a:r>
            <a:r>
              <a:rPr lang="ru-RU" sz="1600" dirty="0" err="1" smtClean="0"/>
              <a:t>названих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вище</a:t>
            </a:r>
            <a:r>
              <a:rPr lang="ru-RU" sz="1600" dirty="0" smtClean="0"/>
              <a:t> </a:t>
            </a:r>
            <a:r>
              <a:rPr lang="ru-RU" sz="1600" dirty="0" err="1" smtClean="0"/>
              <a:t>чотирьох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напрямів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варто</a:t>
            </a:r>
            <a:r>
              <a:rPr lang="ru-RU" sz="1600" dirty="0" smtClean="0"/>
              <a:t> </a:t>
            </a:r>
            <a:r>
              <a:rPr lang="ru-RU" sz="1600" dirty="0" err="1" smtClean="0"/>
              <a:t>додати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п’ятий</a:t>
            </a:r>
            <a:r>
              <a:rPr lang="ru-RU" sz="1600" dirty="0" smtClean="0"/>
              <a:t>: </a:t>
            </a:r>
            <a:r>
              <a:rPr lang="ru-RU" sz="1600" dirty="0" err="1" smtClean="0"/>
              <a:t>раціональне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енергоресурсів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енергозбереження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7654"/>
            <a:ext cx="8912771" cy="4782207"/>
          </a:xfrm>
        </p:spPr>
        <p:txBody>
          <a:bodyPr>
            <a:noAutofit/>
          </a:bodyPr>
          <a:lstStyle/>
          <a:p>
            <a:r>
              <a:rPr lang="ru-RU" sz="1900" dirty="0" err="1" smtClean="0"/>
              <a:t>Згідно</a:t>
            </a:r>
            <a:r>
              <a:rPr lang="ru-RU" sz="1900" dirty="0" smtClean="0"/>
              <a:t> </a:t>
            </a:r>
            <a:r>
              <a:rPr lang="ru-RU" sz="1900" dirty="0" err="1" smtClean="0"/>
              <a:t>з</a:t>
            </a:r>
            <a:r>
              <a:rPr lang="ru-RU" sz="1900" dirty="0" smtClean="0"/>
              <a:t> другим </a:t>
            </a:r>
            <a:r>
              <a:rPr lang="ru-RU" sz="1900" dirty="0" err="1" smtClean="0"/>
              <a:t>напрямом</a:t>
            </a:r>
            <a:r>
              <a:rPr lang="ru-RU" sz="1900" dirty="0" smtClean="0"/>
              <a:t> </a:t>
            </a:r>
            <a:r>
              <a:rPr lang="ru-RU" sz="1900" dirty="0" err="1" smtClean="0"/>
              <a:t>безвідходності</a:t>
            </a:r>
            <a:r>
              <a:rPr lang="ru-RU" sz="1900" dirty="0" smtClean="0"/>
              <a:t> </a:t>
            </a:r>
            <a:r>
              <a:rPr lang="ru-RU" sz="1900" dirty="0" err="1" smtClean="0"/>
              <a:t>технологій</a:t>
            </a:r>
            <a:r>
              <a:rPr lang="ru-RU" sz="1900" dirty="0" smtClean="0"/>
              <a:t> </a:t>
            </a:r>
            <a:r>
              <a:rPr lang="ru-RU" sz="1900" dirty="0" err="1" smtClean="0"/>
              <a:t>відходи</a:t>
            </a:r>
            <a:r>
              <a:rPr lang="ru-RU" sz="1900" dirty="0" smtClean="0"/>
              <a:t> </a:t>
            </a:r>
            <a:r>
              <a:rPr lang="ru-RU" sz="1900" dirty="0" err="1" smtClean="0"/>
              <a:t>виробництва</a:t>
            </a:r>
            <a:r>
              <a:rPr lang="ru-RU" sz="1900" dirty="0" smtClean="0"/>
              <a:t> </a:t>
            </a:r>
            <a:r>
              <a:rPr lang="ru-RU" sz="1900" dirty="0" err="1" smtClean="0"/>
              <a:t>використовують</a:t>
            </a:r>
            <a:r>
              <a:rPr lang="ru-RU" sz="1900" dirty="0" smtClean="0"/>
              <a:t> </a:t>
            </a:r>
            <a:r>
              <a:rPr lang="ru-RU" sz="1900" dirty="0" smtClean="0"/>
              <a:t>як </a:t>
            </a:r>
            <a:r>
              <a:rPr lang="ru-RU" sz="1900" dirty="0" err="1" smtClean="0"/>
              <a:t>вторинні</a:t>
            </a:r>
            <a:r>
              <a:rPr lang="ru-RU" sz="1900" dirty="0" smtClean="0"/>
              <a:t> </a:t>
            </a:r>
            <a:r>
              <a:rPr lang="ru-RU" sz="1900" dirty="0" err="1" smtClean="0"/>
              <a:t>матеріальні</a:t>
            </a:r>
            <a:r>
              <a:rPr lang="ru-RU" sz="1900" dirty="0" smtClean="0"/>
              <a:t> </a:t>
            </a:r>
            <a:r>
              <a:rPr lang="ru-RU" sz="1900" dirty="0" err="1" smtClean="0"/>
              <a:t>ресурси</a:t>
            </a:r>
            <a:r>
              <a:rPr lang="ru-RU" sz="1900" dirty="0" smtClean="0"/>
              <a:t>, </a:t>
            </a:r>
            <a:r>
              <a:rPr lang="ru-RU" sz="1900" dirty="0" err="1" smtClean="0"/>
              <a:t>які</a:t>
            </a:r>
            <a:r>
              <a:rPr lang="ru-RU" sz="1900" dirty="0" smtClean="0"/>
              <a:t> </a:t>
            </a:r>
            <a:r>
              <a:rPr lang="ru-RU" sz="1900" dirty="0" err="1" smtClean="0"/>
              <a:t>після</a:t>
            </a:r>
            <a:r>
              <a:rPr lang="ru-RU" sz="1900" dirty="0" smtClean="0"/>
              <a:t> </a:t>
            </a:r>
            <a:r>
              <a:rPr lang="ru-RU" sz="1900" dirty="0" err="1" smtClean="0"/>
              <a:t>збирання</a:t>
            </a:r>
            <a:r>
              <a:rPr lang="ru-RU" sz="1900" dirty="0" smtClean="0"/>
              <a:t> та </a:t>
            </a:r>
            <a:r>
              <a:rPr lang="ru-RU" sz="1900" dirty="0" err="1" smtClean="0"/>
              <a:t>оброблення</a:t>
            </a:r>
            <a:r>
              <a:rPr lang="ru-RU" sz="1900" dirty="0" smtClean="0"/>
              <a:t> </a:t>
            </a:r>
            <a:r>
              <a:rPr lang="ru-RU" sz="1900" dirty="0" err="1" smtClean="0"/>
              <a:t>знову</a:t>
            </a:r>
            <a:r>
              <a:rPr lang="ru-RU" sz="1900" dirty="0" smtClean="0"/>
              <a:t> </a:t>
            </a:r>
            <a:r>
              <a:rPr lang="ru-RU" sz="1900" dirty="0" err="1" smtClean="0"/>
              <a:t>надходять</a:t>
            </a:r>
            <a:r>
              <a:rPr lang="ru-RU" sz="1900" dirty="0" smtClean="0"/>
              <a:t> у </a:t>
            </a:r>
            <a:r>
              <a:rPr lang="ru-RU" sz="1900" dirty="0" err="1" smtClean="0"/>
              <a:t>виробництво</a:t>
            </a:r>
            <a:r>
              <a:rPr lang="ru-RU" sz="1900" dirty="0" smtClean="0"/>
              <a:t> як </a:t>
            </a:r>
            <a:r>
              <a:rPr lang="ru-RU" sz="1900" dirty="0" err="1" smtClean="0"/>
              <a:t>вторинна</a:t>
            </a:r>
            <a:r>
              <a:rPr lang="ru-RU" sz="1900" dirty="0" smtClean="0"/>
              <a:t> </a:t>
            </a:r>
            <a:r>
              <a:rPr lang="ru-RU" sz="1900" dirty="0" err="1" smtClean="0"/>
              <a:t>матеріальна</a:t>
            </a:r>
            <a:r>
              <a:rPr lang="ru-RU" sz="1900" dirty="0" smtClean="0"/>
              <a:t> </a:t>
            </a:r>
            <a:r>
              <a:rPr lang="ru-RU" sz="1900" dirty="0" err="1" smtClean="0"/>
              <a:t>сировина</a:t>
            </a:r>
            <a:r>
              <a:rPr lang="ru-RU" sz="1900" dirty="0" smtClean="0"/>
              <a:t>:</a:t>
            </a:r>
          </a:p>
          <a:p>
            <a:pPr>
              <a:buNone/>
            </a:pPr>
            <a:r>
              <a:rPr lang="ru-RU" sz="1900" dirty="0" smtClean="0"/>
              <a:t>1) </a:t>
            </a:r>
            <a:r>
              <a:rPr lang="ru-RU" sz="1900" dirty="0" err="1" smtClean="0"/>
              <a:t>залишки</a:t>
            </a:r>
            <a:r>
              <a:rPr lang="ru-RU" sz="1900" dirty="0" smtClean="0"/>
              <a:t> </a:t>
            </a:r>
            <a:r>
              <a:rPr lang="ru-RU" sz="1900" dirty="0" err="1" smtClean="0"/>
              <a:t>сировини</a:t>
            </a:r>
            <a:r>
              <a:rPr lang="ru-RU" sz="1900" dirty="0" smtClean="0"/>
              <a:t> </a:t>
            </a:r>
            <a:r>
              <a:rPr lang="ru-RU" sz="1900" dirty="0" err="1" smtClean="0"/>
              <a:t>і</a:t>
            </a:r>
            <a:r>
              <a:rPr lang="ru-RU" sz="1900" dirty="0" smtClean="0"/>
              <a:t> </a:t>
            </a:r>
            <a:r>
              <a:rPr lang="ru-RU" sz="1900" dirty="0" err="1" smtClean="0"/>
              <a:t>матеріалів</a:t>
            </a:r>
            <a:r>
              <a:rPr lang="ru-RU" sz="1900" dirty="0" smtClean="0"/>
              <a:t>, </a:t>
            </a:r>
            <a:r>
              <a:rPr lang="ru-RU" sz="1900" dirty="0" err="1" smtClean="0"/>
              <a:t>що</a:t>
            </a:r>
            <a:r>
              <a:rPr lang="ru-RU" sz="1900" dirty="0" smtClean="0"/>
              <a:t> </a:t>
            </a:r>
            <a:r>
              <a:rPr lang="ru-RU" sz="1900" dirty="0" err="1" smtClean="0"/>
              <a:t>утворюються</a:t>
            </a:r>
            <a:r>
              <a:rPr lang="ru-RU" sz="1900" dirty="0" smtClean="0"/>
              <a:t> в </a:t>
            </a:r>
            <a:r>
              <a:rPr lang="ru-RU" sz="1900" dirty="0" err="1" smtClean="0"/>
              <a:t>процесі</a:t>
            </a:r>
            <a:r>
              <a:rPr lang="ru-RU" sz="1900" dirty="0" smtClean="0"/>
              <a:t> </a:t>
            </a:r>
            <a:r>
              <a:rPr lang="ru-RU" sz="1900" dirty="0" err="1" smtClean="0"/>
              <a:t>виготовлення</a:t>
            </a:r>
            <a:endParaRPr lang="ru-RU" sz="1900" dirty="0" smtClean="0"/>
          </a:p>
          <a:p>
            <a:pPr>
              <a:buNone/>
            </a:pPr>
            <a:r>
              <a:rPr lang="ru-RU" sz="1900" dirty="0" err="1" smtClean="0"/>
              <a:t>продукції</a:t>
            </a:r>
            <a:r>
              <a:rPr lang="ru-RU" sz="1900" dirty="0" smtClean="0"/>
              <a:t>;</a:t>
            </a:r>
          </a:p>
          <a:p>
            <a:pPr>
              <a:buNone/>
            </a:pPr>
            <a:r>
              <a:rPr lang="ru-RU" sz="1900" dirty="0" smtClean="0"/>
              <a:t>2) </a:t>
            </a:r>
            <a:r>
              <a:rPr lang="ru-RU" sz="1900" dirty="0" err="1" smtClean="0"/>
              <a:t>продукти</a:t>
            </a:r>
            <a:r>
              <a:rPr lang="ru-RU" sz="1900" dirty="0" smtClean="0"/>
              <a:t> </a:t>
            </a:r>
            <a:r>
              <a:rPr lang="ru-RU" sz="1900" dirty="0" err="1" smtClean="0"/>
              <a:t>фізико-хімічної</a:t>
            </a:r>
            <a:r>
              <a:rPr lang="ru-RU" sz="1900" dirty="0" smtClean="0"/>
              <a:t> </a:t>
            </a:r>
            <a:r>
              <a:rPr lang="ru-RU" sz="1900" dirty="0" err="1" smtClean="0"/>
              <a:t>переробки</a:t>
            </a:r>
            <a:r>
              <a:rPr lang="ru-RU" sz="1900" dirty="0" smtClean="0"/>
              <a:t> </a:t>
            </a:r>
            <a:r>
              <a:rPr lang="ru-RU" sz="1900" dirty="0" err="1" smtClean="0"/>
              <a:t>сировини</a:t>
            </a:r>
            <a:r>
              <a:rPr lang="ru-RU" sz="1900" dirty="0" smtClean="0"/>
              <a:t>;</a:t>
            </a:r>
          </a:p>
          <a:p>
            <a:pPr>
              <a:buNone/>
            </a:pPr>
            <a:r>
              <a:rPr lang="ru-RU" sz="1900" dirty="0" smtClean="0"/>
              <a:t>3) </a:t>
            </a:r>
            <a:r>
              <a:rPr lang="ru-RU" sz="1900" dirty="0" err="1" smtClean="0"/>
              <a:t>продукти</a:t>
            </a:r>
            <a:r>
              <a:rPr lang="ru-RU" sz="1900" dirty="0" smtClean="0"/>
              <a:t>, </a:t>
            </a:r>
            <a:r>
              <a:rPr lang="ru-RU" sz="1900" dirty="0" err="1" smtClean="0"/>
              <a:t>які</a:t>
            </a:r>
            <a:r>
              <a:rPr lang="ru-RU" sz="1900" dirty="0" smtClean="0"/>
              <a:t> </a:t>
            </a:r>
            <a:r>
              <a:rPr lang="ru-RU" sz="1900" dirty="0" err="1" smtClean="0"/>
              <a:t>отримують</a:t>
            </a:r>
            <a:r>
              <a:rPr lang="ru-RU" sz="1900" dirty="0" smtClean="0"/>
              <a:t> у </a:t>
            </a:r>
            <a:r>
              <a:rPr lang="ru-RU" sz="1900" dirty="0" err="1" smtClean="0"/>
              <a:t>результаті</a:t>
            </a:r>
            <a:r>
              <a:rPr lang="ru-RU" sz="1900" dirty="0" smtClean="0"/>
              <a:t> </a:t>
            </a:r>
            <a:r>
              <a:rPr lang="ru-RU" sz="1900" dirty="0" err="1" smtClean="0"/>
              <a:t>видобування</a:t>
            </a:r>
            <a:r>
              <a:rPr lang="ru-RU" sz="1900" dirty="0" smtClean="0"/>
              <a:t> </a:t>
            </a:r>
            <a:r>
              <a:rPr lang="ru-RU" sz="1900" dirty="0" err="1" smtClean="0"/>
              <a:t>й</a:t>
            </a:r>
            <a:r>
              <a:rPr lang="ru-RU" sz="1900" dirty="0" smtClean="0"/>
              <a:t> </a:t>
            </a:r>
            <a:r>
              <a:rPr lang="ru-RU" sz="1900" dirty="0" err="1" smtClean="0"/>
              <a:t>збагачення</a:t>
            </a:r>
            <a:r>
              <a:rPr lang="ru-RU" sz="1900" dirty="0" smtClean="0"/>
              <a:t> </a:t>
            </a:r>
            <a:r>
              <a:rPr lang="ru-RU" sz="1900" dirty="0" smtClean="0"/>
              <a:t> </a:t>
            </a:r>
            <a:r>
              <a:rPr lang="ru-RU" sz="1900" dirty="0" err="1" smtClean="0"/>
              <a:t>корисних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копалин</a:t>
            </a:r>
            <a:r>
              <a:rPr lang="ru-RU" sz="1900" dirty="0" smtClean="0"/>
              <a:t>;</a:t>
            </a:r>
          </a:p>
          <a:p>
            <a:pPr>
              <a:buNone/>
            </a:pPr>
            <a:r>
              <a:rPr lang="ru-RU" sz="1900" dirty="0" smtClean="0"/>
              <a:t>4) </a:t>
            </a:r>
            <a:r>
              <a:rPr lang="ru-RU" sz="1900" dirty="0" err="1" smtClean="0"/>
              <a:t>вироби</a:t>
            </a:r>
            <a:r>
              <a:rPr lang="ru-RU" sz="1900" dirty="0" smtClean="0"/>
              <a:t> </a:t>
            </a:r>
            <a:r>
              <a:rPr lang="ru-RU" sz="1900" dirty="0" err="1" smtClean="0"/>
              <a:t>і</a:t>
            </a:r>
            <a:r>
              <a:rPr lang="ru-RU" sz="1900" dirty="0" smtClean="0"/>
              <a:t> </a:t>
            </a:r>
            <a:r>
              <a:rPr lang="ru-RU" sz="1900" dirty="0" err="1" smtClean="0"/>
              <a:t>предмети</a:t>
            </a:r>
            <a:r>
              <a:rPr lang="ru-RU" sz="1900" dirty="0" smtClean="0"/>
              <a:t>, </a:t>
            </a:r>
            <a:r>
              <a:rPr lang="ru-RU" sz="1900" dirty="0" err="1" smtClean="0"/>
              <a:t>що</a:t>
            </a:r>
            <a:r>
              <a:rPr lang="ru-RU" sz="1900" dirty="0" smtClean="0"/>
              <a:t> </a:t>
            </a:r>
            <a:r>
              <a:rPr lang="ru-RU" sz="1900" dirty="0" err="1" smtClean="0"/>
              <a:t>вийшли</a:t>
            </a:r>
            <a:r>
              <a:rPr lang="ru-RU" sz="1900" dirty="0" smtClean="0"/>
              <a:t> </a:t>
            </a:r>
            <a:r>
              <a:rPr lang="ru-RU" sz="1900" dirty="0" err="1" smtClean="0"/>
              <a:t>з</a:t>
            </a:r>
            <a:r>
              <a:rPr lang="ru-RU" sz="1900" dirty="0" smtClean="0"/>
              <a:t> </a:t>
            </a:r>
            <a:r>
              <a:rPr lang="ru-RU" sz="1900" dirty="0" err="1" smtClean="0"/>
              <a:t>ужитку</a:t>
            </a:r>
            <a:r>
              <a:rPr lang="ru-RU" sz="1900" dirty="0" smtClean="0"/>
              <a:t> </a:t>
            </a:r>
            <a:r>
              <a:rPr lang="ru-RU" sz="1900" dirty="0" err="1" smtClean="0"/>
              <a:t>або</a:t>
            </a:r>
            <a:r>
              <a:rPr lang="ru-RU" sz="1900" dirty="0" smtClean="0"/>
              <a:t> морально </a:t>
            </a:r>
            <a:r>
              <a:rPr lang="ru-RU" sz="1900" dirty="0" err="1" smtClean="0"/>
              <a:t>застаріли</a:t>
            </a:r>
            <a:r>
              <a:rPr lang="ru-RU" sz="1900" dirty="0" smtClean="0"/>
              <a:t>;</a:t>
            </a:r>
          </a:p>
          <a:p>
            <a:pPr>
              <a:buNone/>
            </a:pPr>
            <a:r>
              <a:rPr lang="ru-RU" sz="1900" dirty="0" smtClean="0"/>
              <a:t>5) </a:t>
            </a:r>
            <a:r>
              <a:rPr lang="ru-RU" sz="1900" dirty="0" err="1" smtClean="0"/>
              <a:t>продукти</a:t>
            </a:r>
            <a:r>
              <a:rPr lang="ru-RU" sz="1900" dirty="0" smtClean="0"/>
              <a:t> </a:t>
            </a:r>
            <a:r>
              <a:rPr lang="ru-RU" sz="1900" dirty="0" err="1" smtClean="0"/>
              <a:t>очищення</a:t>
            </a:r>
            <a:r>
              <a:rPr lang="ru-RU" sz="1900" dirty="0" smtClean="0"/>
              <a:t> </a:t>
            </a:r>
            <a:r>
              <a:rPr lang="ru-RU" sz="1900" dirty="0" err="1" smtClean="0"/>
              <a:t>газодимових</a:t>
            </a:r>
            <a:r>
              <a:rPr lang="ru-RU" sz="1900" dirty="0" smtClean="0"/>
              <a:t> </a:t>
            </a:r>
            <a:r>
              <a:rPr lang="ru-RU" sz="1900" dirty="0" err="1" smtClean="0"/>
              <a:t>викидів</a:t>
            </a:r>
            <a:r>
              <a:rPr lang="ru-RU" sz="1900" dirty="0" smtClean="0"/>
              <a:t> </a:t>
            </a:r>
            <a:r>
              <a:rPr lang="ru-RU" sz="1900" dirty="0" err="1" smtClean="0"/>
              <a:t>і</a:t>
            </a:r>
            <a:r>
              <a:rPr lang="ru-RU" sz="1900" dirty="0" smtClean="0"/>
              <a:t> </a:t>
            </a:r>
            <a:r>
              <a:rPr lang="ru-RU" sz="1900" dirty="0" err="1" smtClean="0"/>
              <a:t>стічних</a:t>
            </a:r>
            <a:r>
              <a:rPr lang="ru-RU" sz="1900" dirty="0" smtClean="0"/>
              <a:t> вод;</a:t>
            </a:r>
          </a:p>
          <a:p>
            <a:pPr>
              <a:buNone/>
            </a:pPr>
            <a:r>
              <a:rPr lang="ru-RU" sz="1900" dirty="0" smtClean="0"/>
              <a:t>6) </a:t>
            </a:r>
            <a:r>
              <a:rPr lang="ru-RU" sz="1900" dirty="0" err="1" smtClean="0"/>
              <a:t>відпрацьована</a:t>
            </a:r>
            <a:r>
              <a:rPr lang="ru-RU" sz="1900" dirty="0" smtClean="0"/>
              <a:t> та </a:t>
            </a:r>
            <a:r>
              <a:rPr lang="ru-RU" sz="1900" dirty="0" err="1" smtClean="0"/>
              <a:t>побічна</a:t>
            </a:r>
            <a:r>
              <a:rPr lang="ru-RU" sz="1900" dirty="0" smtClean="0"/>
              <a:t> теплота, </a:t>
            </a:r>
            <a:r>
              <a:rPr lang="ru-RU" sz="1900" dirty="0" err="1" smtClean="0"/>
              <a:t>енергетичний</a:t>
            </a:r>
            <a:r>
              <a:rPr lang="ru-RU" sz="1900" dirty="0" smtClean="0"/>
              <a:t> </a:t>
            </a:r>
            <a:r>
              <a:rPr lang="ru-RU" sz="1900" dirty="0" err="1" smtClean="0"/>
              <a:t>потенціал</a:t>
            </a:r>
            <a:r>
              <a:rPr lang="ru-RU" sz="1900" dirty="0" smtClean="0"/>
              <a:t> </a:t>
            </a:r>
            <a:r>
              <a:rPr lang="ru-RU" sz="1900" dirty="0" err="1" smtClean="0"/>
              <a:t>якої</a:t>
            </a:r>
            <a:r>
              <a:rPr lang="ru-RU" sz="1900" dirty="0" smtClean="0"/>
              <a:t> </a:t>
            </a:r>
            <a:r>
              <a:rPr lang="ru-RU" sz="1900" dirty="0" err="1" smtClean="0"/>
              <a:t>може</a:t>
            </a:r>
            <a:r>
              <a:rPr lang="ru-RU" sz="1900" dirty="0" smtClean="0"/>
              <a:t> </a:t>
            </a:r>
            <a:r>
              <a:rPr lang="ru-RU" sz="1900" dirty="0" smtClean="0"/>
              <a:t>бути </a:t>
            </a:r>
            <a:r>
              <a:rPr lang="ru-RU" sz="1900" dirty="0" err="1" smtClean="0"/>
              <a:t>використаний</a:t>
            </a:r>
            <a:r>
              <a:rPr lang="ru-RU" sz="1900" dirty="0" smtClean="0"/>
              <a:t> </a:t>
            </a:r>
            <a:r>
              <a:rPr lang="ru-RU" sz="1900" dirty="0" smtClean="0"/>
              <a:t>в </a:t>
            </a:r>
            <a:r>
              <a:rPr lang="ru-RU" sz="1900" dirty="0" err="1" smtClean="0"/>
              <a:t>інших</a:t>
            </a:r>
            <a:r>
              <a:rPr lang="ru-RU" sz="1900" dirty="0" smtClean="0"/>
              <a:t> </a:t>
            </a:r>
            <a:r>
              <a:rPr lang="ru-RU" sz="1900" dirty="0" err="1" smtClean="0"/>
              <a:t>процесах</a:t>
            </a:r>
            <a:r>
              <a:rPr lang="ru-RU" sz="1900" dirty="0" smtClean="0"/>
              <a:t> (</a:t>
            </a:r>
            <a:r>
              <a:rPr lang="ru-RU" sz="1900" dirty="0" err="1" smtClean="0"/>
              <a:t>використання</a:t>
            </a:r>
            <a:r>
              <a:rPr lang="ru-RU" sz="1900" dirty="0" smtClean="0"/>
              <a:t> </a:t>
            </a:r>
            <a:r>
              <a:rPr lang="ru-RU" sz="1900" dirty="0" err="1" smtClean="0"/>
              <a:t>вторинних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енергетичних</a:t>
            </a:r>
            <a:r>
              <a:rPr lang="ru-RU" sz="1900" dirty="0" smtClean="0"/>
              <a:t> </a:t>
            </a:r>
            <a:r>
              <a:rPr lang="ru-RU" sz="1900" dirty="0" err="1" smtClean="0"/>
              <a:t>ресурсів</a:t>
            </a:r>
            <a:r>
              <a:rPr lang="ru-RU" sz="1900" dirty="0" smtClean="0"/>
              <a:t> </a:t>
            </a:r>
            <a:r>
              <a:rPr lang="ru-RU" sz="1900" dirty="0" smtClean="0"/>
              <a:t>– ВЕР).</a:t>
            </a:r>
            <a:endParaRPr lang="ru-RU" sz="19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717" y="315310"/>
            <a:ext cx="8671035" cy="4123415"/>
          </a:xfrm>
        </p:spPr>
        <p:txBody>
          <a:bodyPr>
            <a:noAutofit/>
          </a:bodyPr>
          <a:lstStyle/>
          <a:p>
            <a:r>
              <a:rPr lang="ru-RU" sz="2400" b="1" i="1" dirty="0" err="1" smtClean="0"/>
              <a:t>з</a:t>
            </a:r>
            <a:r>
              <a:rPr lang="ru-RU" sz="2400" b="1" i="1" dirty="0" smtClean="0"/>
              <a:t> метою </a:t>
            </a:r>
            <a:r>
              <a:rPr lang="ru-RU" sz="2400" b="1" i="1" dirty="0" err="1" smtClean="0"/>
              <a:t>раціонального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вирішення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проблеми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утилізації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відходів</a:t>
            </a:r>
            <a:r>
              <a:rPr lang="ru-RU" sz="2400" b="1" i="1" dirty="0" smtClean="0"/>
              <a:t> </a:t>
            </a:r>
            <a:r>
              <a:rPr lang="ru-RU" sz="2400" dirty="0" err="1" smtClean="0"/>
              <a:t>рекомендують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програму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заходів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 smtClean="0"/>
              <a:t>– </a:t>
            </a:r>
            <a:r>
              <a:rPr lang="ru-RU" sz="2400" dirty="0" err="1" smtClean="0"/>
              <a:t>зменшення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відходів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– </a:t>
            </a:r>
            <a:r>
              <a:rPr lang="ru-RU" sz="2400" dirty="0" err="1" smtClean="0"/>
              <a:t>повторне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рециклізація</a:t>
            </a:r>
            <a:r>
              <a:rPr lang="ru-RU" sz="2400" dirty="0" smtClean="0"/>
              <a:t>,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вторинної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сировини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– </a:t>
            </a:r>
            <a:r>
              <a:rPr lang="ru-RU" sz="2400" dirty="0" err="1" smtClean="0"/>
              <a:t>обробка</a:t>
            </a:r>
            <a:r>
              <a:rPr lang="ru-RU" sz="2400" dirty="0" smtClean="0"/>
              <a:t>, </a:t>
            </a:r>
            <a:r>
              <a:rPr lang="ru-RU" sz="2400" dirty="0" err="1" smtClean="0"/>
              <a:t>детоксикація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деструктивні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методи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– </a:t>
            </a:r>
            <a:r>
              <a:rPr lang="ru-RU" sz="2400" dirty="0" err="1" smtClean="0"/>
              <a:t>скидання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захоронення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наземних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звалищах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body" idx="1"/>
          </p:nvPr>
        </p:nvSpPr>
        <p:spPr>
          <a:xfrm>
            <a:off x="220717" y="147145"/>
            <a:ext cx="8681545" cy="47003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800" b="1" i="1" dirty="0" err="1" smtClean="0"/>
              <a:t>Побутове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сміття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переробляють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спалюють</a:t>
            </a:r>
            <a:r>
              <a:rPr lang="ru-RU" sz="1800" b="1" i="1" dirty="0" smtClean="0"/>
              <a:t> на </a:t>
            </a:r>
            <a:r>
              <a:rPr lang="ru-RU" sz="1800" b="1" i="1" dirty="0" err="1" smtClean="0"/>
              <a:t>спеціальних</a:t>
            </a:r>
            <a:r>
              <a:rPr lang="ru-RU" sz="1800" b="1" i="1" dirty="0" smtClean="0"/>
              <a:t> заводах. </a:t>
            </a:r>
            <a:r>
              <a:rPr lang="ru-RU" sz="1800" dirty="0" smtClean="0"/>
              <a:t>При </a:t>
            </a:r>
            <a:r>
              <a:rPr lang="ru-RU" sz="1800" dirty="0" err="1" smtClean="0"/>
              <a:t>цьому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скло</a:t>
            </a:r>
            <a:r>
              <a:rPr lang="ru-RU" sz="1800" dirty="0" smtClean="0"/>
              <a:t>, </a:t>
            </a:r>
            <a:r>
              <a:rPr lang="ru-RU" sz="1800" dirty="0" err="1" smtClean="0"/>
              <a:t>чорні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кольорові</a:t>
            </a:r>
            <a:r>
              <a:rPr lang="ru-RU" sz="1800" dirty="0" smtClean="0"/>
              <a:t> метали, </a:t>
            </a:r>
            <a:r>
              <a:rPr lang="ru-RU" sz="1800" dirty="0" err="1" smtClean="0"/>
              <a:t>добрива</a:t>
            </a:r>
            <a:r>
              <a:rPr lang="ru-RU" sz="1800" dirty="0" smtClean="0"/>
              <a:t>, </a:t>
            </a:r>
            <a:r>
              <a:rPr lang="ru-RU" sz="1800" dirty="0" err="1" smtClean="0"/>
              <a:t>етанол</a:t>
            </a:r>
            <a:r>
              <a:rPr lang="ru-RU" sz="1800" dirty="0" smtClean="0"/>
              <a:t> та </a:t>
            </a:r>
            <a:r>
              <a:rPr lang="ru-RU" sz="1800" dirty="0" err="1" smtClean="0"/>
              <a:t>будівельні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матеріали</a:t>
            </a:r>
            <a:r>
              <a:rPr lang="ru-RU" sz="1800" dirty="0" smtClean="0"/>
              <a:t>. </a:t>
            </a:r>
            <a:r>
              <a:rPr lang="ru-RU" sz="1800" dirty="0" err="1" smtClean="0"/>
              <a:t>Отже</a:t>
            </a:r>
            <a:r>
              <a:rPr lang="ru-RU" sz="1800" dirty="0" smtClean="0"/>
              <a:t>, </a:t>
            </a:r>
            <a:r>
              <a:rPr lang="ru-RU" sz="1800" dirty="0" err="1" smtClean="0"/>
              <a:t>переробка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утилізація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відходів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дають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змогу</a:t>
            </a:r>
            <a:r>
              <a:rPr lang="ru-RU" sz="1800" dirty="0" smtClean="0"/>
              <a:t> не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додатково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корисні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продукти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вироби</a:t>
            </a:r>
            <a:r>
              <a:rPr lang="ru-RU" sz="1800" dirty="0" smtClean="0"/>
              <a:t>, а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зменшити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видобуток</a:t>
            </a:r>
            <a:r>
              <a:rPr lang="ru-RU" sz="1800" dirty="0" smtClean="0"/>
              <a:t> та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невідновних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ресурсів</a:t>
            </a:r>
            <a:r>
              <a:rPr lang="ru-RU" sz="1800" dirty="0" smtClean="0"/>
              <a:t> (</a:t>
            </a:r>
            <a:r>
              <a:rPr lang="ru-RU" sz="1800" dirty="0" err="1" smtClean="0"/>
              <a:t>мінеральної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сировини</a:t>
            </a:r>
            <a:r>
              <a:rPr lang="ru-RU" sz="1800" dirty="0" smtClean="0"/>
              <a:t>)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відновних</a:t>
            </a:r>
            <a:r>
              <a:rPr lang="ru-RU" sz="1800" dirty="0" smtClean="0"/>
              <a:t> (</a:t>
            </a:r>
            <a:r>
              <a:rPr lang="ru-RU" sz="1800" dirty="0" err="1" smtClean="0"/>
              <a:t>ліси</a:t>
            </a:r>
            <a:r>
              <a:rPr lang="ru-RU" sz="1800" dirty="0" smtClean="0"/>
              <a:t>, </a:t>
            </a:r>
            <a:r>
              <a:rPr lang="ru-RU" sz="1800" dirty="0" err="1" smtClean="0"/>
              <a:t>бавовна</a:t>
            </a:r>
            <a:r>
              <a:rPr lang="ru-RU" sz="1800" dirty="0" smtClean="0"/>
              <a:t>, </a:t>
            </a:r>
            <a:r>
              <a:rPr lang="ru-RU" sz="1800" dirty="0" err="1" smtClean="0"/>
              <a:t>льон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запобігти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забрудненню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довкілля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r>
              <a:rPr lang="ru-RU" sz="1800" dirty="0" err="1" smtClean="0"/>
              <a:t>Слід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врахувати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використанні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технологій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переробки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відходів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бувають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> </a:t>
            </a:r>
            <a:r>
              <a:rPr lang="ru-RU" sz="1800" b="1" i="1" dirty="0" err="1" smtClean="0"/>
              <a:t>відходи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які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неможливо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утилізувати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переробити</a:t>
            </a:r>
            <a:r>
              <a:rPr lang="ru-RU" sz="1800" b="1" i="1" dirty="0" smtClean="0"/>
              <a:t>, </a:t>
            </a:r>
            <a:r>
              <a:rPr lang="ru-RU" sz="1800" dirty="0" smtClean="0"/>
              <a:t>тому вони </a:t>
            </a:r>
            <a:r>
              <a:rPr lang="ru-RU" sz="1800" dirty="0" err="1" smtClean="0"/>
              <a:t>повинні</a:t>
            </a:r>
            <a:r>
              <a:rPr lang="ru-RU" sz="1800" dirty="0" smtClean="0"/>
              <a:t> бути </a:t>
            </a:r>
            <a:r>
              <a:rPr lang="ru-RU" sz="1800" dirty="0" err="1" smtClean="0"/>
              <a:t>детоксиковані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іммобілізовані</a:t>
            </a:r>
            <a:r>
              <a:rPr lang="ru-RU" sz="1800" dirty="0" smtClean="0"/>
              <a:t> до </a:t>
            </a:r>
            <a:r>
              <a:rPr lang="ru-RU" sz="1800" dirty="0" err="1" smtClean="0"/>
              <a:t>такої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міри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не </a:t>
            </a:r>
            <a:r>
              <a:rPr lang="ru-RU" sz="1800" dirty="0" err="1" smtClean="0"/>
              <a:t>створювати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загрози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здоров’я</a:t>
            </a:r>
            <a:r>
              <a:rPr lang="ru-RU" sz="1800" dirty="0" smtClean="0"/>
              <a:t> людей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довкілля</a:t>
            </a:r>
            <a:r>
              <a:rPr lang="ru-RU" sz="1800" dirty="0" smtClean="0"/>
              <a:t>.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відходи</a:t>
            </a:r>
            <a:r>
              <a:rPr lang="ru-RU" sz="1800" dirty="0" smtClean="0"/>
              <a:t> </a:t>
            </a:r>
            <a:r>
              <a:rPr lang="ru-RU" sz="1800" dirty="0" err="1" smtClean="0"/>
              <a:t>вивозять</a:t>
            </a:r>
            <a:r>
              <a:rPr lang="ru-RU" sz="1800" dirty="0" smtClean="0"/>
              <a:t> </a:t>
            </a:r>
            <a:r>
              <a:rPr lang="ru-RU" sz="1800" dirty="0" smtClean="0"/>
              <a:t>на </a:t>
            </a:r>
            <a:r>
              <a:rPr lang="ru-RU" sz="1800" dirty="0" err="1" smtClean="0"/>
              <a:t>спеціальні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полігони</a:t>
            </a:r>
            <a:r>
              <a:rPr lang="ru-RU" sz="1800" dirty="0" smtClean="0"/>
              <a:t> для захоронения. </a:t>
            </a:r>
            <a:r>
              <a:rPr lang="ru-RU" sz="1800" dirty="0" err="1" smtClean="0"/>
              <a:t>Найпростіші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найпоширеніші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споруди</a:t>
            </a:r>
            <a:r>
              <a:rPr lang="ru-RU" sz="1800" dirty="0" smtClean="0"/>
              <a:t> </a:t>
            </a:r>
            <a:r>
              <a:rPr lang="ru-RU" sz="1800" dirty="0" smtClean="0"/>
              <a:t>для </a:t>
            </a:r>
            <a:r>
              <a:rPr lang="ru-RU" sz="1800" dirty="0" err="1" smtClean="0"/>
              <a:t>знешкодження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відходів</a:t>
            </a:r>
            <a:r>
              <a:rPr lang="ru-RU" sz="1800" dirty="0" smtClean="0"/>
              <a:t> - </a:t>
            </a:r>
            <a:r>
              <a:rPr lang="ru-RU" sz="1800" dirty="0" err="1" smtClean="0"/>
              <a:t>удосконалені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звалища</a:t>
            </a:r>
            <a:r>
              <a:rPr lang="ru-RU" sz="1800" dirty="0" smtClean="0"/>
              <a:t>, де </a:t>
            </a:r>
            <a:r>
              <a:rPr lang="ru-RU" sz="1800" dirty="0" err="1" smtClean="0"/>
              <a:t>відбувається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анаеробне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саморозкладання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відходів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товщі</a:t>
            </a:r>
            <a:r>
              <a:rPr lang="ru-RU" sz="1800" dirty="0" smtClean="0"/>
              <a:t> </a:t>
            </a:r>
            <a:r>
              <a:rPr lang="ru-RU" sz="1800" dirty="0" err="1" smtClean="0"/>
              <a:t>впродовж</a:t>
            </a:r>
            <a:r>
              <a:rPr lang="ru-RU" sz="1800" dirty="0" smtClean="0"/>
              <a:t> </a:t>
            </a:r>
            <a:r>
              <a:rPr lang="ru-RU" sz="1800" dirty="0" err="1" smtClean="0"/>
              <a:t>десятків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.</a:t>
            </a:r>
            <a:endParaRPr lang="ru-RU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0149" y="215152"/>
            <a:ext cx="8513379" cy="4672158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Останнім</a:t>
            </a:r>
            <a:r>
              <a:rPr lang="ru-RU" sz="2400" dirty="0" smtClean="0"/>
              <a:t> часом </a:t>
            </a:r>
            <a:r>
              <a:rPr lang="ru-RU" sz="2400" dirty="0" err="1" smtClean="0"/>
              <a:t>запропоновано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спосіб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прискореного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знешкодження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побутових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відходів</a:t>
            </a:r>
            <a:r>
              <a:rPr lang="ru-RU" sz="2400" dirty="0" smtClean="0"/>
              <a:t>, </a:t>
            </a:r>
            <a:r>
              <a:rPr lang="ru-RU" sz="2400" dirty="0" err="1" smtClean="0"/>
              <a:t>застосовуючи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спеціальне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польове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компостування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впродовж</a:t>
            </a:r>
            <a:r>
              <a:rPr lang="ru-RU" sz="2400" dirty="0" smtClean="0"/>
              <a:t> 4-18 </a:t>
            </a:r>
            <a:r>
              <a:rPr lang="ru-RU" sz="2400" dirty="0" err="1" smtClean="0"/>
              <a:t>міс</a:t>
            </a:r>
            <a:r>
              <a:rPr lang="ru-RU" sz="2400" dirty="0" smtClean="0"/>
              <a:t>. </a:t>
            </a:r>
            <a:r>
              <a:rPr lang="ru-RU" sz="2400" dirty="0" err="1" smtClean="0"/>
              <a:t>замість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десятків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звичайних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полігонах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впродовж</a:t>
            </a:r>
            <a:r>
              <a:rPr lang="ru-RU" sz="2400" dirty="0" smtClean="0"/>
              <a:t> 1-3 </a:t>
            </a:r>
            <a:r>
              <a:rPr lang="ru-RU" sz="2400" dirty="0" err="1" smtClean="0"/>
              <a:t>тижнів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сміттєпереробних</a:t>
            </a:r>
            <a:r>
              <a:rPr lang="ru-RU" sz="2400" dirty="0" smtClean="0"/>
              <a:t> </a:t>
            </a:r>
            <a:r>
              <a:rPr lang="ru-RU" sz="2400" dirty="0" smtClean="0"/>
              <a:t>заводах. </a:t>
            </a:r>
            <a:r>
              <a:rPr lang="ru-RU" sz="2400" dirty="0" err="1" smtClean="0"/>
              <a:t>Внаслідок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анаеробних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розкладаються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легкозасвоюваного</a:t>
            </a:r>
            <a:r>
              <a:rPr lang="ru-RU" sz="2400" dirty="0" smtClean="0"/>
              <a:t> азоту. Температура в </a:t>
            </a:r>
            <a:r>
              <a:rPr lang="ru-RU" sz="2400" dirty="0" smtClean="0"/>
              <a:t>буртах </a:t>
            </a:r>
            <a:r>
              <a:rPr lang="ru-RU" sz="2400" dirty="0" err="1" smtClean="0"/>
              <a:t>досягає</a:t>
            </a:r>
            <a:r>
              <a:rPr lang="ru-RU" sz="2400" dirty="0" smtClean="0"/>
              <a:t> </a:t>
            </a:r>
            <a:r>
              <a:rPr lang="ru-RU" sz="2400" dirty="0" smtClean="0"/>
              <a:t>50-70 °С. У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процесах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провідну</a:t>
            </a:r>
            <a:r>
              <a:rPr lang="ru-RU" sz="2400" dirty="0" smtClean="0"/>
              <a:t> роль </a:t>
            </a:r>
            <a:r>
              <a:rPr lang="ru-RU" sz="2400" dirty="0" err="1" smtClean="0"/>
              <a:t>відіграють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бактерії</a:t>
            </a:r>
            <a:r>
              <a:rPr lang="ru-RU" sz="2400" dirty="0" smtClean="0"/>
              <a:t>, </a:t>
            </a:r>
            <a:r>
              <a:rPr lang="ru-RU" sz="2400" dirty="0" err="1" smtClean="0"/>
              <a:t>джерелом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енергії</a:t>
            </a:r>
            <a:r>
              <a:rPr lang="ru-RU" sz="2400" dirty="0" smtClean="0"/>
              <a:t> </a:t>
            </a:r>
            <a:r>
              <a:rPr lang="ru-RU" sz="2400" dirty="0" smtClean="0"/>
              <a:t>для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відходів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сміття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трансформується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азотні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добрива</a:t>
            </a:r>
            <a:r>
              <a:rPr lang="ru-RU" sz="2400" dirty="0" smtClean="0"/>
              <a:t>.</a:t>
            </a:r>
            <a:endParaRPr lang="ru-RU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577" y="309572"/>
            <a:ext cx="7505700" cy="562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12.3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знешкодження</a:t>
            </a:r>
            <a:r>
              <a:rPr lang="ru-RU" dirty="0" smtClean="0"/>
              <a:t>, </a:t>
            </a:r>
            <a:r>
              <a:rPr lang="ru-RU" dirty="0" err="1" smtClean="0"/>
              <a:t>утилізації</a:t>
            </a:r>
            <a:r>
              <a:rPr lang="ru-RU" dirty="0" smtClean="0"/>
              <a:t> та </a:t>
            </a:r>
            <a:r>
              <a:rPr lang="ru-RU" dirty="0" err="1" smtClean="0"/>
              <a:t>захоронення</a:t>
            </a:r>
            <a:r>
              <a:rPr lang="ru-RU" dirty="0" smtClean="0"/>
              <a:t> </a:t>
            </a:r>
            <a:r>
              <a:rPr lang="ru-RU" dirty="0" err="1" smtClean="0"/>
              <a:t>токсичних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248" y="1114097"/>
            <a:ext cx="8072602" cy="3647088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Усі</a:t>
            </a:r>
            <a:r>
              <a:rPr lang="ru-RU" sz="3200" dirty="0" smtClean="0"/>
              <a:t> </a:t>
            </a:r>
            <a:r>
              <a:rPr lang="ru-RU" sz="3200" dirty="0" err="1" smtClean="0"/>
              <a:t>способи</a:t>
            </a:r>
            <a:r>
              <a:rPr lang="ru-RU" sz="3200" dirty="0" smtClean="0"/>
              <a:t> </a:t>
            </a:r>
            <a:r>
              <a:rPr lang="ru-RU" sz="3200" dirty="0" err="1" smtClean="0"/>
              <a:t>знешкодження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утилізації</a:t>
            </a:r>
            <a:r>
              <a:rPr lang="ru-RU" sz="3200" dirty="0" smtClean="0"/>
              <a:t> та </a:t>
            </a:r>
            <a:r>
              <a:rPr lang="ru-RU" sz="3200" dirty="0" err="1" smtClean="0"/>
              <a:t>захоронення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токсичних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відходів</a:t>
            </a:r>
            <a:r>
              <a:rPr lang="ru-RU" sz="3200" dirty="0" smtClean="0"/>
              <a:t>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використовують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нині</a:t>
            </a:r>
            <a:r>
              <a:rPr lang="ru-RU" sz="3200" dirty="0" smtClean="0"/>
              <a:t>, </a:t>
            </a:r>
            <a:r>
              <a:rPr lang="ru-RU" sz="3200" dirty="0" err="1" smtClean="0"/>
              <a:t>можна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розподілити</a:t>
            </a:r>
            <a:r>
              <a:rPr lang="ru-RU" sz="3200" dirty="0" smtClean="0"/>
              <a:t> на три </a:t>
            </a:r>
            <a:r>
              <a:rPr lang="ru-RU" sz="3200" dirty="0" err="1" smtClean="0"/>
              <a:t>групи</a:t>
            </a:r>
            <a:r>
              <a:rPr lang="ru-RU" sz="3200" dirty="0" smtClean="0"/>
              <a:t>: </a:t>
            </a:r>
            <a:r>
              <a:rPr lang="ru-RU" sz="3200" dirty="0" err="1" smtClean="0">
                <a:solidFill>
                  <a:srgbClr val="00B0F0"/>
                </a:solidFill>
              </a:rPr>
              <a:t>термічні</a:t>
            </a:r>
            <a:r>
              <a:rPr lang="ru-RU" sz="3200" dirty="0" smtClean="0">
                <a:solidFill>
                  <a:srgbClr val="00B0F0"/>
                </a:solidFill>
              </a:rPr>
              <a:t>, </a:t>
            </a:r>
            <a:r>
              <a:rPr lang="ru-RU" sz="3200" dirty="0" err="1" smtClean="0">
                <a:solidFill>
                  <a:srgbClr val="00B0F0"/>
                </a:solidFill>
              </a:rPr>
              <a:t>хімічні</a:t>
            </a:r>
            <a:r>
              <a:rPr lang="ru-RU" sz="3200" dirty="0" smtClean="0">
                <a:solidFill>
                  <a:srgbClr val="00B0F0"/>
                </a:solidFill>
              </a:rPr>
              <a:t> та </a:t>
            </a:r>
            <a:r>
              <a:rPr lang="ru-RU" sz="3200" dirty="0" err="1" smtClean="0">
                <a:solidFill>
                  <a:srgbClr val="00B0F0"/>
                </a:solidFill>
              </a:rPr>
              <a:t>методи</a:t>
            </a:r>
            <a:r>
              <a:rPr lang="ru-RU" sz="3200" dirty="0" smtClean="0">
                <a:solidFill>
                  <a:srgbClr val="00B0F0"/>
                </a:solidFill>
              </a:rPr>
              <a:t> </a:t>
            </a:r>
            <a:r>
              <a:rPr lang="ru-RU" sz="3200" dirty="0" err="1" smtClean="0">
                <a:solidFill>
                  <a:srgbClr val="00B0F0"/>
                </a:solidFill>
              </a:rPr>
              <a:t>іммобілізації</a:t>
            </a:r>
            <a:r>
              <a:rPr lang="ru-RU" sz="3200" dirty="0" smtClean="0"/>
              <a:t>. </a:t>
            </a:r>
            <a:r>
              <a:rPr lang="ru-RU" sz="3200" dirty="0" err="1" smtClean="0"/>
              <a:t>Кожну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трьох</a:t>
            </a:r>
            <a:r>
              <a:rPr lang="ru-RU" sz="3200" dirty="0" smtClean="0"/>
              <a:t> </a:t>
            </a:r>
            <a:r>
              <a:rPr lang="ru-RU" sz="3200" dirty="0" err="1" smtClean="0"/>
              <a:t>груп</a:t>
            </a:r>
            <a:r>
              <a:rPr lang="ru-RU" sz="3200" dirty="0" smtClean="0"/>
              <a:t> </a:t>
            </a:r>
            <a:r>
              <a:rPr lang="ru-RU" sz="3200" dirty="0" err="1" smtClean="0"/>
              <a:t>можна</a:t>
            </a:r>
            <a:r>
              <a:rPr lang="ru-RU" sz="3200" dirty="0" smtClean="0"/>
              <a:t> </a:t>
            </a:r>
            <a:r>
              <a:rPr lang="ru-RU" sz="3200" dirty="0" err="1" smtClean="0"/>
              <a:t>ще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розподілити</a:t>
            </a:r>
            <a:r>
              <a:rPr lang="ru-RU" sz="3200" dirty="0" smtClean="0"/>
              <a:t> на </a:t>
            </a:r>
            <a:r>
              <a:rPr lang="ru-RU" sz="3200" dirty="0" err="1" smtClean="0"/>
              <a:t>підгрупи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227" y="273269"/>
            <a:ext cx="8639504" cy="4624552"/>
          </a:xfrm>
        </p:spPr>
        <p:txBody>
          <a:bodyPr>
            <a:noAutofit/>
          </a:bodyPr>
          <a:lstStyle/>
          <a:p>
            <a:r>
              <a:rPr lang="ru-RU" sz="1400" b="1" dirty="0" err="1" smtClean="0"/>
              <a:t>Термічні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способи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засновані</a:t>
            </a:r>
            <a:r>
              <a:rPr lang="ru-RU" sz="1400" b="1" dirty="0" smtClean="0"/>
              <a:t> на </a:t>
            </a:r>
            <a:r>
              <a:rPr lang="ru-RU" sz="1400" b="1" dirty="0" err="1" smtClean="0"/>
              <a:t>тепловій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обробці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відходів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під</a:t>
            </a:r>
            <a:r>
              <a:rPr lang="ru-RU" sz="1400" b="1" dirty="0" smtClean="0"/>
              <a:t> час </a:t>
            </a:r>
            <a:r>
              <a:rPr lang="ru-RU" sz="1400" b="1" dirty="0" err="1" smtClean="0"/>
              <a:t>якої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від</a:t>
            </a:r>
            <a:r>
              <a:rPr lang="ru-RU" sz="1400" dirty="0" err="1" smtClean="0"/>
              <a:t>бувається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окиснення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газифікація</a:t>
            </a:r>
            <a:r>
              <a:rPr lang="ru-RU" sz="1400" dirty="0" smtClean="0"/>
              <a:t> горючих </a:t>
            </a:r>
            <a:r>
              <a:rPr lang="ru-RU" sz="1400" dirty="0" err="1" smtClean="0"/>
              <a:t>компонентів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термічне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розкладання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чи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відновлення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деяких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шкідливих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утворенням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нешкідливих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менш</a:t>
            </a:r>
            <a:r>
              <a:rPr lang="ru-RU" sz="1400" dirty="0" smtClean="0"/>
              <a:t> </a:t>
            </a:r>
            <a:r>
              <a:rPr lang="ru-RU" sz="1400" dirty="0" err="1" smtClean="0"/>
              <a:t>шкідливих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Суть </a:t>
            </a:r>
            <a:r>
              <a:rPr lang="ru-RU" sz="1400" b="1" i="1" dirty="0" err="1" smtClean="0"/>
              <a:t>вогневого</a:t>
            </a:r>
            <a:r>
              <a:rPr lang="ru-RU" sz="1400" b="1" i="1" dirty="0" smtClean="0"/>
              <a:t> способу </a:t>
            </a:r>
            <a:r>
              <a:rPr lang="ru-RU" sz="1400" b="1" i="1" dirty="0" err="1" smtClean="0"/>
              <a:t>полягає</a:t>
            </a:r>
            <a:r>
              <a:rPr lang="ru-RU" sz="1400" b="1" i="1" dirty="0" smtClean="0"/>
              <a:t> в </a:t>
            </a:r>
            <a:r>
              <a:rPr lang="ru-RU" sz="1400" b="1" i="1" dirty="0" err="1" smtClean="0"/>
              <a:t>спалюванні</a:t>
            </a:r>
            <a:r>
              <a:rPr lang="ru-RU" sz="1400" b="1" i="1" dirty="0" smtClean="0"/>
              <a:t> горючих </a:t>
            </a:r>
            <a:r>
              <a:rPr lang="ru-RU" sz="1400" b="1" i="1" dirty="0" err="1" smtClean="0"/>
              <a:t>відходів</a:t>
            </a:r>
            <a:r>
              <a:rPr lang="ru-RU" sz="1400" b="1" i="1" dirty="0" smtClean="0"/>
              <a:t> </a:t>
            </a:r>
            <a:r>
              <a:rPr lang="ru-RU" sz="1400" i="1" dirty="0" err="1" smtClean="0"/>
              <a:t>або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вогне</a:t>
            </a:r>
            <a:r>
              <a:rPr lang="ru-RU" sz="1400" dirty="0" err="1" smtClean="0"/>
              <a:t>вій</a:t>
            </a:r>
            <a:r>
              <a:rPr lang="ru-RU" sz="1400" dirty="0" smtClean="0"/>
              <a:t> </a:t>
            </a:r>
            <a:r>
              <a:rPr lang="ru-RU" sz="1400" dirty="0" err="1" smtClean="0"/>
              <a:t>обробці</a:t>
            </a:r>
            <a:r>
              <a:rPr lang="ru-RU" sz="1400" dirty="0" smtClean="0"/>
              <a:t> негорючих </a:t>
            </a:r>
            <a:r>
              <a:rPr lang="ru-RU" sz="1400" dirty="0" err="1" smtClean="0"/>
              <a:t>відходів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високотемпературними</a:t>
            </a:r>
            <a:r>
              <a:rPr lang="ru-RU" sz="1400" dirty="0" smtClean="0"/>
              <a:t> продуктами </a:t>
            </a:r>
            <a:r>
              <a:rPr lang="ru-RU" sz="1400" dirty="0" err="1" smtClean="0"/>
              <a:t>палива</a:t>
            </a:r>
            <a:r>
              <a:rPr lang="ru-RU" sz="1400" dirty="0" smtClean="0"/>
              <a:t> (</a:t>
            </a:r>
            <a:r>
              <a:rPr lang="ru-RU" sz="1400" dirty="0" err="1" smtClean="0"/>
              <a:t>понад</a:t>
            </a:r>
            <a:r>
              <a:rPr lang="ru-RU" sz="1400" dirty="0" smtClean="0"/>
              <a:t> 1000 </a:t>
            </a:r>
            <a:r>
              <a:rPr lang="ru-RU" sz="1400" dirty="0" smtClean="0"/>
              <a:t>°С). </a:t>
            </a:r>
            <a:r>
              <a:rPr lang="ru-RU" sz="1400" dirty="0" err="1" smtClean="0"/>
              <a:t>Токсичні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компоненти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окиснюються</a:t>
            </a:r>
            <a:r>
              <a:rPr lang="ru-RU" sz="1400" dirty="0" smtClean="0"/>
              <a:t>, </a:t>
            </a:r>
            <a:r>
              <a:rPr lang="ru-RU" sz="1400" dirty="0" err="1" smtClean="0"/>
              <a:t>зазнають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термічного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розкладання</a:t>
            </a:r>
            <a:r>
              <a:rPr lang="ru-RU" sz="1400" dirty="0" smtClean="0"/>
              <a:t> </a:t>
            </a:r>
            <a:r>
              <a:rPr lang="ru-RU" sz="1400" dirty="0" smtClean="0"/>
              <a:t>та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перетворень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утворенням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газів</a:t>
            </a:r>
            <a:r>
              <a:rPr lang="ru-RU" sz="1400" dirty="0" smtClean="0"/>
              <a:t> (СО2, Н2, N2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)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твердих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залишків</a:t>
            </a:r>
            <a:r>
              <a:rPr lang="ru-RU" sz="1400" dirty="0" smtClean="0"/>
              <a:t> (</a:t>
            </a:r>
            <a:r>
              <a:rPr lang="ru-RU" sz="1400" dirty="0" err="1" smtClean="0"/>
              <a:t>оксидів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металів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солей).</a:t>
            </a:r>
          </a:p>
          <a:p>
            <a:r>
              <a:rPr lang="ru-RU" sz="1400" b="1" i="1" dirty="0" err="1" smtClean="0"/>
              <a:t>Рідкофазне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окиснення</a:t>
            </a:r>
            <a:r>
              <a:rPr lang="ru-RU" sz="1400" b="1" i="1" dirty="0" smtClean="0"/>
              <a:t> </a:t>
            </a:r>
            <a:r>
              <a:rPr lang="ru-RU" sz="1400" dirty="0" err="1" smtClean="0"/>
              <a:t>ґрунтується</a:t>
            </a:r>
            <a:r>
              <a:rPr lang="ru-RU" sz="1400" dirty="0" smtClean="0"/>
              <a:t> на тому,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окиснення</a:t>
            </a:r>
            <a:r>
              <a:rPr lang="ru-RU" sz="1400" dirty="0" smtClean="0"/>
              <a:t> киснем </a:t>
            </a:r>
            <a:r>
              <a:rPr lang="ru-RU" sz="1400" dirty="0" err="1" smtClean="0"/>
              <a:t>повітря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елементоорганічних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домішок</a:t>
            </a:r>
            <a:r>
              <a:rPr lang="ru-RU" sz="1400" dirty="0" smtClean="0"/>
              <a:t> в </a:t>
            </a:r>
            <a:r>
              <a:rPr lang="ru-RU" sz="1400" dirty="0" err="1" smtClean="0"/>
              <a:t>рідинах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відбувається</a:t>
            </a:r>
            <a:r>
              <a:rPr lang="ru-RU" sz="1400" dirty="0" smtClean="0"/>
              <a:t> за </a:t>
            </a:r>
            <a:r>
              <a:rPr lang="ru-RU" sz="1400" dirty="0" err="1" smtClean="0"/>
              <a:t>температури</a:t>
            </a:r>
            <a:r>
              <a:rPr lang="ru-RU" sz="1400" dirty="0" smtClean="0"/>
              <a:t> 150-350°С </a:t>
            </a:r>
            <a:r>
              <a:rPr lang="ru-RU" sz="1400" dirty="0" smtClean="0"/>
              <a:t>в </a:t>
            </a:r>
            <a:r>
              <a:rPr lang="ru-RU" sz="1400" dirty="0" err="1" smtClean="0"/>
              <a:t>автоклавних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умовах</a:t>
            </a:r>
            <a:r>
              <a:rPr lang="ru-RU" sz="1400" dirty="0" smtClean="0"/>
              <a:t> (за </a:t>
            </a:r>
            <a:r>
              <a:rPr lang="ru-RU" sz="1400" dirty="0" err="1" smtClean="0"/>
              <a:t>тиску</a:t>
            </a:r>
            <a:r>
              <a:rPr lang="ru-RU" sz="1400" dirty="0" smtClean="0"/>
              <a:t> 2-28 МПа). </a:t>
            </a:r>
            <a:r>
              <a:rPr lang="ru-RU" sz="1400" dirty="0" err="1" smtClean="0"/>
              <a:t>Газифікацію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використовують</a:t>
            </a:r>
            <a:endParaRPr lang="ru-RU" sz="1400" dirty="0" smtClean="0"/>
          </a:p>
          <a:p>
            <a:r>
              <a:rPr lang="ru-RU" sz="1400" dirty="0" smtClean="0"/>
              <a:t>для </a:t>
            </a:r>
            <a:r>
              <a:rPr lang="ru-RU" sz="1400" dirty="0" err="1" smtClean="0"/>
              <a:t>переробки</a:t>
            </a:r>
            <a:r>
              <a:rPr lang="ru-RU" sz="1400" dirty="0" smtClean="0"/>
              <a:t> </a:t>
            </a:r>
            <a:r>
              <a:rPr lang="ru-RU" sz="1400" dirty="0" err="1" smtClean="0"/>
              <a:t>твердих</a:t>
            </a:r>
            <a:r>
              <a:rPr lang="ru-RU" sz="1400" dirty="0" smtClean="0"/>
              <a:t>, </a:t>
            </a:r>
            <a:r>
              <a:rPr lang="ru-RU" sz="1400" dirty="0" err="1" smtClean="0"/>
              <a:t>рідких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пастоподібних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отриманням</a:t>
            </a:r>
            <a:r>
              <a:rPr lang="ru-RU" sz="1400" dirty="0" smtClean="0"/>
              <a:t> </a:t>
            </a:r>
            <a:r>
              <a:rPr lang="ru-RU" sz="1400" dirty="0" smtClean="0"/>
              <a:t>горючих </a:t>
            </a:r>
            <a:r>
              <a:rPr lang="ru-RU" sz="1400" dirty="0" err="1" smtClean="0"/>
              <a:t>газів</a:t>
            </a:r>
            <a:r>
              <a:rPr lang="ru-RU" sz="1400" dirty="0" smtClean="0"/>
              <a:t>, смоли </a:t>
            </a:r>
            <a:r>
              <a:rPr lang="ru-RU" sz="1400" dirty="0" err="1" smtClean="0"/>
              <a:t>й</a:t>
            </a:r>
            <a:r>
              <a:rPr lang="ru-RU" sz="1400" dirty="0" smtClean="0"/>
              <a:t> шлаку. </a:t>
            </a:r>
            <a:r>
              <a:rPr lang="ru-RU" sz="1400" dirty="0" err="1" smtClean="0"/>
              <a:t>Утворені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горючі</a:t>
            </a:r>
            <a:r>
              <a:rPr lang="ru-RU" sz="1400" dirty="0" smtClean="0"/>
              <a:t> гази та смоли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бути </a:t>
            </a:r>
            <a:r>
              <a:rPr lang="ru-RU" sz="1400" dirty="0" err="1" smtClean="0"/>
              <a:t>використані</a:t>
            </a:r>
            <a:r>
              <a:rPr lang="ru-RU" sz="1400" dirty="0" smtClean="0"/>
              <a:t> </a:t>
            </a:r>
            <a:r>
              <a:rPr lang="ru-RU" sz="1400" dirty="0" smtClean="0"/>
              <a:t>як </a:t>
            </a:r>
            <a:r>
              <a:rPr lang="ru-RU" sz="1400" dirty="0" err="1" smtClean="0"/>
              <a:t>паливо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хімічна</a:t>
            </a:r>
            <a:r>
              <a:rPr lang="ru-RU" sz="1400" dirty="0" smtClean="0"/>
              <a:t> </a:t>
            </a:r>
            <a:r>
              <a:rPr lang="ru-RU" sz="1400" dirty="0" err="1" smtClean="0"/>
              <a:t>сировина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Термохімічний</a:t>
            </a:r>
            <a:r>
              <a:rPr lang="ru-RU" sz="1400" dirty="0" smtClean="0"/>
              <a:t> </a:t>
            </a:r>
            <a:r>
              <a:rPr lang="ru-RU" sz="1400" b="1" i="1" dirty="0" err="1" smtClean="0"/>
              <a:t>піроліз</a:t>
            </a:r>
            <a:r>
              <a:rPr lang="ru-RU" sz="1400" b="1" i="1" dirty="0" smtClean="0"/>
              <a:t> </a:t>
            </a:r>
            <a:r>
              <a:rPr lang="ru-RU" sz="1400" dirty="0" err="1" smtClean="0"/>
              <a:t>здійснюють</a:t>
            </a:r>
            <a:r>
              <a:rPr lang="ru-RU" sz="1400" dirty="0" smtClean="0"/>
              <a:t> у печах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непрямим</a:t>
            </a:r>
            <a:r>
              <a:rPr lang="ru-RU" sz="1400" dirty="0" smtClean="0"/>
              <a:t> </a:t>
            </a:r>
            <a:r>
              <a:rPr lang="ru-RU" sz="1400" dirty="0" err="1" smtClean="0"/>
              <a:t>нагріванням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використанням</a:t>
            </a:r>
            <a:r>
              <a:rPr lang="ru-RU" sz="1400" dirty="0" smtClean="0"/>
              <a:t> систем для </a:t>
            </a:r>
            <a:r>
              <a:rPr lang="ru-RU" sz="1400" dirty="0" err="1" smtClean="0"/>
              <a:t>відведення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уловлювання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продуктів</a:t>
            </a:r>
            <a:r>
              <a:rPr lang="ru-RU" sz="1400" dirty="0" smtClean="0"/>
              <a:t> </a:t>
            </a:r>
            <a:r>
              <a:rPr lang="ru-RU" sz="1400" dirty="0" err="1" smtClean="0"/>
              <a:t>піролізу</a:t>
            </a:r>
            <a:r>
              <a:rPr lang="ru-RU" sz="1400" dirty="0" smtClean="0"/>
              <a:t> (смол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важких</a:t>
            </a:r>
            <a:r>
              <a:rPr lang="ru-RU" sz="1400" dirty="0" smtClean="0"/>
              <a:t> </a:t>
            </a:r>
            <a:r>
              <a:rPr lang="ru-RU" sz="1400" dirty="0" smtClean="0"/>
              <a:t>масел). </a:t>
            </a:r>
            <a:r>
              <a:rPr lang="ru-RU" sz="1400" dirty="0" err="1" smtClean="0"/>
              <a:t>Утворені</a:t>
            </a:r>
            <a:r>
              <a:rPr lang="ru-RU" sz="1400" dirty="0" smtClean="0"/>
              <a:t> гази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очищають</a:t>
            </a:r>
            <a:r>
              <a:rPr lang="ru-RU" sz="1400" dirty="0" smtClean="0"/>
              <a:t> в </a:t>
            </a:r>
            <a:r>
              <a:rPr lang="ru-RU" sz="1400" dirty="0" err="1" smtClean="0"/>
              <a:t>електростатичних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фільтрах</a:t>
            </a:r>
            <a:r>
              <a:rPr lang="ru-RU" sz="1400" dirty="0" smtClean="0"/>
              <a:t> та </a:t>
            </a:r>
            <a:r>
              <a:rPr lang="ru-RU" sz="1400" dirty="0" err="1" smtClean="0"/>
              <a:t>кислотних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лужних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промивниках</a:t>
            </a:r>
            <a:r>
              <a:rPr lang="ru-RU" sz="1400" dirty="0" smtClean="0"/>
              <a:t>. </a:t>
            </a:r>
            <a:endParaRPr lang="ru-RU" sz="1400" dirty="0" smtClean="0"/>
          </a:p>
          <a:p>
            <a:r>
              <a:rPr lang="ru-RU" sz="1400" b="1" i="1" dirty="0" err="1" smtClean="0"/>
              <a:t>Плазмовий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спосіб</a:t>
            </a:r>
            <a:r>
              <a:rPr lang="ru-RU" sz="1400" b="1" i="1" dirty="0" smtClean="0"/>
              <a:t> </a:t>
            </a:r>
            <a:r>
              <a:rPr lang="ru-RU" sz="1400" i="1" dirty="0" err="1" smtClean="0"/>
              <a:t>заснований</a:t>
            </a:r>
            <a:r>
              <a:rPr lang="ru-RU" sz="1400" i="1" dirty="0" smtClean="0"/>
              <a:t> на тому,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за температур </a:t>
            </a:r>
            <a:r>
              <a:rPr lang="ru-RU" sz="1400" i="1" dirty="0" err="1" smtClean="0"/>
              <a:t>понад</a:t>
            </a:r>
            <a:r>
              <a:rPr lang="ru-RU" sz="1400" i="1" dirty="0" smtClean="0"/>
              <a:t> 4000 °С </a:t>
            </a:r>
            <a:r>
              <a:rPr lang="ru-RU" sz="1400" i="1" dirty="0" err="1" smtClean="0"/>
              <a:t>від</a:t>
            </a:r>
            <a:r>
              <a:rPr lang="ru-RU" sz="1400" dirty="0" err="1" smtClean="0"/>
              <a:t>ходи</a:t>
            </a:r>
            <a:r>
              <a:rPr lang="ru-RU" sz="1400" dirty="0" smtClean="0"/>
              <a:t> </a:t>
            </a:r>
            <a:r>
              <a:rPr lang="ru-RU" sz="1400" dirty="0" err="1" smtClean="0"/>
              <a:t>трансформуються</a:t>
            </a:r>
            <a:r>
              <a:rPr lang="ru-RU" sz="1400" dirty="0" smtClean="0"/>
              <a:t> на гази та </a:t>
            </a:r>
            <a:r>
              <a:rPr lang="ru-RU" sz="1400" dirty="0" err="1" smtClean="0"/>
              <a:t>порошкоподібний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містять</a:t>
            </a:r>
            <a:r>
              <a:rPr lang="ru-RU" sz="1400" dirty="0" smtClean="0"/>
              <a:t> </a:t>
            </a:r>
            <a:r>
              <a:rPr lang="ru-RU" sz="1400" dirty="0" err="1" smtClean="0"/>
              <a:t>шкідливих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90" y="286871"/>
            <a:ext cx="8618483" cy="4232577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Фізико-хімічні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способи</a:t>
            </a:r>
            <a:r>
              <a:rPr lang="ru-RU" sz="2400" b="1" dirty="0" smtClean="0"/>
              <a:t> </a:t>
            </a:r>
            <a:r>
              <a:rPr lang="ru-RU" sz="2400" dirty="0" err="1" smtClean="0"/>
              <a:t>переробки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розглянуто</a:t>
            </a:r>
            <a:r>
              <a:rPr lang="ru-RU" sz="2400" dirty="0" smtClean="0"/>
              <a:t> у </a:t>
            </a:r>
            <a:r>
              <a:rPr lang="ru-RU" sz="2400" dirty="0" err="1" smtClean="0"/>
              <a:t>темі</a:t>
            </a:r>
            <a:r>
              <a:rPr lang="ru-RU" sz="2400" dirty="0" smtClean="0"/>
              <a:t> «</a:t>
            </a:r>
            <a:r>
              <a:rPr lang="ru-RU" sz="2400" dirty="0" err="1" smtClean="0"/>
              <a:t>Хімічні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фізико-хімічні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очищення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стічних</a:t>
            </a:r>
            <a:r>
              <a:rPr lang="ru-RU" sz="2400" dirty="0" smtClean="0"/>
              <a:t> вод» (</a:t>
            </a:r>
            <a:r>
              <a:rPr lang="ru-RU" sz="2400" dirty="0" err="1" smtClean="0"/>
              <a:t>Лекція</a:t>
            </a:r>
            <a:r>
              <a:rPr lang="ru-RU" sz="2400" dirty="0" smtClean="0"/>
              <a:t> 12)), а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 smtClean="0"/>
              <a:t>– </a:t>
            </a:r>
            <a:r>
              <a:rPr lang="ru-RU" sz="2400" i="1" dirty="0" err="1" smtClean="0"/>
              <a:t>фізико-хімічна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переробка</a:t>
            </a:r>
            <a:r>
              <a:rPr lang="ru-RU" sz="2400" i="1" dirty="0" smtClean="0"/>
              <a:t>: </a:t>
            </a:r>
            <a:r>
              <a:rPr lang="ru-RU" sz="2400" i="1" dirty="0" err="1" smtClean="0"/>
              <a:t>коагуляція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адсорбція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екстракція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флотація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йону</a:t>
            </a:r>
            <a:r>
              <a:rPr lang="ru-RU" sz="2400" i="1" dirty="0" smtClean="0"/>
              <a:t>-</a:t>
            </a:r>
          </a:p>
          <a:p>
            <a:pPr>
              <a:buNone/>
            </a:pPr>
            <a:r>
              <a:rPr lang="ru-RU" sz="2400" dirty="0" err="1" smtClean="0"/>
              <a:t>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електрохімія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– </a:t>
            </a:r>
            <a:r>
              <a:rPr lang="ru-RU" sz="2400" i="1" dirty="0" err="1" smtClean="0"/>
              <a:t>хімічне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очищення</a:t>
            </a:r>
            <a:r>
              <a:rPr lang="ru-RU" sz="2400" i="1" dirty="0" smtClean="0"/>
              <a:t>: </a:t>
            </a:r>
            <a:r>
              <a:rPr lang="ru-RU" sz="2400" i="1" dirty="0" err="1" smtClean="0"/>
              <a:t>нейтралізація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окиснення</a:t>
            </a:r>
            <a:r>
              <a:rPr lang="ru-RU" sz="2400" i="1" dirty="0" smtClean="0"/>
              <a:t>;</a:t>
            </a:r>
          </a:p>
          <a:p>
            <a:pPr>
              <a:buNone/>
            </a:pPr>
            <a:r>
              <a:rPr lang="ru-RU" sz="2400" dirty="0" smtClean="0"/>
              <a:t>– </a:t>
            </a:r>
            <a:r>
              <a:rPr lang="ru-RU" sz="2400" i="1" dirty="0" err="1" smtClean="0"/>
              <a:t>йоннообмінний</a:t>
            </a:r>
            <a:r>
              <a:rPr lang="ru-RU" sz="2400" i="1" dirty="0" smtClean="0"/>
              <a:t> метод;</a:t>
            </a:r>
          </a:p>
          <a:p>
            <a:pPr>
              <a:buNone/>
            </a:pPr>
            <a:r>
              <a:rPr lang="ru-RU" sz="2400" dirty="0" smtClean="0"/>
              <a:t>– </a:t>
            </a:r>
            <a:r>
              <a:rPr lang="ru-RU" sz="2400" i="1" dirty="0" err="1" smtClean="0"/>
              <a:t>мембранні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методи</a:t>
            </a:r>
            <a:r>
              <a:rPr lang="ru-RU" sz="2400" i="1" dirty="0" smtClean="0"/>
              <a:t>;</a:t>
            </a:r>
          </a:p>
          <a:p>
            <a:pPr>
              <a:buNone/>
            </a:pPr>
            <a:r>
              <a:rPr lang="ru-RU" sz="2400" dirty="0" smtClean="0"/>
              <a:t>– </a:t>
            </a:r>
            <a:r>
              <a:rPr lang="ru-RU" sz="2400" i="1" dirty="0" err="1" smtClean="0"/>
              <a:t>електрохімічні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50207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План</a:t>
            </a:r>
            <a:endParaRPr dirty="0"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687375"/>
            <a:ext cx="7505700" cy="27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r>
              <a:rPr lang="ru-RU" sz="2000" dirty="0" smtClean="0"/>
              <a:t>12.1 </a:t>
            </a:r>
            <a:r>
              <a:rPr lang="ru-RU" sz="2000" dirty="0" err="1" smtClean="0"/>
              <a:t>Антропогенний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циклічний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колообіг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</a:t>
            </a:r>
            <a:r>
              <a:rPr lang="ru-RU" sz="2000" dirty="0" smtClean="0"/>
              <a:t> та </a:t>
            </a:r>
            <a:r>
              <a:rPr lang="ru-RU" sz="2000" dirty="0" err="1" smtClean="0"/>
              <a:t>енергії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12.2 </a:t>
            </a:r>
            <a:r>
              <a:rPr lang="ru-RU" sz="2000" dirty="0" err="1" smtClean="0"/>
              <a:t>Безвідходні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маловідходні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технології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12.3 </a:t>
            </a:r>
            <a:r>
              <a:rPr lang="ru-RU" sz="2000" dirty="0" err="1" smtClean="0"/>
              <a:t>Способи</a:t>
            </a:r>
            <a:r>
              <a:rPr lang="ru-RU" sz="2000" dirty="0" smtClean="0"/>
              <a:t> </a:t>
            </a:r>
            <a:r>
              <a:rPr lang="ru-RU" sz="2000" dirty="0" err="1" smtClean="0"/>
              <a:t>знешкодження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утилізації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захоронення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токсичних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відходів</a:t>
            </a:r>
            <a:endParaRPr sz="1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41738" y="304801"/>
            <a:ext cx="8597462" cy="1147481"/>
          </a:xfrm>
        </p:spPr>
        <p:txBody>
          <a:bodyPr>
            <a:noAutofit/>
          </a:bodyPr>
          <a:lstStyle/>
          <a:p>
            <a:r>
              <a:rPr lang="ru-RU" sz="1600" b="1" dirty="0" err="1" smtClean="0"/>
              <a:t>Іммобілізація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токсичних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відходів</a:t>
            </a:r>
            <a:r>
              <a:rPr lang="ru-RU" sz="1600" b="1" dirty="0" smtClean="0"/>
              <a:t> </a:t>
            </a:r>
            <a:r>
              <a:rPr lang="ru-RU" sz="1600" i="1" dirty="0" err="1" smtClean="0"/>
              <a:t>полягає</a:t>
            </a:r>
            <a:r>
              <a:rPr lang="ru-RU" sz="1600" i="1" dirty="0" smtClean="0"/>
              <a:t> у </a:t>
            </a:r>
            <a:r>
              <a:rPr lang="ru-RU" sz="1600" i="1" dirty="0" err="1" smtClean="0"/>
              <a:t>закріпленні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фіксації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або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хімічно</a:t>
            </a:r>
            <a:r>
              <a:rPr lang="ru-RU" sz="1600" dirty="0" err="1" smtClean="0"/>
              <a:t>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зв,язуванні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токсикантів</a:t>
            </a:r>
            <a:r>
              <a:rPr lang="ru-RU" sz="1600" dirty="0" smtClean="0"/>
              <a:t>. Для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відходи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обробляють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спеціальними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речовинами</a:t>
            </a:r>
            <a:r>
              <a:rPr lang="ru-RU" sz="1600" dirty="0" smtClean="0"/>
              <a:t>,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хімічне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 smtClean="0"/>
              <a:t>на </a:t>
            </a:r>
            <a:r>
              <a:rPr lang="ru-RU" sz="1600" dirty="0" err="1" smtClean="0"/>
              <a:t>нетоксичні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сполуки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трансформація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токсикантів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нерозчинні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міцні</a:t>
            </a:r>
            <a:r>
              <a:rPr lang="ru-RU" sz="1600" dirty="0" smtClean="0"/>
              <a:t> </a:t>
            </a:r>
            <a:r>
              <a:rPr lang="ru-RU" sz="1600" dirty="0" err="1" smtClean="0"/>
              <a:t>штучні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утвори</a:t>
            </a:r>
            <a:r>
              <a:rPr lang="ru-RU" sz="1600" dirty="0" smtClean="0"/>
              <a:t> </a:t>
            </a:r>
            <a:r>
              <a:rPr lang="ru-RU" sz="1600" dirty="0" smtClean="0"/>
              <a:t>(</a:t>
            </a:r>
            <a:r>
              <a:rPr lang="ru-RU" sz="1600" dirty="0" err="1" smtClean="0"/>
              <a:t>гранули</a:t>
            </a:r>
            <a:r>
              <a:rPr lang="ru-RU" sz="1600" dirty="0" smtClean="0"/>
              <a:t>, </a:t>
            </a:r>
            <a:r>
              <a:rPr lang="ru-RU" sz="1600" dirty="0" err="1" smtClean="0"/>
              <a:t>моноліти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). </a:t>
            </a:r>
            <a:r>
              <a:rPr lang="ru-RU" sz="1600" dirty="0" err="1" smtClean="0"/>
              <a:t>Використовують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іммобілізації</a:t>
            </a:r>
            <a:r>
              <a:rPr lang="ru-RU" sz="1600" dirty="0" smtClean="0"/>
              <a:t>: </a:t>
            </a:r>
            <a:r>
              <a:rPr lang="ru-RU" sz="1600" dirty="0" err="1" smtClean="0"/>
              <a:t>компактування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локалізацію</a:t>
            </a:r>
            <a:r>
              <a:rPr lang="ru-RU" sz="1600" dirty="0" smtClean="0"/>
              <a:t>, </a:t>
            </a:r>
            <a:r>
              <a:rPr lang="ru-RU" sz="1600" dirty="0" err="1" smtClean="0"/>
              <a:t>депонування</a:t>
            </a:r>
            <a:r>
              <a:rPr lang="ru-RU" sz="1600" dirty="0" smtClean="0"/>
              <a:t>.</a:t>
            </a:r>
          </a:p>
          <a:p>
            <a:r>
              <a:rPr lang="ru-RU" sz="1600" b="1" i="1" dirty="0" err="1" smtClean="0"/>
              <a:t>Компактування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токсичних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радіоактивних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відходів</a:t>
            </a:r>
            <a:r>
              <a:rPr lang="ru-RU" sz="1600" b="1" i="1" dirty="0" smtClean="0"/>
              <a:t> </a:t>
            </a:r>
            <a:r>
              <a:rPr lang="ru-RU" sz="1600" dirty="0" err="1" smtClean="0"/>
              <a:t>ґрунтується</a:t>
            </a:r>
            <a:r>
              <a:rPr lang="ru-RU" sz="1600" dirty="0" smtClean="0"/>
              <a:t> </a:t>
            </a:r>
            <a:r>
              <a:rPr lang="ru-RU" sz="1600" dirty="0" smtClean="0"/>
              <a:t>на </a:t>
            </a:r>
            <a:r>
              <a:rPr lang="ru-RU" sz="1600" dirty="0" err="1" smtClean="0"/>
              <a:t>зв,язуванні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в,яжучих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у </a:t>
            </a:r>
            <a:r>
              <a:rPr lang="ru-RU" sz="1600" dirty="0" err="1" smtClean="0"/>
              <a:t>штучні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стійкості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непроникності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запобігання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довкілля</a:t>
            </a:r>
            <a:r>
              <a:rPr lang="ru-RU" sz="1600" dirty="0" smtClean="0"/>
              <a:t>. </a:t>
            </a:r>
            <a:r>
              <a:rPr lang="ru-RU" sz="1600" dirty="0" smtClean="0"/>
              <a:t>Як </a:t>
            </a:r>
            <a:r>
              <a:rPr lang="ru-RU" sz="1600" dirty="0" err="1" smtClean="0"/>
              <a:t>зв,язуючі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термопластичні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бітумні</a:t>
            </a:r>
            <a:r>
              <a:rPr lang="ru-RU" sz="1600" dirty="0" smtClean="0"/>
              <a:t>, </a:t>
            </a:r>
            <a:r>
              <a:rPr lang="ru-RU" sz="1600" dirty="0" err="1" smtClean="0"/>
              <a:t>органічні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неорганічні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матеріали</a:t>
            </a:r>
            <a:r>
              <a:rPr lang="ru-RU" sz="1600" dirty="0" smtClean="0"/>
              <a:t> (</a:t>
            </a:r>
            <a:r>
              <a:rPr lang="ru-RU" sz="1600" dirty="0" err="1" smtClean="0"/>
              <a:t>полімери</a:t>
            </a:r>
            <a:r>
              <a:rPr lang="ru-RU" sz="1600" dirty="0" smtClean="0"/>
              <a:t>, </a:t>
            </a:r>
            <a:r>
              <a:rPr lang="ru-RU" sz="1600" dirty="0" err="1" smtClean="0"/>
              <a:t>бетони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). </a:t>
            </a:r>
            <a:r>
              <a:rPr lang="ru-RU" sz="1600" dirty="0" err="1" smtClean="0"/>
              <a:t>Оброблені</a:t>
            </a:r>
            <a:r>
              <a:rPr lang="ru-RU" sz="1600" dirty="0" smtClean="0"/>
              <a:t> таким чином </a:t>
            </a:r>
            <a:r>
              <a:rPr lang="ru-RU" sz="1600" dirty="0" err="1" smtClean="0"/>
              <a:t>відходи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безпечно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зберігати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транспортувати</a:t>
            </a:r>
            <a:r>
              <a:rPr lang="ru-RU" sz="1600" dirty="0" smtClean="0"/>
              <a:t> </a:t>
            </a:r>
            <a:r>
              <a:rPr lang="ru-RU" sz="1600" dirty="0" smtClean="0"/>
              <a:t>до </a:t>
            </a:r>
            <a:r>
              <a:rPr lang="ru-RU" sz="1600" dirty="0" err="1" smtClean="0"/>
              <a:t>місця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подальшої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переробки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Пропонують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здійснювати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компактування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токсичних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відходів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органомінеральних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в,яжучих</a:t>
            </a:r>
            <a:r>
              <a:rPr lang="ru-RU" sz="1600" dirty="0" smtClean="0"/>
              <a:t> контактного </a:t>
            </a:r>
            <a:r>
              <a:rPr lang="ru-RU" sz="1600" dirty="0" err="1" smtClean="0"/>
              <a:t>твердіння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забезпечує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високу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концентрацію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відходів</a:t>
            </a:r>
            <a:r>
              <a:rPr lang="ru-RU" sz="1600" dirty="0" smtClean="0"/>
              <a:t> (до 90 %) у гранулах, </a:t>
            </a:r>
            <a:r>
              <a:rPr lang="ru-RU" sz="1600" dirty="0" err="1" smtClean="0"/>
              <a:t>повну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водостійкість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непроникність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У тому </a:t>
            </a:r>
            <a:r>
              <a:rPr lang="ru-RU" sz="1600" dirty="0" err="1" smtClean="0"/>
              <a:t>разі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в </a:t>
            </a:r>
            <a:r>
              <a:rPr lang="ru-RU" sz="1600" dirty="0" err="1" smtClean="0"/>
              <a:t>токсичних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відходах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цінні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компоненти</a:t>
            </a:r>
            <a:r>
              <a:rPr lang="ru-RU" sz="1600" dirty="0" smtClean="0"/>
              <a:t>, </a:t>
            </a:r>
            <a:r>
              <a:rPr lang="ru-RU" sz="1600" dirty="0" err="1" smtClean="0"/>
              <a:t>використовують</a:t>
            </a:r>
            <a:r>
              <a:rPr lang="ru-RU" sz="1600" dirty="0" smtClean="0"/>
              <a:t> </a:t>
            </a:r>
            <a:r>
              <a:rPr lang="ru-RU" sz="1600" b="1" i="1" dirty="0" err="1" smtClean="0"/>
              <a:t>локалізацію</a:t>
            </a:r>
            <a:r>
              <a:rPr lang="ru-RU" sz="1600" b="1" i="1" dirty="0" smtClean="0"/>
              <a:t>.</a:t>
            </a:r>
            <a:endParaRPr lang="ru-RU" sz="1600" i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>
            <a:spLocks noGrp="1"/>
          </p:cNvSpPr>
          <p:nvPr>
            <p:ph type="body" idx="1"/>
          </p:nvPr>
        </p:nvSpPr>
        <p:spPr>
          <a:xfrm>
            <a:off x="283778" y="199696"/>
            <a:ext cx="8565931" cy="46140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800" dirty="0" smtClean="0"/>
              <a:t>Одним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найпростіших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найнадійніших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способів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знешкодження</a:t>
            </a:r>
            <a:r>
              <a:rPr lang="ru-RU" sz="1800" dirty="0" smtClean="0"/>
              <a:t> та </a:t>
            </a:r>
            <a:r>
              <a:rPr lang="ru-RU" sz="1800" dirty="0" smtClean="0"/>
              <a:t>захоронения </a:t>
            </a:r>
            <a:r>
              <a:rPr lang="ru-RU" sz="1800" dirty="0" err="1" smtClean="0"/>
              <a:t>токсичних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відходів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b="1" i="1" dirty="0" err="1" smtClean="0"/>
              <a:t>депонування</a:t>
            </a:r>
            <a:r>
              <a:rPr lang="ru-RU" sz="1800" b="1" i="1" dirty="0" smtClean="0"/>
              <a:t> </a:t>
            </a:r>
            <a:r>
              <a:rPr lang="ru-RU" sz="1800" dirty="0" smtClean="0"/>
              <a:t>у </a:t>
            </a:r>
            <a:r>
              <a:rPr lang="ru-RU" sz="1800" dirty="0" err="1" smtClean="0"/>
              <a:t>виробництві</a:t>
            </a:r>
            <a:r>
              <a:rPr lang="ru-RU" sz="1800" dirty="0" smtClean="0"/>
              <a:t> </a:t>
            </a:r>
            <a:r>
              <a:rPr lang="ru-RU" sz="1800" dirty="0" err="1" smtClean="0"/>
              <a:t>будівельних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матеріалів</a:t>
            </a:r>
            <a:r>
              <a:rPr lang="ru-RU" sz="1800" dirty="0" smtClean="0"/>
              <a:t> (</a:t>
            </a:r>
            <a:r>
              <a:rPr lang="ru-RU" sz="1800" dirty="0" smtClean="0"/>
              <a:t>бетону, </a:t>
            </a:r>
            <a:r>
              <a:rPr lang="ru-RU" sz="1800" dirty="0" err="1" smtClean="0"/>
              <a:t>кераміки</a:t>
            </a:r>
            <a:r>
              <a:rPr lang="ru-RU" sz="1800" dirty="0" smtClean="0"/>
              <a:t>, </a:t>
            </a:r>
            <a:r>
              <a:rPr lang="ru-RU" sz="1800" dirty="0" err="1" smtClean="0"/>
              <a:t>скла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). Суть способу </a:t>
            </a:r>
            <a:r>
              <a:rPr lang="ru-RU" sz="1800" dirty="0" err="1" smtClean="0"/>
              <a:t>полягає</a:t>
            </a:r>
            <a:r>
              <a:rPr lang="ru-RU" sz="1800" dirty="0" smtClean="0"/>
              <a:t> в тому,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токсичні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відходи</a:t>
            </a:r>
            <a:r>
              <a:rPr lang="ru-RU" sz="1800" dirty="0" smtClean="0"/>
              <a:t> </a:t>
            </a:r>
            <a:r>
              <a:rPr lang="ru-RU" sz="1800" dirty="0" err="1" smtClean="0"/>
              <a:t>вводять</a:t>
            </a:r>
            <a:r>
              <a:rPr lang="ru-RU" sz="1800" dirty="0" smtClean="0"/>
              <a:t> </a:t>
            </a:r>
            <a:r>
              <a:rPr lang="ru-RU" sz="1800" dirty="0" smtClean="0"/>
              <a:t>у </a:t>
            </a:r>
            <a:r>
              <a:rPr lang="ru-RU" sz="1800" dirty="0" err="1" smtClean="0"/>
              <a:t>сировинні</a:t>
            </a:r>
            <a:r>
              <a:rPr lang="ru-RU" sz="1800" dirty="0" smtClean="0"/>
              <a:t> </a:t>
            </a:r>
            <a:r>
              <a:rPr lang="ru-RU" sz="1800" dirty="0" err="1" smtClean="0"/>
              <a:t>суміші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будівельних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матеріалів</a:t>
            </a:r>
            <a:r>
              <a:rPr lang="ru-RU" sz="1800" dirty="0" smtClean="0"/>
              <a:t>. </a:t>
            </a:r>
            <a:r>
              <a:rPr lang="ru-RU" sz="1800" b="1" i="1" dirty="0" err="1" smtClean="0"/>
              <a:t>Захоронення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токсичних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відходів</a:t>
            </a:r>
            <a:r>
              <a:rPr lang="ru-RU" sz="1800" b="1" i="1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надзвичайно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складним</a:t>
            </a:r>
            <a:r>
              <a:rPr lang="ru-RU" sz="1800" dirty="0" smtClean="0"/>
              <a:t>, </a:t>
            </a:r>
            <a:r>
              <a:rPr lang="ru-RU" sz="1800" dirty="0" err="1" smtClean="0"/>
              <a:t>оскільки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потребує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виключення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проникнення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токсичних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газів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атмосферне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повітря</a:t>
            </a:r>
            <a:r>
              <a:rPr lang="ru-RU" sz="1800" dirty="0" smtClean="0"/>
              <a:t>, а </a:t>
            </a:r>
            <a:r>
              <a:rPr lang="ru-RU" sz="1800" dirty="0" err="1" smtClean="0"/>
              <a:t>розчинів</a:t>
            </a:r>
            <a:r>
              <a:rPr lang="ru-RU" sz="1800" dirty="0" smtClean="0"/>
              <a:t> </a:t>
            </a:r>
            <a:r>
              <a:rPr lang="ru-RU" sz="1800" dirty="0" smtClean="0"/>
              <a:t>– у </a:t>
            </a:r>
            <a:r>
              <a:rPr lang="ru-RU" sz="1800" dirty="0" err="1" smtClean="0"/>
              <a:t>природні</a:t>
            </a:r>
            <a:r>
              <a:rPr lang="ru-RU" sz="1800" dirty="0" smtClean="0"/>
              <a:t> води.</a:t>
            </a:r>
          </a:p>
          <a:p>
            <a:r>
              <a:rPr lang="ru-RU" sz="1800" b="1" i="1" dirty="0" smtClean="0"/>
              <a:t>Комплексна </a:t>
            </a:r>
            <a:r>
              <a:rPr lang="ru-RU" sz="1800" b="1" i="1" dirty="0" err="1" smtClean="0"/>
              <a:t>переробка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сировини</a:t>
            </a:r>
            <a:r>
              <a:rPr lang="ru-RU" sz="1800" b="1" i="1" dirty="0" smtClean="0"/>
              <a:t> </a:t>
            </a:r>
            <a:r>
              <a:rPr lang="ru-RU" sz="1800" dirty="0" err="1" smtClean="0"/>
              <a:t>спрямована</a:t>
            </a:r>
            <a:r>
              <a:rPr lang="ru-RU" sz="1800" dirty="0" smtClean="0"/>
              <a:t> не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бережливі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ресурсів</a:t>
            </a:r>
            <a:r>
              <a:rPr lang="ru-RU" sz="1800" dirty="0" smtClean="0"/>
              <a:t>, а </a:t>
            </a:r>
            <a:r>
              <a:rPr lang="ru-RU" sz="1800" dirty="0" err="1" smtClean="0"/>
              <a:t>й</a:t>
            </a:r>
            <a:r>
              <a:rPr lang="ru-RU" sz="1800" dirty="0" smtClean="0"/>
              <a:t> на </a:t>
            </a:r>
            <a:r>
              <a:rPr lang="ru-RU" sz="1800" dirty="0" err="1" smtClean="0"/>
              <a:t>зменшення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викиду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розсіюваних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відходів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природне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середовище</a:t>
            </a:r>
            <a:r>
              <a:rPr lang="ru-RU" sz="1800" dirty="0" smtClean="0"/>
              <a:t>. При </a:t>
            </a:r>
            <a:r>
              <a:rPr lang="ru-RU" sz="1800" dirty="0" err="1" smtClean="0"/>
              <a:t>цьому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передбачається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максимальний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вихід</a:t>
            </a:r>
            <a:r>
              <a:rPr lang="ru-RU" sz="1800" dirty="0" smtClean="0"/>
              <a:t> продукту на </a:t>
            </a:r>
            <a:r>
              <a:rPr lang="ru-RU" sz="1800" dirty="0" err="1" smtClean="0"/>
              <a:t>кожній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стадії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переробки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підвищує</a:t>
            </a:r>
            <a:r>
              <a:rPr lang="ru-RU" sz="1800" dirty="0" smtClean="0"/>
              <a:t> </a:t>
            </a:r>
            <a:r>
              <a:rPr lang="ru-RU" sz="1800" dirty="0" err="1" smtClean="0"/>
              <a:t>ефективність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зменшує</a:t>
            </a:r>
            <a:r>
              <a:rPr lang="ru-RU" sz="1800" dirty="0" smtClean="0"/>
              <a:t> </a:t>
            </a:r>
            <a:r>
              <a:rPr lang="ru-RU" sz="1800" dirty="0" err="1" smtClean="0"/>
              <a:t>утворення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утилізованих</a:t>
            </a:r>
            <a:r>
              <a:rPr lang="ru-RU" sz="1800" dirty="0" smtClean="0"/>
              <a:t> </a:t>
            </a:r>
            <a:r>
              <a:rPr lang="ru-RU" sz="1800" dirty="0" smtClean="0"/>
              <a:t>та </a:t>
            </a:r>
            <a:r>
              <a:rPr lang="ru-RU" sz="1800" dirty="0" err="1" smtClean="0"/>
              <a:t>розсіюваних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відходів</a:t>
            </a:r>
            <a:r>
              <a:rPr lang="ru-RU" sz="1800" dirty="0" smtClean="0"/>
              <a:t>. Прикладом комплексного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сировини</a:t>
            </a:r>
            <a:r>
              <a:rPr lang="ru-RU" sz="1800" dirty="0" smtClean="0"/>
              <a:t> в </a:t>
            </a:r>
            <a:r>
              <a:rPr lang="ru-RU" sz="1800" dirty="0" err="1" smtClean="0"/>
              <a:t>хімічній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бути </a:t>
            </a:r>
            <a:r>
              <a:rPr lang="ru-RU" sz="1800" dirty="0" err="1" smtClean="0"/>
              <a:t>перероблення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апатито-нефелінової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руди</a:t>
            </a:r>
            <a:r>
              <a:rPr lang="ru-RU" sz="1800" dirty="0" smtClean="0"/>
              <a:t>, у </a:t>
            </a:r>
            <a:r>
              <a:rPr lang="ru-RU" sz="1800" dirty="0" err="1" smtClean="0"/>
              <a:t>харчовій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промисловості</a:t>
            </a:r>
            <a:r>
              <a:rPr lang="ru-RU" sz="1800" dirty="0" smtClean="0"/>
              <a:t> – </a:t>
            </a:r>
            <a:r>
              <a:rPr lang="ru-RU" sz="1800" dirty="0" err="1" smtClean="0"/>
              <a:t>м,яса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молока.</a:t>
            </a:r>
            <a:endParaRPr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0207" y="168166"/>
            <a:ext cx="8765627" cy="4624551"/>
          </a:xfrm>
        </p:spPr>
        <p:txBody>
          <a:bodyPr>
            <a:noAutofit/>
          </a:bodyPr>
          <a:lstStyle/>
          <a:p>
            <a:r>
              <a:rPr lang="ru-RU" sz="1400" b="1" i="1" dirty="0" err="1" smtClean="0"/>
              <a:t>Основними</a:t>
            </a:r>
            <a:r>
              <a:rPr lang="ru-RU" sz="1400" b="1" i="1" dirty="0" smtClean="0"/>
              <a:t> заходами </a:t>
            </a:r>
            <a:r>
              <a:rPr lang="ru-RU" sz="1400" b="1" i="1" dirty="0" err="1" smtClean="0"/>
              <a:t>використання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великотоннажних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видів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відходів</a:t>
            </a:r>
            <a:r>
              <a:rPr lang="ru-RU" sz="1400" b="1" i="1" dirty="0" smtClean="0"/>
              <a:t> є:</a:t>
            </a: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 err="1" smtClean="0"/>
              <a:t>збільшення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обсягів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перероблення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шлаків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металургійного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 – </a:t>
            </a:r>
            <a:r>
              <a:rPr lang="ru-RU" sz="1400" dirty="0" err="1" smtClean="0"/>
              <a:t>гранульованого</a:t>
            </a:r>
            <a:r>
              <a:rPr lang="ru-RU" sz="1400" dirty="0" smtClean="0"/>
              <a:t> </a:t>
            </a:r>
            <a:r>
              <a:rPr lang="ru-RU" sz="1400" dirty="0" smtClean="0"/>
              <a:t>шлаку, </a:t>
            </a:r>
            <a:r>
              <a:rPr lang="ru-RU" sz="1400" dirty="0" err="1" smtClean="0"/>
              <a:t>пемзи</a:t>
            </a:r>
            <a:r>
              <a:rPr lang="ru-RU" sz="1400" dirty="0" smtClean="0"/>
              <a:t>, </a:t>
            </a:r>
            <a:r>
              <a:rPr lang="ru-RU" sz="1400" dirty="0" err="1" smtClean="0"/>
              <a:t>шлаковати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вилученням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металургійної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сировини</a:t>
            </a:r>
            <a:r>
              <a:rPr lang="ru-RU" sz="1400" dirty="0" smtClean="0"/>
              <a:t>;</a:t>
            </a: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 err="1" smtClean="0"/>
              <a:t>утилізація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залізовмісних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відходів</a:t>
            </a:r>
            <a:r>
              <a:rPr lang="ru-RU" sz="1400" dirty="0" smtClean="0"/>
              <a:t> (</a:t>
            </a:r>
            <a:r>
              <a:rPr lang="ru-RU" sz="1400" dirty="0" err="1" smtClean="0"/>
              <a:t>шлами</a:t>
            </a:r>
            <a:r>
              <a:rPr lang="ru-RU" sz="1400" dirty="0" smtClean="0"/>
              <a:t>, окалина, </a:t>
            </a:r>
            <a:r>
              <a:rPr lang="ru-RU" sz="1400" dirty="0" err="1" smtClean="0"/>
              <a:t>колошниковий</a:t>
            </a:r>
            <a:r>
              <a:rPr lang="ru-RU" sz="1400" dirty="0" smtClean="0"/>
              <a:t> та </a:t>
            </a:r>
            <a:r>
              <a:rPr lang="ru-RU" sz="1400" dirty="0" err="1" smtClean="0"/>
              <a:t>агломераційний</a:t>
            </a:r>
            <a:r>
              <a:rPr lang="ru-RU" sz="1400" dirty="0" smtClean="0"/>
              <a:t> </a:t>
            </a:r>
            <a:r>
              <a:rPr lang="ru-RU" sz="1400" dirty="0" smtClean="0"/>
              <a:t>пил, </a:t>
            </a:r>
            <a:r>
              <a:rPr lang="ru-RU" sz="1400" dirty="0" err="1" smtClean="0"/>
              <a:t>червоні</a:t>
            </a:r>
            <a:r>
              <a:rPr lang="ru-RU" sz="1400" dirty="0" smtClean="0"/>
              <a:t> </a:t>
            </a:r>
            <a:r>
              <a:rPr lang="ru-RU" sz="1400" dirty="0" err="1" smtClean="0"/>
              <a:t>шлами</a:t>
            </a:r>
            <a:r>
              <a:rPr lang="ru-RU" sz="1400" dirty="0" smtClean="0"/>
              <a:t> глиноземного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) на </a:t>
            </a:r>
            <a:r>
              <a:rPr lang="ru-RU" sz="1400" dirty="0" err="1" smtClean="0"/>
              <a:t>металургійних</a:t>
            </a:r>
            <a:r>
              <a:rPr lang="ru-RU" sz="1400" dirty="0" smtClean="0"/>
              <a:t> </a:t>
            </a:r>
            <a:r>
              <a:rPr lang="ru-RU" sz="1400" dirty="0" smtClean="0"/>
              <a:t>заводах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використанням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залишків</a:t>
            </a:r>
            <a:r>
              <a:rPr lang="ru-RU" sz="1400" dirty="0" smtClean="0"/>
              <a:t> у </a:t>
            </a:r>
            <a:r>
              <a:rPr lang="ru-RU" sz="1400" dirty="0" err="1" smtClean="0"/>
              <a:t>цементній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промисловості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замість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піритних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недогарків</a:t>
            </a:r>
            <a:r>
              <a:rPr lang="ru-RU" sz="1400" dirty="0" smtClean="0"/>
              <a:t>;</a:t>
            </a: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 err="1" smtClean="0"/>
              <a:t>розширення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використання</a:t>
            </a:r>
            <a:r>
              <a:rPr lang="ru-RU" sz="1400" dirty="0" smtClean="0"/>
              <a:t> (</a:t>
            </a:r>
            <a:r>
              <a:rPr lang="ru-RU" sz="1400" dirty="0" err="1" smtClean="0"/>
              <a:t>замість</a:t>
            </a:r>
            <a:r>
              <a:rPr lang="ru-RU" sz="1400" dirty="0" smtClean="0"/>
              <a:t> щебеню, </a:t>
            </a:r>
            <a:r>
              <a:rPr lang="ru-RU" sz="1400" dirty="0" err="1" smtClean="0"/>
              <a:t>піску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цементу) золи та </a:t>
            </a:r>
            <a:r>
              <a:rPr lang="ru-RU" sz="1400" dirty="0" err="1" smtClean="0"/>
              <a:t>золошлакових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відходів</a:t>
            </a:r>
            <a:r>
              <a:rPr lang="ru-RU" sz="1400" dirty="0" smtClean="0"/>
              <a:t> ТЕС для </a:t>
            </a:r>
            <a:r>
              <a:rPr lang="ru-RU" sz="1400" dirty="0" err="1" smtClean="0"/>
              <a:t>виготовлення</a:t>
            </a:r>
            <a:r>
              <a:rPr lang="ru-RU" sz="1400" dirty="0" smtClean="0"/>
              <a:t> бетону, для </a:t>
            </a:r>
            <a:r>
              <a:rPr lang="ru-RU" sz="1400" dirty="0" err="1" smtClean="0"/>
              <a:t>чого</a:t>
            </a:r>
            <a:r>
              <a:rPr lang="ru-RU" sz="1400" dirty="0" smtClean="0"/>
              <a:t> буде </a:t>
            </a:r>
            <a:r>
              <a:rPr lang="ru-RU" sz="1400" dirty="0" err="1" smtClean="0"/>
              <a:t>збудовано</a:t>
            </a:r>
            <a:r>
              <a:rPr lang="ru-RU" sz="1400" dirty="0" smtClean="0"/>
              <a:t> </a:t>
            </a:r>
            <a:r>
              <a:rPr lang="ru-RU" sz="1400" dirty="0" smtClean="0"/>
              <a:t>установки </a:t>
            </a:r>
            <a:r>
              <a:rPr lang="ru-RU" sz="1400" dirty="0" err="1" smtClean="0"/>
              <a:t>роздільного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вилучення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залишків</a:t>
            </a:r>
            <a:r>
              <a:rPr lang="ru-RU" sz="1400" dirty="0" smtClean="0"/>
              <a:t> на </a:t>
            </a:r>
            <a:r>
              <a:rPr lang="ru-RU" sz="1400" dirty="0" err="1" smtClean="0"/>
              <a:t>теплових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електростанціях</a:t>
            </a:r>
            <a:r>
              <a:rPr lang="ru-RU" sz="1400" dirty="0" smtClean="0"/>
              <a:t>;</a:t>
            </a: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 err="1" smtClean="0"/>
              <a:t>розширення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будівельних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фосфогіпсу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постачання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останнього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меліорації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солончакових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ґрунтів</a:t>
            </a:r>
            <a:r>
              <a:rPr lang="ru-RU" sz="1400" dirty="0" smtClean="0"/>
              <a:t>;</a:t>
            </a: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 err="1" smtClean="0"/>
              <a:t>істотне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збільшення</a:t>
            </a:r>
            <a:r>
              <a:rPr lang="ru-RU" sz="1400" dirty="0" smtClean="0"/>
              <a:t> (в 2 рази </a:t>
            </a:r>
            <a:r>
              <a:rPr lang="ru-RU" sz="1400" dirty="0" err="1" smtClean="0"/>
              <a:t>впродовж</a:t>
            </a:r>
            <a:r>
              <a:rPr lang="ru-RU" sz="1400" dirty="0" smtClean="0"/>
              <a:t> </a:t>
            </a:r>
            <a:r>
              <a:rPr lang="ru-RU" sz="1400" dirty="0" err="1" smtClean="0"/>
              <a:t>останніх</a:t>
            </a:r>
            <a:r>
              <a:rPr lang="ru-RU" sz="1400" dirty="0" smtClean="0"/>
              <a:t> 5-6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)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 </a:t>
            </a:r>
            <a:r>
              <a:rPr lang="ru-RU" sz="1400" dirty="0" err="1" smtClean="0"/>
              <a:t>стінової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кераміки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вуглезбагачення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останніх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ви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робництва</a:t>
            </a:r>
            <a:r>
              <a:rPr lang="ru-RU" sz="1400" dirty="0" smtClean="0"/>
              <a:t> </a:t>
            </a:r>
            <a:r>
              <a:rPr lang="ru-RU" sz="1400" dirty="0" err="1" smtClean="0"/>
              <a:t>цегли</a:t>
            </a:r>
            <a:r>
              <a:rPr lang="ru-RU" sz="1400" dirty="0" smtClean="0"/>
              <a:t>;</a:t>
            </a: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 err="1" smtClean="0"/>
              <a:t>збільшення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вапнякових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відходів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 </a:t>
            </a:r>
            <a:r>
              <a:rPr lang="ru-RU" sz="1400" dirty="0" err="1" smtClean="0"/>
              <a:t>вапнякового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борошна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цементу,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вапняково-сульфатних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відходів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вапнування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кислих</a:t>
            </a:r>
            <a:r>
              <a:rPr lang="ru-RU" sz="1400" dirty="0" smtClean="0"/>
              <a:t> </a:t>
            </a:r>
            <a:r>
              <a:rPr lang="ru-RU" sz="1400" dirty="0" err="1" smtClean="0"/>
              <a:t>ґрунтів</a:t>
            </a:r>
            <a:r>
              <a:rPr lang="ru-RU" sz="1400" dirty="0" smtClean="0"/>
              <a:t> у </a:t>
            </a:r>
            <a:r>
              <a:rPr lang="ru-RU" sz="1400" dirty="0" err="1" smtClean="0"/>
              <a:t>сільському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господарстві</a:t>
            </a:r>
            <a:r>
              <a:rPr lang="ru-RU" sz="1400" dirty="0" smtClean="0"/>
              <a:t>;</a:t>
            </a: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 err="1" smtClean="0"/>
              <a:t>повне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перероблення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кускових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деревини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тріски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технологічних</a:t>
            </a:r>
            <a:r>
              <a:rPr lang="ru-RU" sz="1400" dirty="0" smtClean="0"/>
              <a:t> потреб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брикетування</a:t>
            </a:r>
            <a:r>
              <a:rPr lang="ru-RU" sz="1400" dirty="0" smtClean="0"/>
              <a:t> стружки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тирси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використання</a:t>
            </a:r>
            <a:r>
              <a:rPr lang="ru-RU" sz="1400" dirty="0" smtClean="0"/>
              <a:t> як </a:t>
            </a:r>
            <a:r>
              <a:rPr lang="ru-RU" sz="1400" dirty="0" err="1" smtClean="0"/>
              <a:t>палива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smtClean="0"/>
              <a:t>для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 </a:t>
            </a:r>
            <a:r>
              <a:rPr lang="ru-RU" sz="1400" dirty="0" err="1" smtClean="0"/>
              <a:t>гідролізно-дріжджової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продукції</a:t>
            </a:r>
            <a:r>
              <a:rPr lang="ru-RU" sz="1400" dirty="0" smtClean="0"/>
              <a:t>;</a:t>
            </a: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 err="1" smtClean="0"/>
              <a:t>регенерація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всього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обсягу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відпрацьованих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сумішей</a:t>
            </a:r>
            <a:r>
              <a:rPr lang="ru-RU" sz="1400" dirty="0" smtClean="0"/>
              <a:t> </a:t>
            </a:r>
            <a:r>
              <a:rPr lang="ru-RU" sz="1400" dirty="0" err="1" smtClean="0"/>
              <a:t>ливарного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метою </a:t>
            </a:r>
            <a:r>
              <a:rPr lang="ru-RU" sz="1400" dirty="0" err="1" smtClean="0"/>
              <a:t>зменшення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споживання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пісків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залишків</a:t>
            </a:r>
            <a:r>
              <a:rPr lang="ru-RU" sz="1400" dirty="0" smtClean="0"/>
              <a:t> </a:t>
            </a:r>
            <a:r>
              <a:rPr lang="ru-RU" sz="1400" dirty="0" smtClean="0"/>
              <a:t>у </a:t>
            </a:r>
            <a:r>
              <a:rPr lang="ru-RU" sz="1400" dirty="0" err="1" smtClean="0"/>
              <a:t>виробництві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будівельних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матеріалів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0207" y="231228"/>
            <a:ext cx="8639503" cy="1965434"/>
          </a:xfrm>
        </p:spPr>
        <p:txBody>
          <a:bodyPr>
            <a:noAutofit/>
          </a:bodyPr>
          <a:lstStyle/>
          <a:p>
            <a:r>
              <a:rPr lang="ru-RU" sz="1900" dirty="0" smtClean="0"/>
              <a:t>Про </a:t>
            </a:r>
            <a:r>
              <a:rPr lang="ru-RU" sz="1900" dirty="0" err="1" smtClean="0"/>
              <a:t>ступінь</a:t>
            </a:r>
            <a:r>
              <a:rPr lang="ru-RU" sz="1900" dirty="0" smtClean="0"/>
              <a:t> </a:t>
            </a:r>
            <a:r>
              <a:rPr lang="ru-RU" sz="1900" dirty="0" err="1" smtClean="0"/>
              <a:t>виконання</a:t>
            </a:r>
            <a:r>
              <a:rPr lang="ru-RU" sz="1900" dirty="0" smtClean="0"/>
              <a:t> </a:t>
            </a:r>
            <a:r>
              <a:rPr lang="ru-RU" sz="1900" dirty="0" err="1" smtClean="0"/>
              <a:t>завдання</a:t>
            </a:r>
            <a:r>
              <a:rPr lang="ru-RU" sz="1900" dirty="0" smtClean="0"/>
              <a:t> </a:t>
            </a:r>
            <a:r>
              <a:rPr lang="ru-RU" sz="1900" dirty="0" err="1" smtClean="0"/>
              <a:t>зі</a:t>
            </a:r>
            <a:r>
              <a:rPr lang="ru-RU" sz="1900" dirty="0" smtClean="0"/>
              <a:t> </a:t>
            </a:r>
            <a:r>
              <a:rPr lang="ru-RU" sz="1900" dirty="0" err="1" smtClean="0"/>
              <a:t>створення</a:t>
            </a:r>
            <a:r>
              <a:rPr lang="ru-RU" sz="1900" dirty="0" smtClean="0"/>
              <a:t> </a:t>
            </a:r>
            <a:r>
              <a:rPr lang="ru-RU" sz="1900" dirty="0" err="1" smtClean="0"/>
              <a:t>безвідходних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або</a:t>
            </a:r>
            <a:r>
              <a:rPr lang="ru-RU" sz="1900" dirty="0" smtClean="0"/>
              <a:t> </a:t>
            </a:r>
            <a:r>
              <a:rPr lang="ru-RU" sz="1900" dirty="0" err="1" smtClean="0"/>
              <a:t>маловідходних</a:t>
            </a:r>
            <a:r>
              <a:rPr lang="ru-RU" sz="1900" dirty="0" smtClean="0"/>
              <a:t> </a:t>
            </a:r>
            <a:r>
              <a:rPr lang="ru-RU" sz="1900" dirty="0" err="1" smtClean="0"/>
              <a:t>технологічних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процесів</a:t>
            </a:r>
            <a:r>
              <a:rPr lang="ru-RU" sz="1900" dirty="0" smtClean="0"/>
              <a:t> </a:t>
            </a:r>
            <a:r>
              <a:rPr lang="ru-RU" sz="1900" dirty="0" err="1" smtClean="0"/>
              <a:t>можна</a:t>
            </a:r>
            <a:r>
              <a:rPr lang="ru-RU" sz="1900" dirty="0" smtClean="0"/>
              <a:t> </a:t>
            </a:r>
            <a:r>
              <a:rPr lang="ru-RU" sz="1900" dirty="0" err="1" smtClean="0"/>
              <a:t>судити</a:t>
            </a:r>
            <a:r>
              <a:rPr lang="ru-RU" sz="1900" dirty="0" smtClean="0"/>
              <a:t> за так </a:t>
            </a:r>
            <a:r>
              <a:rPr lang="ru-RU" sz="1900" dirty="0" err="1" smtClean="0"/>
              <a:t>званим</a:t>
            </a:r>
            <a:r>
              <a:rPr lang="ru-RU" sz="1900" dirty="0" smtClean="0"/>
              <a:t> </a:t>
            </a:r>
            <a:r>
              <a:rPr lang="ru-RU" sz="1900" b="1" i="1" dirty="0" err="1" smtClean="0"/>
              <a:t>матеріальним</a:t>
            </a:r>
            <a:r>
              <a:rPr lang="ru-RU" sz="1900" b="1" i="1" dirty="0" smtClean="0"/>
              <a:t> </a:t>
            </a:r>
            <a:r>
              <a:rPr lang="ru-RU" sz="1900" b="1" i="1" dirty="0" err="1" smtClean="0"/>
              <a:t>індексом</a:t>
            </a:r>
            <a:r>
              <a:rPr lang="ru-RU" sz="1900" b="1" i="1" dirty="0" smtClean="0"/>
              <a:t> </a:t>
            </a:r>
            <a:r>
              <a:rPr lang="ru-RU" sz="1900" b="1" i="1" dirty="0" err="1" smtClean="0"/>
              <a:t>виробництва</a:t>
            </a:r>
            <a:r>
              <a:rPr lang="ru-RU" sz="1900" b="1" i="1" dirty="0" smtClean="0"/>
              <a:t>, </a:t>
            </a:r>
            <a:r>
              <a:rPr lang="ru-RU" sz="1900" dirty="0" err="1" smtClean="0"/>
              <a:t>тобто</a:t>
            </a:r>
            <a:r>
              <a:rPr lang="ru-RU" sz="1900" dirty="0" smtClean="0"/>
              <a:t> за </a:t>
            </a:r>
            <a:r>
              <a:rPr lang="ru-RU" sz="1900" dirty="0" err="1" smtClean="0"/>
              <a:t>відношенням</a:t>
            </a:r>
            <a:r>
              <a:rPr lang="ru-RU" sz="1900" dirty="0" smtClean="0"/>
              <a:t> </a:t>
            </a:r>
            <a:r>
              <a:rPr lang="ru-RU" sz="1900" dirty="0" err="1" smtClean="0"/>
              <a:t>сумарної</a:t>
            </a:r>
            <a:r>
              <a:rPr lang="ru-RU" sz="1900" dirty="0" smtClean="0"/>
              <a:t> </a:t>
            </a:r>
            <a:r>
              <a:rPr lang="ru-RU" sz="1900" dirty="0" err="1" smtClean="0"/>
              <a:t>питомої</a:t>
            </a:r>
            <a:r>
              <a:rPr lang="ru-RU" sz="1900" dirty="0" smtClean="0"/>
              <a:t> </a:t>
            </a:r>
            <a:r>
              <a:rPr lang="ru-RU" sz="1900" dirty="0" err="1" smtClean="0"/>
              <a:t>витрати</a:t>
            </a:r>
            <a:r>
              <a:rPr lang="ru-RU" sz="1900" dirty="0" smtClean="0"/>
              <a:t> </a:t>
            </a:r>
            <a:r>
              <a:rPr lang="ru-RU" sz="1900" dirty="0" err="1" smtClean="0"/>
              <a:t>сировини</a:t>
            </a:r>
            <a:r>
              <a:rPr lang="ru-RU" sz="1900" dirty="0" smtClean="0"/>
              <a:t> </a:t>
            </a:r>
            <a:r>
              <a:rPr lang="ru-RU" sz="1900" dirty="0" err="1" smtClean="0"/>
              <a:t>і</a:t>
            </a:r>
            <a:r>
              <a:rPr lang="ru-RU" sz="1900" dirty="0" smtClean="0"/>
              <a:t> </a:t>
            </a:r>
            <a:r>
              <a:rPr lang="ru-RU" sz="1900" dirty="0" err="1" smtClean="0"/>
              <a:t>допоміжних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матеріалів</a:t>
            </a:r>
            <a:r>
              <a:rPr lang="ru-RU" sz="1900" dirty="0" smtClean="0"/>
              <a:t> до </a:t>
            </a:r>
            <a:r>
              <a:rPr lang="ru-RU" sz="1900" dirty="0" err="1" smtClean="0"/>
              <a:t>одиниці</a:t>
            </a:r>
            <a:r>
              <a:rPr lang="ru-RU" sz="1900" dirty="0" smtClean="0"/>
              <a:t> </a:t>
            </a:r>
            <a:r>
              <a:rPr lang="ru-RU" sz="1900" dirty="0" err="1" smtClean="0"/>
              <a:t>маси</a:t>
            </a:r>
            <a:r>
              <a:rPr lang="ru-RU" sz="1900" dirty="0" smtClean="0"/>
              <a:t> готового продукту. За </a:t>
            </a:r>
            <a:r>
              <a:rPr lang="ru-RU" sz="1900" dirty="0" err="1" smtClean="0"/>
              <a:t>відсутності</a:t>
            </a:r>
            <a:r>
              <a:rPr lang="ru-RU" sz="1900" dirty="0" smtClean="0"/>
              <a:t> </a:t>
            </a:r>
            <a:r>
              <a:rPr lang="ru-RU" sz="1900" dirty="0" err="1" smtClean="0"/>
              <a:t>відходів</a:t>
            </a:r>
            <a:r>
              <a:rPr lang="ru-RU" sz="1900" dirty="0" smtClean="0"/>
              <a:t> </a:t>
            </a:r>
            <a:r>
              <a:rPr lang="ru-RU" sz="1900" dirty="0" err="1" smtClean="0"/>
              <a:t>кількість</a:t>
            </a:r>
            <a:r>
              <a:rPr lang="ru-RU" sz="1900" dirty="0" smtClean="0"/>
              <a:t> </a:t>
            </a:r>
            <a:r>
              <a:rPr lang="ru-RU" sz="1900" dirty="0" err="1" smtClean="0"/>
              <a:t>витраченої</a:t>
            </a:r>
            <a:r>
              <a:rPr lang="ru-RU" sz="1900" dirty="0" smtClean="0"/>
              <a:t> </a:t>
            </a:r>
            <a:r>
              <a:rPr lang="ru-RU" sz="1900" dirty="0" err="1" smtClean="0"/>
              <a:t>сировини</a:t>
            </a:r>
            <a:r>
              <a:rPr lang="ru-RU" sz="1900" dirty="0" smtClean="0"/>
              <a:t> </a:t>
            </a:r>
            <a:r>
              <a:rPr lang="ru-RU" sz="1900" dirty="0" err="1" smtClean="0"/>
              <a:t>і</a:t>
            </a:r>
            <a:r>
              <a:rPr lang="ru-RU" sz="1900" dirty="0" smtClean="0"/>
              <a:t> </a:t>
            </a:r>
            <a:r>
              <a:rPr lang="ru-RU" sz="1900" dirty="0" err="1" smtClean="0"/>
              <a:t>допоміжних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матеріалів</a:t>
            </a:r>
            <a:r>
              <a:rPr lang="ru-RU" sz="1900" dirty="0" smtClean="0"/>
              <a:t> повинна </a:t>
            </a:r>
            <a:r>
              <a:rPr lang="ru-RU" sz="1900" dirty="0" err="1" smtClean="0"/>
              <a:t>дорівнювати</a:t>
            </a:r>
            <a:r>
              <a:rPr lang="ru-RU" sz="1900" dirty="0" smtClean="0"/>
              <a:t> </a:t>
            </a:r>
            <a:r>
              <a:rPr lang="ru-RU" sz="1900" dirty="0" err="1" smtClean="0"/>
              <a:t>кількості</a:t>
            </a:r>
            <a:r>
              <a:rPr lang="ru-RU" sz="1900" dirty="0" smtClean="0"/>
              <a:t> </a:t>
            </a:r>
            <a:r>
              <a:rPr lang="ru-RU" sz="1900" dirty="0" err="1" smtClean="0"/>
              <a:t>готової</a:t>
            </a:r>
            <a:r>
              <a:rPr lang="ru-RU" sz="1900" dirty="0" smtClean="0"/>
              <a:t> </a:t>
            </a:r>
            <a:r>
              <a:rPr lang="ru-RU" sz="1900" dirty="0" err="1" smtClean="0"/>
              <a:t>продукції</a:t>
            </a:r>
            <a:r>
              <a:rPr lang="ru-RU" sz="1900" dirty="0" smtClean="0"/>
              <a:t>, </a:t>
            </a:r>
            <a:r>
              <a:rPr lang="ru-RU" sz="1900" dirty="0" err="1" smtClean="0"/>
              <a:t>тобто</a:t>
            </a:r>
            <a:r>
              <a:rPr lang="ru-RU" sz="1900" dirty="0" smtClean="0"/>
              <a:t>, </a:t>
            </a:r>
            <a:r>
              <a:rPr lang="ru-RU" sz="1900" dirty="0" err="1" smtClean="0"/>
              <a:t>матеріальний</a:t>
            </a:r>
            <a:r>
              <a:rPr lang="ru-RU" sz="1900" dirty="0" smtClean="0"/>
              <a:t> </a:t>
            </a:r>
            <a:r>
              <a:rPr lang="ru-RU" sz="1900" dirty="0" err="1" smtClean="0"/>
              <a:t>індекс</a:t>
            </a:r>
            <a:r>
              <a:rPr lang="ru-RU" sz="1900" dirty="0" smtClean="0"/>
              <a:t> </a:t>
            </a:r>
            <a:r>
              <a:rPr lang="ru-RU" sz="1900" dirty="0" err="1" smtClean="0"/>
              <a:t>виробництва</a:t>
            </a:r>
            <a:r>
              <a:rPr lang="ru-RU" sz="1900" dirty="0" smtClean="0"/>
              <a:t> буде </a:t>
            </a:r>
            <a:r>
              <a:rPr lang="ru-RU" sz="1900" dirty="0" err="1" smtClean="0"/>
              <a:t>дорівнювати</a:t>
            </a:r>
            <a:r>
              <a:rPr lang="ru-RU" sz="1900" dirty="0" smtClean="0"/>
              <a:t> </a:t>
            </a:r>
            <a:r>
              <a:rPr lang="ru-RU" sz="1900" dirty="0" err="1" smtClean="0"/>
              <a:t>одиниці</a:t>
            </a:r>
            <a:r>
              <a:rPr lang="ru-RU" sz="1900" dirty="0" smtClean="0"/>
              <a:t>. Але в </a:t>
            </a:r>
            <a:r>
              <a:rPr lang="ru-RU" sz="1900" dirty="0" err="1" smtClean="0"/>
              <a:t>сучасних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виробництвах</a:t>
            </a:r>
            <a:r>
              <a:rPr lang="ru-RU" sz="1900" dirty="0" smtClean="0"/>
              <a:t> </a:t>
            </a:r>
            <a:r>
              <a:rPr lang="ru-RU" sz="1900" dirty="0" err="1" smtClean="0"/>
              <a:t>він</a:t>
            </a:r>
            <a:r>
              <a:rPr lang="ru-RU" sz="1900" dirty="0" smtClean="0"/>
              <a:t> </a:t>
            </a:r>
            <a:r>
              <a:rPr lang="ru-RU" sz="1900" dirty="0" err="1" smtClean="0"/>
              <a:t>майже</a:t>
            </a:r>
            <a:r>
              <a:rPr lang="ru-RU" sz="1900" dirty="0" smtClean="0"/>
              <a:t> </a:t>
            </a:r>
            <a:r>
              <a:rPr lang="ru-RU" sz="1900" dirty="0" err="1" smtClean="0"/>
              <a:t>завжди</a:t>
            </a:r>
            <a:r>
              <a:rPr lang="ru-RU" sz="1900" dirty="0" smtClean="0"/>
              <a:t> </a:t>
            </a:r>
            <a:r>
              <a:rPr lang="ru-RU" sz="1900" dirty="0" err="1" smtClean="0"/>
              <a:t>значно</a:t>
            </a:r>
            <a:r>
              <a:rPr lang="ru-RU" sz="1900" dirty="0" smtClean="0"/>
              <a:t> </a:t>
            </a:r>
            <a:r>
              <a:rPr lang="ru-RU" sz="1900" dirty="0" err="1" smtClean="0"/>
              <a:t>перевищує</a:t>
            </a:r>
            <a:r>
              <a:rPr lang="ru-RU" sz="1900" dirty="0" smtClean="0"/>
              <a:t> </a:t>
            </a:r>
            <a:r>
              <a:rPr lang="ru-RU" sz="1900" dirty="0" err="1" smtClean="0"/>
              <a:t>одиницю</a:t>
            </a:r>
            <a:r>
              <a:rPr lang="ru-RU" sz="1900" dirty="0" smtClean="0"/>
              <a:t>, </a:t>
            </a:r>
            <a:r>
              <a:rPr lang="ru-RU" sz="1900" dirty="0" err="1" smtClean="0"/>
              <a:t>отже</a:t>
            </a:r>
            <a:r>
              <a:rPr lang="ru-RU" sz="1900" dirty="0" smtClean="0"/>
              <a:t>, </a:t>
            </a:r>
            <a:r>
              <a:rPr lang="ru-RU" sz="1900" dirty="0" err="1" smtClean="0"/>
              <a:t>частина</a:t>
            </a:r>
            <a:r>
              <a:rPr lang="ru-RU" sz="1900" dirty="0" smtClean="0"/>
              <a:t> </a:t>
            </a:r>
            <a:r>
              <a:rPr lang="ru-RU" sz="1900" dirty="0" err="1" smtClean="0"/>
              <a:t>витраченої</a:t>
            </a:r>
            <a:r>
              <a:rPr lang="ru-RU" sz="1900" dirty="0" smtClean="0"/>
              <a:t> </a:t>
            </a:r>
            <a:r>
              <a:rPr lang="ru-RU" sz="1900" dirty="0" err="1" smtClean="0"/>
              <a:t>сировини</a:t>
            </a:r>
            <a:r>
              <a:rPr lang="ru-RU" sz="1900" dirty="0" smtClean="0"/>
              <a:t> </a:t>
            </a:r>
            <a:r>
              <a:rPr lang="ru-RU" sz="1900" dirty="0" err="1" smtClean="0"/>
              <a:t>і</a:t>
            </a:r>
            <a:r>
              <a:rPr lang="ru-RU" sz="1900" dirty="0" smtClean="0"/>
              <a:t> </a:t>
            </a:r>
            <a:r>
              <a:rPr lang="ru-RU" sz="1900" dirty="0" err="1" smtClean="0"/>
              <a:t>допоміжних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матеріалів</a:t>
            </a:r>
            <a:r>
              <a:rPr lang="ru-RU" sz="1900" dirty="0" smtClean="0"/>
              <a:t> </a:t>
            </a:r>
            <a:r>
              <a:rPr lang="ru-RU" sz="1900" dirty="0" err="1" smtClean="0"/>
              <a:t>потрапляє</a:t>
            </a:r>
            <a:r>
              <a:rPr lang="ru-RU" sz="1900" dirty="0" smtClean="0"/>
              <a:t> </a:t>
            </a:r>
            <a:r>
              <a:rPr lang="ru-RU" sz="1900" dirty="0" smtClean="0"/>
              <a:t>у </a:t>
            </a:r>
            <a:r>
              <a:rPr lang="ru-RU" sz="1900" dirty="0" err="1" smtClean="0"/>
              <a:t>відходи</a:t>
            </a:r>
            <a:r>
              <a:rPr lang="ru-RU" sz="1900" dirty="0" smtClean="0"/>
              <a:t>.</a:t>
            </a:r>
          </a:p>
          <a:p>
            <a:r>
              <a:rPr lang="ru-RU" sz="1900" dirty="0" err="1" smtClean="0"/>
              <a:t>Найбільш</a:t>
            </a:r>
            <a:r>
              <a:rPr lang="ru-RU" sz="1900" dirty="0" smtClean="0"/>
              <a:t> </a:t>
            </a:r>
            <a:r>
              <a:rPr lang="ru-RU" sz="1900" dirty="0" err="1" smtClean="0"/>
              <a:t>радикальним</a:t>
            </a:r>
            <a:r>
              <a:rPr lang="ru-RU" sz="1900" dirty="0" smtClean="0"/>
              <a:t> способом </a:t>
            </a:r>
            <a:r>
              <a:rPr lang="ru-RU" sz="1900" dirty="0" err="1" smtClean="0"/>
              <a:t>захисту</a:t>
            </a:r>
            <a:r>
              <a:rPr lang="ru-RU" sz="1900" dirty="0" smtClean="0"/>
              <a:t> </a:t>
            </a:r>
            <a:r>
              <a:rPr lang="ru-RU" sz="1900" dirty="0" err="1" smtClean="0"/>
              <a:t>навколишнього</a:t>
            </a:r>
            <a:r>
              <a:rPr lang="ru-RU" sz="1900" dirty="0" smtClean="0"/>
              <a:t> </a:t>
            </a:r>
            <a:r>
              <a:rPr lang="ru-RU" sz="1900" dirty="0" err="1" smtClean="0"/>
              <a:t>середовища</a:t>
            </a:r>
            <a:r>
              <a:rPr lang="ru-RU" sz="1900" dirty="0" smtClean="0"/>
              <a:t> </a:t>
            </a:r>
            <a:r>
              <a:rPr lang="ru-RU" sz="1900" dirty="0" err="1" smtClean="0"/>
              <a:t>від</a:t>
            </a:r>
            <a:r>
              <a:rPr lang="ru-RU" sz="1900" dirty="0" smtClean="0"/>
              <a:t> </a:t>
            </a:r>
            <a:r>
              <a:rPr lang="ru-RU" sz="1900" dirty="0" err="1" smtClean="0"/>
              <a:t>викидів</a:t>
            </a:r>
            <a:r>
              <a:rPr lang="ru-RU" sz="1900" dirty="0" smtClean="0"/>
              <a:t> </a:t>
            </a:r>
            <a:r>
              <a:rPr lang="ru-RU" sz="1900" dirty="0" err="1" smtClean="0"/>
              <a:t>промислових</a:t>
            </a:r>
            <a:r>
              <a:rPr lang="ru-RU" sz="1900" dirty="0" smtClean="0"/>
              <a:t> </a:t>
            </a:r>
            <a:r>
              <a:rPr lang="ru-RU" sz="1900" dirty="0" err="1" smtClean="0"/>
              <a:t>підприємств</a:t>
            </a:r>
            <a:r>
              <a:rPr lang="ru-RU" sz="1900" dirty="0" smtClean="0"/>
              <a:t> </a:t>
            </a:r>
            <a:r>
              <a:rPr lang="ru-RU" sz="1900" dirty="0" err="1" smtClean="0"/>
              <a:t>є</a:t>
            </a:r>
            <a:r>
              <a:rPr lang="ru-RU" sz="1900" dirty="0" smtClean="0"/>
              <a:t> </a:t>
            </a:r>
            <a:r>
              <a:rPr lang="ru-RU" sz="1900" dirty="0" err="1" smtClean="0"/>
              <a:t>створення</a:t>
            </a:r>
            <a:r>
              <a:rPr lang="ru-RU" sz="1900" dirty="0" smtClean="0"/>
              <a:t> </a:t>
            </a:r>
            <a:r>
              <a:rPr lang="ru-RU" sz="1900" dirty="0" err="1" smtClean="0"/>
              <a:t>технологічних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процесів</a:t>
            </a:r>
            <a:r>
              <a:rPr lang="ru-RU" sz="1900" dirty="0" smtClean="0"/>
              <a:t>, </a:t>
            </a:r>
            <a:r>
              <a:rPr lang="ru-RU" sz="1900" dirty="0" err="1" smtClean="0"/>
              <a:t>з</a:t>
            </a:r>
            <a:r>
              <a:rPr lang="ru-RU" sz="1900" dirty="0" smtClean="0"/>
              <a:t> </a:t>
            </a:r>
            <a:r>
              <a:rPr lang="ru-RU" sz="1900" dirty="0" err="1" smtClean="0"/>
              <a:t>впровадженням</a:t>
            </a:r>
            <a:r>
              <a:rPr lang="ru-RU" sz="1900" dirty="0" smtClean="0"/>
              <a:t> </a:t>
            </a:r>
            <a:r>
              <a:rPr lang="ru-RU" sz="1900" dirty="0" err="1" smtClean="0"/>
              <a:t>яких</a:t>
            </a:r>
            <a:r>
              <a:rPr lang="ru-RU" sz="1900" dirty="0" smtClean="0"/>
              <a:t> </a:t>
            </a:r>
            <a:r>
              <a:rPr lang="ru-RU" sz="1900" dirty="0" err="1" smtClean="0"/>
              <a:t>якщо</a:t>
            </a:r>
            <a:r>
              <a:rPr lang="ru-RU" sz="1900" dirty="0" smtClean="0"/>
              <a:t> не </a:t>
            </a:r>
            <a:r>
              <a:rPr lang="ru-RU" sz="1900" dirty="0" err="1" smtClean="0"/>
              <a:t>цілком</a:t>
            </a:r>
            <a:r>
              <a:rPr lang="ru-RU" sz="1900" dirty="0" smtClean="0"/>
              <a:t>, то </a:t>
            </a:r>
            <a:r>
              <a:rPr lang="ru-RU" sz="1900" dirty="0" err="1" smtClean="0"/>
              <a:t>хоча</a:t>
            </a:r>
            <a:r>
              <a:rPr lang="ru-RU" sz="1900" dirty="0" smtClean="0"/>
              <a:t> б максимально </a:t>
            </a:r>
            <a:r>
              <a:rPr lang="ru-RU" sz="1900" dirty="0" err="1" smtClean="0"/>
              <a:t>зменшується</a:t>
            </a:r>
            <a:r>
              <a:rPr lang="ru-RU" sz="1900" dirty="0" smtClean="0"/>
              <a:t> </a:t>
            </a:r>
            <a:r>
              <a:rPr lang="ru-RU" sz="1900" dirty="0" err="1" smtClean="0"/>
              <a:t>кількість</a:t>
            </a:r>
            <a:r>
              <a:rPr lang="ru-RU" sz="1900" dirty="0" smtClean="0"/>
              <a:t> </a:t>
            </a:r>
            <a:r>
              <a:rPr lang="ru-RU" sz="1900" dirty="0" err="1" smtClean="0"/>
              <a:t>відходів</a:t>
            </a:r>
            <a:r>
              <a:rPr lang="ru-RU" sz="1900" dirty="0" smtClean="0"/>
              <a:t>, </a:t>
            </a:r>
            <a:r>
              <a:rPr lang="ru-RU" sz="1900" dirty="0" err="1" smtClean="0"/>
              <a:t>використання</a:t>
            </a:r>
            <a:r>
              <a:rPr lang="ru-RU" sz="1900" dirty="0" smtClean="0"/>
              <a:t> </a:t>
            </a:r>
            <a:r>
              <a:rPr lang="ru-RU" sz="1900" dirty="0" err="1" smtClean="0"/>
              <a:t>яких</a:t>
            </a:r>
            <a:r>
              <a:rPr lang="ru-RU" sz="1900" dirty="0" smtClean="0"/>
              <a:t> </a:t>
            </a:r>
            <a:r>
              <a:rPr lang="ru-RU" sz="1900" dirty="0" err="1" smtClean="0"/>
              <a:t>поки</a:t>
            </a:r>
            <a:r>
              <a:rPr lang="ru-RU" sz="1900" dirty="0" smtClean="0"/>
              <a:t> </a:t>
            </a:r>
            <a:r>
              <a:rPr lang="ru-RU" sz="1900" dirty="0" err="1" smtClean="0"/>
              <a:t>що</a:t>
            </a:r>
            <a:r>
              <a:rPr lang="ru-RU" sz="1900" dirty="0" smtClean="0"/>
              <a:t> </a:t>
            </a:r>
            <a:r>
              <a:rPr lang="ru-RU" sz="1900" dirty="0" err="1" smtClean="0"/>
              <a:t>неможливе</a:t>
            </a:r>
            <a:r>
              <a:rPr lang="ru-RU" sz="1900" dirty="0" smtClean="0"/>
              <a:t>, а </a:t>
            </a:r>
            <a:r>
              <a:rPr lang="ru-RU" sz="1900" dirty="0" err="1" smtClean="0"/>
              <a:t>їх</a:t>
            </a:r>
            <a:r>
              <a:rPr lang="ru-RU" sz="1900" dirty="0" smtClean="0"/>
              <a:t> </a:t>
            </a:r>
            <a:r>
              <a:rPr lang="ru-RU" sz="1900" dirty="0" err="1" smtClean="0"/>
              <a:t>знищення</a:t>
            </a:r>
            <a:r>
              <a:rPr lang="ru-RU" sz="1900" dirty="0" smtClean="0"/>
              <a:t> </a:t>
            </a:r>
            <a:r>
              <a:rPr lang="ru-RU" sz="1900" dirty="0" err="1" smtClean="0"/>
              <a:t>є</a:t>
            </a:r>
            <a:r>
              <a:rPr lang="ru-RU" sz="1900" dirty="0" smtClean="0"/>
              <a:t> </a:t>
            </a:r>
            <a:r>
              <a:rPr lang="ru-RU" sz="1900" dirty="0" err="1" smtClean="0"/>
              <a:t>утрудненим</a:t>
            </a:r>
            <a:r>
              <a:rPr lang="ru-RU" sz="1900" dirty="0" smtClean="0"/>
              <a:t>.</a:t>
            </a:r>
            <a:endParaRPr lang="ru-RU" sz="19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Джерела</a:t>
            </a:r>
            <a:endParaRPr dirty="0"/>
          </a:p>
        </p:txBody>
      </p:sp>
      <p:sp>
        <p:nvSpPr>
          <p:cNvPr id="245" name="Google Shape;245;p34"/>
          <p:cNvSpPr txBox="1">
            <a:spLocks noGrp="1"/>
          </p:cNvSpPr>
          <p:nvPr>
            <p:ph type="body" idx="1"/>
          </p:nvPr>
        </p:nvSpPr>
        <p:spPr>
          <a:xfrm>
            <a:off x="819150" y="1410650"/>
            <a:ext cx="7505700" cy="30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r>
              <a:rPr lang="ru-RU" sz="1400" dirty="0" smtClean="0"/>
              <a:t>1. </a:t>
            </a:r>
            <a:r>
              <a:rPr lang="ru-RU" sz="1400" dirty="0" err="1" smtClean="0"/>
              <a:t>Батлук</a:t>
            </a:r>
            <a:r>
              <a:rPr lang="ru-RU" sz="1400" dirty="0" smtClean="0"/>
              <a:t> В.А. « Основы экологии и охраны окружающей среды. Учебное пособие.» –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: </a:t>
            </a:r>
            <a:r>
              <a:rPr lang="ru-RU" sz="1400" dirty="0" err="1" smtClean="0"/>
              <a:t>Афіша</a:t>
            </a:r>
            <a:r>
              <a:rPr lang="ru-RU" sz="1400" dirty="0" smtClean="0"/>
              <a:t>, 2001. – 333 с.</a:t>
            </a:r>
          </a:p>
          <a:p>
            <a:r>
              <a:rPr lang="ru-RU" sz="1400" dirty="0" smtClean="0"/>
              <a:t>2. </a:t>
            </a:r>
            <a:r>
              <a:rPr lang="ru-RU" sz="1400" dirty="0" err="1" smtClean="0"/>
              <a:t>Даценко</a:t>
            </a:r>
            <a:r>
              <a:rPr lang="ru-RU" sz="1400" dirty="0" smtClean="0"/>
              <a:t> І.І. </a:t>
            </a:r>
            <a:r>
              <a:rPr lang="ru-RU" sz="1400" dirty="0" err="1" smtClean="0"/>
              <a:t>Гігієна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. </a:t>
            </a:r>
            <a:r>
              <a:rPr lang="ru-RU" sz="1400" dirty="0" err="1" smtClean="0"/>
              <a:t>Навч</a:t>
            </a:r>
            <a:r>
              <a:rPr lang="ru-RU" sz="1400" dirty="0" smtClean="0"/>
              <a:t>.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. –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.: </a:t>
            </a:r>
            <a:r>
              <a:rPr lang="ru-RU" sz="1400" dirty="0" err="1" smtClean="0"/>
              <a:t>Афіша</a:t>
            </a:r>
            <a:r>
              <a:rPr lang="ru-RU" sz="1400" dirty="0" smtClean="0"/>
              <a:t>, 2000. – 248 с.</a:t>
            </a:r>
          </a:p>
          <a:p>
            <a:r>
              <a:rPr lang="ru-RU" sz="1400" dirty="0" smtClean="0"/>
              <a:t>3. </a:t>
            </a:r>
            <a:r>
              <a:rPr lang="ru-RU" sz="1400" dirty="0" err="1" smtClean="0"/>
              <a:t>Джигирей</a:t>
            </a:r>
            <a:r>
              <a:rPr lang="ru-RU" sz="1400" dirty="0" smtClean="0"/>
              <a:t> В.С.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охорона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навколишнього</a:t>
            </a:r>
            <a:r>
              <a:rPr lang="ru-RU" sz="1400" dirty="0" smtClean="0"/>
              <a:t> природного </a:t>
            </a:r>
            <a:r>
              <a:rPr lang="ru-RU" sz="1400" dirty="0" err="1" smtClean="0"/>
              <a:t>середовища</a:t>
            </a:r>
            <a:r>
              <a:rPr lang="ru-RU" sz="1400" dirty="0" smtClean="0"/>
              <a:t>: </a:t>
            </a:r>
            <a:r>
              <a:rPr lang="ru-RU" sz="1400" dirty="0" err="1" smtClean="0"/>
              <a:t>Навч</a:t>
            </a:r>
            <a:r>
              <a:rPr lang="ru-RU" sz="1400" dirty="0" smtClean="0"/>
              <a:t>.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. – К.: </a:t>
            </a:r>
            <a:r>
              <a:rPr lang="ru-RU" sz="1400" dirty="0" err="1" smtClean="0"/>
              <a:t>Т-во</a:t>
            </a:r>
            <a:r>
              <a:rPr lang="ru-RU" sz="1400" dirty="0" smtClean="0"/>
              <a:t> “</a:t>
            </a:r>
            <a:r>
              <a:rPr lang="ru-RU" sz="1400" dirty="0" err="1" smtClean="0"/>
              <a:t>Знання</a:t>
            </a:r>
            <a:r>
              <a:rPr lang="ru-RU" sz="1400" dirty="0" smtClean="0"/>
              <a:t>”, 2002. – 203 с.</a:t>
            </a:r>
          </a:p>
          <a:p>
            <a:r>
              <a:rPr lang="ru-RU" sz="1400" dirty="0" smtClean="0"/>
              <a:t>4. </a:t>
            </a:r>
            <a:r>
              <a:rPr lang="ru-RU" sz="1400" dirty="0" err="1" smtClean="0"/>
              <a:t>Запольський</a:t>
            </a:r>
            <a:r>
              <a:rPr lang="ru-RU" sz="1400" dirty="0" smtClean="0"/>
              <a:t> А.К., </a:t>
            </a:r>
            <a:r>
              <a:rPr lang="ru-RU" sz="1400" dirty="0" err="1" smtClean="0"/>
              <a:t>Салюк</a:t>
            </a:r>
            <a:r>
              <a:rPr lang="ru-RU" sz="1400" dirty="0" smtClean="0"/>
              <a:t> А.І. </a:t>
            </a:r>
            <a:r>
              <a:rPr lang="ru-RU" sz="1400" dirty="0" err="1" smtClean="0"/>
              <a:t>Основи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екології</a:t>
            </a:r>
            <a:r>
              <a:rPr lang="ru-RU" sz="1400" dirty="0" smtClean="0"/>
              <a:t>: </a:t>
            </a:r>
            <a:r>
              <a:rPr lang="ru-RU" sz="1400" dirty="0" err="1" smtClean="0"/>
              <a:t>Підручник</a:t>
            </a:r>
            <a:r>
              <a:rPr lang="ru-RU" sz="1400" dirty="0" smtClean="0"/>
              <a:t> / За ред.  К.М. Ситника. – 3-тє вид., стер. – К.: </a:t>
            </a:r>
            <a:r>
              <a:rPr lang="ru-RU" sz="1400" dirty="0" err="1" smtClean="0"/>
              <a:t>Вища</a:t>
            </a:r>
            <a:r>
              <a:rPr lang="ru-RU" sz="1400" dirty="0" smtClean="0"/>
              <a:t> </a:t>
            </a:r>
            <a:r>
              <a:rPr lang="ru-RU" sz="1400" dirty="0" err="1" smtClean="0"/>
              <a:t>шк</a:t>
            </a:r>
            <a:r>
              <a:rPr lang="ru-RU" sz="1400" dirty="0" smtClean="0"/>
              <a:t>., 2005. – 285 с.</a:t>
            </a:r>
          </a:p>
          <a:p>
            <a:r>
              <a:rPr lang="ru-RU" sz="1400" dirty="0" smtClean="0"/>
              <a:t>5. </a:t>
            </a:r>
            <a:r>
              <a:rPr lang="ru-RU" sz="1400" dirty="0" err="1" smtClean="0"/>
              <a:t>Корабльова</a:t>
            </a:r>
            <a:r>
              <a:rPr lang="ru-RU" sz="1400" dirty="0" smtClean="0"/>
              <a:t> А.І.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: </a:t>
            </a:r>
            <a:r>
              <a:rPr lang="ru-RU" sz="1400" dirty="0" err="1" smtClean="0"/>
              <a:t>Взаємовідносини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середовища</a:t>
            </a:r>
            <a:r>
              <a:rPr lang="ru-RU" sz="1400" dirty="0" smtClean="0"/>
              <a:t>. – </a:t>
            </a:r>
            <a:r>
              <a:rPr lang="ru-RU" sz="1400" dirty="0" err="1" smtClean="0"/>
              <a:t>Дніпропетровськ</a:t>
            </a:r>
            <a:r>
              <a:rPr lang="ru-RU" sz="1400" dirty="0" smtClean="0"/>
              <a:t>: Центр </a:t>
            </a:r>
            <a:r>
              <a:rPr lang="ru-RU" sz="1400" dirty="0" err="1" smtClean="0"/>
              <a:t>екологічної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освіти</a:t>
            </a:r>
            <a:r>
              <a:rPr lang="ru-RU" sz="1400" dirty="0" smtClean="0"/>
              <a:t>, КОО, 2001. – 291 с.</a:t>
            </a:r>
          </a:p>
          <a:p>
            <a:r>
              <a:rPr lang="ru-RU" sz="1400" dirty="0" smtClean="0"/>
              <a:t>6. </a:t>
            </a:r>
            <a:r>
              <a:rPr lang="ru-RU" sz="1400" dirty="0" err="1" smtClean="0"/>
              <a:t>Промислова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: </a:t>
            </a:r>
            <a:r>
              <a:rPr lang="ru-RU" sz="1400" dirty="0" err="1" smtClean="0"/>
              <a:t>Навчальний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 / С.О. </a:t>
            </a:r>
            <a:r>
              <a:rPr lang="ru-RU" sz="1400" dirty="0" err="1" smtClean="0"/>
              <a:t>Апостолюк</a:t>
            </a:r>
            <a:r>
              <a:rPr lang="ru-RU" sz="1400" dirty="0" smtClean="0"/>
              <a:t>, В.С. </a:t>
            </a:r>
            <a:r>
              <a:rPr lang="ru-RU" sz="1400" dirty="0" err="1" smtClean="0"/>
              <a:t>Джигирей</a:t>
            </a:r>
            <a:r>
              <a:rPr lang="ru-RU" sz="1400" dirty="0" smtClean="0"/>
              <a:t>, А.С. </a:t>
            </a:r>
            <a:r>
              <a:rPr lang="ru-RU" sz="1400" dirty="0" err="1" smtClean="0"/>
              <a:t>Апостолюк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</a:t>
            </a:r>
            <a:r>
              <a:rPr lang="ru-RU" sz="1400" dirty="0" smtClean="0"/>
              <a:t>. – К.: </a:t>
            </a:r>
            <a:r>
              <a:rPr lang="ru-RU" sz="1400" dirty="0" err="1" smtClean="0"/>
              <a:t>Знання</a:t>
            </a:r>
            <a:r>
              <a:rPr lang="ru-RU" sz="1400" dirty="0" smtClean="0"/>
              <a:t>, 2005. – 474 с.</a:t>
            </a:r>
          </a:p>
          <a:p>
            <a:r>
              <a:rPr lang="ru-RU" sz="1400" dirty="0" smtClean="0"/>
              <a:t>7. </a:t>
            </a:r>
            <a:r>
              <a:rPr lang="ru-RU" sz="1400" dirty="0" err="1" smtClean="0"/>
              <a:t>Сторожук</a:t>
            </a:r>
            <a:r>
              <a:rPr lang="ru-RU" sz="1400" dirty="0" smtClean="0"/>
              <a:t> В.М., </a:t>
            </a:r>
            <a:r>
              <a:rPr lang="ru-RU" sz="1400" dirty="0" err="1" smtClean="0"/>
              <a:t>Батлук</a:t>
            </a:r>
            <a:r>
              <a:rPr lang="ru-RU" sz="1400" dirty="0" smtClean="0"/>
              <a:t> В.А., </a:t>
            </a:r>
            <a:r>
              <a:rPr lang="ru-RU" sz="1400" dirty="0" err="1" smtClean="0"/>
              <a:t>Назарук</a:t>
            </a:r>
            <a:r>
              <a:rPr lang="ru-RU" sz="1400" dirty="0" smtClean="0"/>
              <a:t> М.М. </a:t>
            </a:r>
            <a:r>
              <a:rPr lang="ru-RU" sz="1400" dirty="0" err="1" smtClean="0"/>
              <a:t>Промислова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: </a:t>
            </a:r>
            <a:r>
              <a:rPr lang="ru-RU" sz="1400" dirty="0" err="1" smtClean="0"/>
              <a:t>Підручник</a:t>
            </a:r>
            <a:r>
              <a:rPr lang="ru-RU" sz="1400" dirty="0" smtClean="0"/>
              <a:t>. –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: </a:t>
            </a:r>
            <a:r>
              <a:rPr lang="ru-RU" sz="1400" dirty="0" err="1" smtClean="0"/>
              <a:t>Українська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друкарства</a:t>
            </a:r>
            <a:r>
              <a:rPr lang="ru-RU" sz="1400" dirty="0" smtClean="0"/>
              <a:t>, 2006. – 574 с.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536" y="267531"/>
            <a:ext cx="7505700" cy="6573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12.1 </a:t>
            </a:r>
            <a:r>
              <a:rPr lang="ru-RU" dirty="0" err="1" smtClean="0"/>
              <a:t>Антропогенний</a:t>
            </a:r>
            <a:r>
              <a:rPr lang="ru-RU" dirty="0" smtClean="0"/>
              <a:t> </a:t>
            </a:r>
            <a:r>
              <a:rPr lang="ru-RU" dirty="0" err="1" smtClean="0"/>
              <a:t>циклічний</a:t>
            </a:r>
            <a:r>
              <a:rPr lang="ru-RU" dirty="0" smtClean="0"/>
              <a:t> </a:t>
            </a:r>
            <a:r>
              <a:rPr lang="ru-RU" dirty="0" err="1" smtClean="0"/>
              <a:t>колообіг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та </a:t>
            </a:r>
            <a:r>
              <a:rPr lang="ru-RU" dirty="0" err="1" smtClean="0"/>
              <a:t>енергії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1945" y="1145628"/>
            <a:ext cx="8366234" cy="3615558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Для </a:t>
            </a:r>
            <a:r>
              <a:rPr lang="ru-RU" sz="2400" dirty="0" err="1" smtClean="0"/>
              <a:t>задоволення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життєвих</a:t>
            </a:r>
            <a:r>
              <a:rPr lang="ru-RU" sz="2400" dirty="0" smtClean="0"/>
              <a:t> потреб, як-то </a:t>
            </a:r>
            <a:r>
              <a:rPr lang="ru-RU" sz="2400" dirty="0" err="1" smtClean="0"/>
              <a:t>енергія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продукти</a:t>
            </a:r>
            <a:r>
              <a:rPr lang="ru-RU" sz="2400" dirty="0" smtClean="0"/>
              <a:t> </a:t>
            </a:r>
            <a:r>
              <a:rPr lang="ru-RU" sz="2400" dirty="0" err="1" smtClean="0"/>
              <a:t>харчування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одяг</a:t>
            </a:r>
            <a:r>
              <a:rPr lang="ru-RU" sz="2400" dirty="0" smtClean="0"/>
              <a:t>, </a:t>
            </a:r>
            <a:r>
              <a:rPr lang="ru-RU" sz="2400" dirty="0" err="1" smtClean="0"/>
              <a:t>світло</a:t>
            </a:r>
            <a:r>
              <a:rPr lang="ru-RU" sz="2400" dirty="0" smtClean="0"/>
              <a:t>, вода для </a:t>
            </a:r>
            <a:r>
              <a:rPr lang="ru-RU" sz="2400" dirty="0" err="1" smtClean="0"/>
              <a:t>пиття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повітря</a:t>
            </a:r>
            <a:r>
              <a:rPr lang="ru-RU" sz="2400" dirty="0" smtClean="0"/>
              <a:t> </a:t>
            </a:r>
            <a:r>
              <a:rPr lang="ru-RU" sz="2400" dirty="0" err="1" smtClean="0"/>
              <a:t>для</a:t>
            </a:r>
            <a:r>
              <a:rPr lang="ru-RU" sz="2400" dirty="0" smtClean="0"/>
              <a:t> </a:t>
            </a:r>
            <a:r>
              <a:rPr lang="ru-RU" sz="2400" dirty="0" err="1" smtClean="0"/>
              <a:t>дихання</a:t>
            </a:r>
            <a:r>
              <a:rPr lang="ru-RU" sz="2400" dirty="0" smtClean="0"/>
              <a:t>, та </a:t>
            </a:r>
            <a:r>
              <a:rPr lang="ru-RU" sz="2400" dirty="0" err="1" smtClean="0"/>
              <a:t>здійснення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виробничих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 </a:t>
            </a:r>
            <a:r>
              <a:rPr lang="ru-RU" sz="2400" dirty="0" smtClean="0"/>
              <a:t>люди </a:t>
            </a:r>
            <a:r>
              <a:rPr lang="ru-RU" sz="2400" dirty="0" err="1" smtClean="0"/>
              <a:t>використовують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ресурси</a:t>
            </a:r>
            <a:r>
              <a:rPr lang="ru-RU" sz="2400" dirty="0" smtClean="0"/>
              <a:t>. Система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, </a:t>
            </a:r>
            <a:r>
              <a:rPr lang="ru-RU" sz="2400" dirty="0" smtClean="0"/>
              <a:t> покликана </a:t>
            </a:r>
            <a:r>
              <a:rPr lang="ru-RU" sz="2400" dirty="0" err="1" smtClean="0"/>
              <a:t>забезпечити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економну</a:t>
            </a:r>
            <a:r>
              <a:rPr lang="ru-RU" sz="2400" dirty="0" smtClean="0"/>
              <a:t> </a:t>
            </a:r>
            <a:r>
              <a:rPr lang="ru-RU" sz="2400" dirty="0" err="1" smtClean="0"/>
              <a:t>експлуатацію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найсприятливіший</a:t>
            </a:r>
            <a:r>
              <a:rPr lang="ru-RU" sz="2400" dirty="0" smtClean="0"/>
              <a:t> режим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відтворення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одночасному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здоров’я</a:t>
            </a:r>
            <a:r>
              <a:rPr lang="ru-RU" sz="2400" dirty="0" smtClean="0"/>
              <a:t> людей, </a:t>
            </a:r>
            <a:r>
              <a:rPr lang="ru-RU" sz="2400" dirty="0" err="1" smtClean="0"/>
              <a:t>характеризує</a:t>
            </a:r>
            <a:r>
              <a:rPr lang="ru-RU" sz="2400" dirty="0" smtClean="0"/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раціональне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природокористування</a:t>
            </a:r>
            <a:r>
              <a:rPr lang="ru-RU" sz="2400" b="1" i="1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352" y="262758"/>
            <a:ext cx="8534400" cy="4235669"/>
          </a:xfrm>
        </p:spPr>
        <p:txBody>
          <a:bodyPr>
            <a:noAutofit/>
          </a:bodyPr>
          <a:lstStyle/>
          <a:p>
            <a:r>
              <a:rPr lang="ru-RU" sz="1800" dirty="0" smtClean="0"/>
              <a:t>У </a:t>
            </a:r>
            <a:r>
              <a:rPr lang="ru-RU" sz="1800" dirty="0" err="1" smtClean="0"/>
              <a:t>біосфері</a:t>
            </a:r>
            <a:r>
              <a:rPr lang="ru-RU" sz="1800" dirty="0" smtClean="0"/>
              <a:t>, як </a:t>
            </a:r>
            <a:r>
              <a:rPr lang="ru-RU" sz="1800" dirty="0" err="1" smtClean="0"/>
              <a:t>відомо</a:t>
            </a:r>
            <a:r>
              <a:rPr lang="ru-RU" sz="1800" dirty="0" smtClean="0"/>
              <a:t>, </a:t>
            </a:r>
            <a:r>
              <a:rPr lang="ru-RU" sz="1800" dirty="0" err="1" smtClean="0"/>
              <a:t>впродовж</a:t>
            </a:r>
            <a:r>
              <a:rPr lang="ru-RU" sz="1800" dirty="0" smtClean="0"/>
              <a:t> </a:t>
            </a:r>
            <a:r>
              <a:rPr lang="ru-RU" sz="1800" dirty="0" err="1" smtClean="0"/>
              <a:t>тривалого</a:t>
            </a:r>
            <a:r>
              <a:rPr lang="ru-RU" sz="1800" dirty="0" smtClean="0"/>
              <a:t> часу </a:t>
            </a:r>
            <a:r>
              <a:rPr lang="ru-RU" sz="1800" dirty="0" err="1" smtClean="0"/>
              <a:t>склалася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відносна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рівновага</a:t>
            </a:r>
            <a:r>
              <a:rPr lang="ru-RU" sz="1800" dirty="0" smtClean="0"/>
              <a:t> </a:t>
            </a:r>
            <a:r>
              <a:rPr lang="ru-RU" sz="1800" dirty="0" smtClean="0"/>
              <a:t>в </a:t>
            </a:r>
            <a:r>
              <a:rPr lang="ru-RU" sz="1800" dirty="0" err="1" smtClean="0"/>
              <a:t>екосистемах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ґрунтується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колообігу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</a:t>
            </a:r>
            <a:r>
              <a:rPr lang="ru-RU" sz="1800" dirty="0" smtClean="0"/>
              <a:t> та </a:t>
            </a:r>
            <a:r>
              <a:rPr lang="ru-RU" sz="1800" dirty="0" err="1" smtClean="0"/>
              <a:t>енергії</a:t>
            </a:r>
            <a:r>
              <a:rPr lang="ru-RU" sz="1800" dirty="0" smtClean="0"/>
              <a:t>. З </a:t>
            </a:r>
            <a:r>
              <a:rPr lang="ru-RU" sz="1800" dirty="0" err="1" smtClean="0"/>
              <a:t>появою</a:t>
            </a:r>
            <a:r>
              <a:rPr lang="ru-RU" sz="1800" dirty="0" smtClean="0"/>
              <a:t> у </a:t>
            </a:r>
            <a:r>
              <a:rPr lang="ru-RU" sz="1800" dirty="0" err="1" smtClean="0"/>
              <a:t>біосфері</a:t>
            </a:r>
            <a:r>
              <a:rPr lang="ru-RU" sz="1800" dirty="0" smtClean="0"/>
              <a:t> </a:t>
            </a:r>
            <a:r>
              <a:rPr lang="ru-RU" sz="1800" dirty="0" err="1" smtClean="0"/>
              <a:t>людства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зростанням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потреб </a:t>
            </a:r>
            <a:r>
              <a:rPr lang="ru-RU" sz="1800" dirty="0" err="1" smtClean="0"/>
              <a:t>виникла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необхідність</a:t>
            </a:r>
            <a:r>
              <a:rPr lang="ru-RU" sz="1800" dirty="0" smtClean="0"/>
              <a:t> у </a:t>
            </a:r>
            <a:r>
              <a:rPr lang="ru-RU" sz="1800" dirty="0" err="1" smtClean="0"/>
              <a:t>використанні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зростаючої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ресурсів</a:t>
            </a:r>
            <a:r>
              <a:rPr lang="ru-RU" sz="1800" dirty="0" smtClean="0"/>
              <a:t>. Так </a:t>
            </a:r>
            <a:r>
              <a:rPr lang="ru-RU" sz="1800" dirty="0" err="1" smtClean="0"/>
              <a:t>виник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склався</a:t>
            </a:r>
            <a:r>
              <a:rPr lang="ru-RU" sz="1800" dirty="0" smtClean="0"/>
              <a:t> </a:t>
            </a:r>
            <a:r>
              <a:rPr lang="ru-RU" sz="1800" b="1" i="1" dirty="0" err="1" smtClean="0"/>
              <a:t>антропогенний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циклічний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колообіг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речовин</a:t>
            </a:r>
            <a:r>
              <a:rPr lang="ru-RU" sz="1800" b="1" i="1" dirty="0" smtClean="0"/>
              <a:t> та </a:t>
            </a:r>
            <a:r>
              <a:rPr lang="ru-RU" sz="1800" b="1" i="1" dirty="0" err="1" smtClean="0"/>
              <a:t>енергії</a:t>
            </a:r>
            <a:r>
              <a:rPr lang="ru-RU" sz="1800" b="1" i="1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грунтується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споживанні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невідновних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ресурсів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Цей </a:t>
            </a:r>
            <a:r>
              <a:rPr lang="ru-RU" sz="1800" dirty="0" err="1" smtClean="0"/>
              <a:t>колообіг</a:t>
            </a:r>
            <a:r>
              <a:rPr lang="ru-RU" sz="1800" dirty="0" smtClean="0"/>
              <a:t>, так само як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природні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біогеохімічні</a:t>
            </a:r>
            <a:r>
              <a:rPr lang="ru-RU" sz="1800" dirty="0" smtClean="0"/>
              <a:t> цикли, </a:t>
            </a:r>
            <a:r>
              <a:rPr lang="ru-RU" sz="1800" dirty="0" err="1" smtClean="0"/>
              <a:t>незамкнений</a:t>
            </a:r>
            <a:r>
              <a:rPr lang="ru-RU" sz="1800" dirty="0" smtClean="0"/>
              <a:t>. </a:t>
            </a:r>
            <a:r>
              <a:rPr lang="ru-RU" sz="1800" dirty="0" smtClean="0"/>
              <a:t>У </a:t>
            </a:r>
            <a:r>
              <a:rPr lang="ru-RU" sz="1800" dirty="0" err="1" smtClean="0"/>
              <a:t>ньому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значна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ресурсів</a:t>
            </a:r>
            <a:r>
              <a:rPr lang="ru-RU" sz="1800" dirty="0" smtClean="0"/>
              <a:t> (</a:t>
            </a:r>
            <a:r>
              <a:rPr lang="ru-RU" sz="1800" dirty="0" err="1" smtClean="0"/>
              <a:t>первинної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сировини</a:t>
            </a:r>
            <a:r>
              <a:rPr lang="ru-RU" sz="1800" dirty="0" smtClean="0"/>
              <a:t>), як </a:t>
            </a:r>
            <a:r>
              <a:rPr lang="ru-RU" sz="1800" dirty="0" err="1" smtClean="0"/>
              <a:t>і</a:t>
            </a:r>
            <a:r>
              <a:rPr lang="ru-RU" sz="1800" dirty="0" smtClean="0"/>
              <a:t> в </a:t>
            </a:r>
            <a:r>
              <a:rPr lang="ru-RU" sz="1800" dirty="0" err="1" smtClean="0"/>
              <a:t>природних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біогеохімічних</a:t>
            </a:r>
            <a:r>
              <a:rPr lang="ru-RU" sz="1800" dirty="0" smtClean="0"/>
              <a:t> циклах, </a:t>
            </a:r>
            <a:r>
              <a:rPr lang="ru-RU" sz="1800" dirty="0" err="1" smtClean="0"/>
              <a:t>розсіюється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навколишнє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середовище</a:t>
            </a:r>
            <a:r>
              <a:rPr lang="ru-RU" sz="1800" dirty="0" smtClean="0"/>
              <a:t>. </a:t>
            </a:r>
            <a:r>
              <a:rPr lang="ru-RU" sz="1800" dirty="0" err="1" smtClean="0">
                <a:solidFill>
                  <a:srgbClr val="FF0000"/>
                </a:solidFill>
              </a:rPr>
              <a:t>Однак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істотна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відмінність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між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антропогенним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біохімічними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циклами </a:t>
            </a:r>
            <a:r>
              <a:rPr lang="ru-RU" sz="1800" dirty="0" err="1" smtClean="0">
                <a:solidFill>
                  <a:srgbClr val="FF0000"/>
                </a:solidFill>
              </a:rPr>
              <a:t>полягає</a:t>
            </a:r>
            <a:r>
              <a:rPr lang="ru-RU" sz="1800" dirty="0" smtClean="0">
                <a:solidFill>
                  <a:srgbClr val="FF0000"/>
                </a:solidFill>
              </a:rPr>
              <a:t> в тому, </a:t>
            </a:r>
            <a:r>
              <a:rPr lang="ru-RU" sz="1800" dirty="0" err="1" smtClean="0">
                <a:solidFill>
                  <a:srgbClr val="FF0000"/>
                </a:solidFill>
              </a:rPr>
              <a:t>що</a:t>
            </a:r>
            <a:r>
              <a:rPr lang="ru-RU" sz="1800" dirty="0" smtClean="0">
                <a:solidFill>
                  <a:srgbClr val="FF0000"/>
                </a:solidFill>
              </a:rPr>
              <a:t> в </a:t>
            </a:r>
            <a:r>
              <a:rPr lang="ru-RU" sz="1800" dirty="0" err="1" smtClean="0">
                <a:solidFill>
                  <a:srgbClr val="FF0000"/>
                </a:solidFill>
              </a:rPr>
              <a:t>останніх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розсіювані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відходи</a:t>
            </a:r>
            <a:r>
              <a:rPr lang="ru-RU" sz="1800" dirty="0" smtClean="0">
                <a:solidFill>
                  <a:srgbClr val="FF0000"/>
                </a:solidFill>
              </a:rPr>
              <a:t> не </a:t>
            </a:r>
            <a:r>
              <a:rPr lang="ru-RU" sz="1800" dirty="0" err="1" smtClean="0">
                <a:solidFill>
                  <a:srgbClr val="FF0000"/>
                </a:solidFill>
              </a:rPr>
              <a:t>забруднюють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біосферу</a:t>
            </a:r>
            <a:r>
              <a:rPr lang="ru-RU" sz="1800" dirty="0" smtClean="0">
                <a:solidFill>
                  <a:srgbClr val="FF0000"/>
                </a:solidFill>
              </a:rPr>
              <a:t>.</a:t>
            </a:r>
            <a:endParaRPr lang="ru-RU" sz="1800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6841" y="210207"/>
            <a:ext cx="8460827" cy="4372304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Отже</a:t>
            </a:r>
            <a:r>
              <a:rPr lang="ru-RU" sz="2000" dirty="0" smtClean="0"/>
              <a:t>, для </a:t>
            </a:r>
            <a:r>
              <a:rPr lang="ru-RU" sz="2000" dirty="0" err="1" smtClean="0"/>
              <a:t>функціонування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циклу </a:t>
            </a:r>
            <a:r>
              <a:rPr lang="ru-RU" sz="2000" dirty="0" err="1" smtClean="0"/>
              <a:t>необхідне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постійне</a:t>
            </a:r>
            <a:r>
              <a:rPr lang="ru-RU" sz="2000" dirty="0" smtClean="0"/>
              <a:t> </a:t>
            </a:r>
            <a:r>
              <a:rPr lang="ru-RU" sz="2000" dirty="0" err="1" smtClean="0"/>
              <a:t>втручання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, яка б </a:t>
            </a:r>
            <a:r>
              <a:rPr lang="ru-RU" sz="2000" dirty="0" err="1" smtClean="0"/>
              <a:t>здійснювала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постачання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ресурсів</a:t>
            </a:r>
            <a:r>
              <a:rPr lang="ru-RU" sz="2000" dirty="0" smtClean="0"/>
              <a:t>. За </a:t>
            </a:r>
            <a:r>
              <a:rPr lang="ru-RU" sz="2000" b="1" i="1" dirty="0" smtClean="0"/>
              <a:t>законом </a:t>
            </a:r>
            <a:r>
              <a:rPr lang="ru-RU" sz="2000" b="1" i="1" dirty="0" err="1" smtClean="0"/>
              <a:t>розвитку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довкілля</a:t>
            </a:r>
            <a:r>
              <a:rPr lang="ru-RU" sz="2000" b="1" i="1" dirty="0" smtClean="0"/>
              <a:t>, </a:t>
            </a:r>
            <a:r>
              <a:rPr lang="ru-RU" sz="2000" i="1" dirty="0" err="1" smtClean="0"/>
              <a:t>будь-яка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природна</a:t>
            </a:r>
            <a:r>
              <a:rPr lang="ru-RU" sz="2000" i="1" dirty="0" smtClean="0"/>
              <a:t> система </a:t>
            </a:r>
            <a:r>
              <a:rPr lang="ru-RU" sz="2000" i="1" dirty="0" err="1" smtClean="0"/>
              <a:t>розвивається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лише</a:t>
            </a:r>
            <a:r>
              <a:rPr lang="ru-RU" sz="2000" i="1" dirty="0" smtClean="0"/>
              <a:t> за </a:t>
            </a:r>
            <a:r>
              <a:rPr lang="ru-RU" sz="2000" i="1" dirty="0" err="1" smtClean="0"/>
              <a:t>рахунок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використан</a:t>
            </a:r>
            <a:r>
              <a:rPr lang="ru-RU" sz="2000" dirty="0" err="1" smtClean="0"/>
              <a:t>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матеріально-енергетичних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інформаційних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навколишнього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середовища</a:t>
            </a:r>
            <a:r>
              <a:rPr lang="ru-RU" sz="2000" dirty="0" smtClean="0"/>
              <a:t>. Абсолютно </a:t>
            </a:r>
            <a:r>
              <a:rPr lang="ru-RU" sz="2000" dirty="0" err="1" smtClean="0"/>
              <a:t>ізольований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саморозвиток</a:t>
            </a:r>
            <a:r>
              <a:rPr lang="ru-RU" sz="2000" dirty="0" smtClean="0"/>
              <a:t> </a:t>
            </a:r>
            <a:r>
              <a:rPr lang="ru-RU" sz="2000" dirty="0" err="1" smtClean="0"/>
              <a:t>неможливий</a:t>
            </a:r>
            <a:r>
              <a:rPr lang="ru-RU" sz="2000" dirty="0" smtClean="0"/>
              <a:t>, про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свідчать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закони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термодинаміки</a:t>
            </a:r>
            <a:r>
              <a:rPr lang="ru-RU" sz="2000" dirty="0" smtClean="0"/>
              <a:t>. З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закону </a:t>
            </a:r>
            <a:r>
              <a:rPr lang="ru-RU" sz="2000" dirty="0" err="1" smtClean="0"/>
              <a:t>випливають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важливі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наслідки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ru-RU" sz="2000" dirty="0" smtClean="0"/>
              <a:t>1) абсолютно </a:t>
            </a:r>
            <a:r>
              <a:rPr lang="ru-RU" sz="2000" dirty="0" err="1" smtClean="0"/>
              <a:t>безвідходне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неможливе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2) </a:t>
            </a:r>
            <a:r>
              <a:rPr lang="ru-RU" sz="2000" dirty="0" err="1" smtClean="0"/>
              <a:t>будь-яка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високоорганізована</a:t>
            </a:r>
            <a:r>
              <a:rPr lang="ru-RU" sz="2000" dirty="0" smtClean="0"/>
              <a:t> </a:t>
            </a:r>
            <a:r>
              <a:rPr lang="ru-RU" sz="2000" dirty="0" err="1" smtClean="0"/>
              <a:t>біотична</a:t>
            </a:r>
            <a:r>
              <a:rPr lang="ru-RU" sz="2000" dirty="0" smtClean="0"/>
              <a:t> система в </a:t>
            </a:r>
            <a:r>
              <a:rPr lang="ru-RU" sz="2000" dirty="0" err="1" smtClean="0"/>
              <a:t>своєму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потенційною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загрозою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менш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організованих</a:t>
            </a:r>
            <a:r>
              <a:rPr lang="ru-RU" sz="2000" dirty="0" smtClean="0"/>
              <a:t> систем;</a:t>
            </a:r>
          </a:p>
          <a:p>
            <a:pPr>
              <a:buNone/>
            </a:pPr>
            <a:r>
              <a:rPr lang="ru-RU" sz="2000" dirty="0" smtClean="0"/>
              <a:t>3) </a:t>
            </a:r>
            <a:r>
              <a:rPr lang="ru-RU" sz="2000" dirty="0" err="1" smtClean="0"/>
              <a:t>біосфера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Землі</a:t>
            </a:r>
            <a:r>
              <a:rPr lang="ru-RU" sz="2000" dirty="0" smtClean="0"/>
              <a:t> як система </a:t>
            </a:r>
            <a:r>
              <a:rPr lang="ru-RU" sz="2000" dirty="0" err="1" smtClean="0"/>
              <a:t>розвивається</a:t>
            </a:r>
            <a:r>
              <a:rPr lang="ru-RU" sz="2000" dirty="0" smtClean="0"/>
              <a:t> за </a:t>
            </a:r>
            <a:r>
              <a:rPr lang="ru-RU" sz="2000" dirty="0" err="1" smtClean="0"/>
              <a:t>рахунок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внутрішніх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космічних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ресурсів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>
            <a:spLocks noGrp="1"/>
          </p:cNvSpPr>
          <p:nvPr>
            <p:ph type="body" idx="1"/>
          </p:nvPr>
        </p:nvSpPr>
        <p:spPr>
          <a:xfrm>
            <a:off x="283779" y="315310"/>
            <a:ext cx="8534400" cy="41234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800" dirty="0" smtClean="0"/>
              <a:t>Разом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тим</a:t>
            </a:r>
            <a:r>
              <a:rPr lang="ru-RU" sz="1800" dirty="0" smtClean="0"/>
              <a:t> </a:t>
            </a:r>
            <a:r>
              <a:rPr lang="ru-RU" sz="1800" b="1" i="1" dirty="0" err="1" smtClean="0"/>
              <a:t>розсіювані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відходи</a:t>
            </a:r>
            <a:r>
              <a:rPr lang="ru-RU" sz="1800" b="1" i="1" dirty="0" smtClean="0"/>
              <a:t> антропогенного ресурсного циклу,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невпинно</a:t>
            </a:r>
            <a:r>
              <a:rPr lang="ru-RU" sz="1800" dirty="0" smtClean="0"/>
              <a:t> </a:t>
            </a:r>
            <a:r>
              <a:rPr lang="ru-RU" sz="1800" dirty="0" err="1" smtClean="0"/>
              <a:t>зростає</a:t>
            </a:r>
            <a:r>
              <a:rPr lang="ru-RU" sz="1800" dirty="0" smtClean="0"/>
              <a:t>, </a:t>
            </a:r>
            <a:r>
              <a:rPr lang="ru-RU" sz="1800" dirty="0" err="1" smtClean="0"/>
              <a:t>переважно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надходять</a:t>
            </a:r>
            <a:r>
              <a:rPr lang="ru-RU" sz="1800" dirty="0" smtClean="0"/>
              <a:t> у </a:t>
            </a:r>
            <a:r>
              <a:rPr lang="ru-RU" sz="1800" dirty="0" err="1" smtClean="0"/>
              <a:t>біосферу</a:t>
            </a:r>
            <a:r>
              <a:rPr lang="ru-RU" sz="1800" dirty="0" smtClean="0"/>
              <a:t> та </a:t>
            </a:r>
            <a:r>
              <a:rPr lang="ru-RU" sz="1800" dirty="0" err="1" smtClean="0"/>
              <a:t>частково</a:t>
            </a:r>
            <a:r>
              <a:rPr lang="ru-RU" sz="1800" dirty="0" smtClean="0"/>
              <a:t> в </a:t>
            </a:r>
            <a:r>
              <a:rPr lang="ru-RU" sz="1800" dirty="0" smtClean="0"/>
              <a:t>Космос </a:t>
            </a:r>
            <a:r>
              <a:rPr lang="ru-RU" sz="1800" dirty="0" smtClean="0"/>
              <a:t>як </a:t>
            </a:r>
            <a:r>
              <a:rPr lang="ru-RU" sz="1800" dirty="0" err="1" smtClean="0"/>
              <a:t>забрудники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незначна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використовується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самовідтворення</a:t>
            </a:r>
            <a:r>
              <a:rPr lang="ru-RU" sz="1800" dirty="0" smtClean="0"/>
              <a:t>.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2-6 % </a:t>
            </a:r>
            <a:r>
              <a:rPr lang="ru-RU" sz="1800" dirty="0" err="1" smtClean="0"/>
              <a:t>природних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ресурсів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використовується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готової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продукції</a:t>
            </a:r>
            <a:r>
              <a:rPr lang="ru-RU" sz="1800" dirty="0" smtClean="0"/>
              <a:t>, а 94-98 % </a:t>
            </a:r>
            <a:r>
              <a:rPr lang="ru-RU" sz="1800" dirty="0" err="1" smtClean="0"/>
              <a:t>накопичується</a:t>
            </a:r>
            <a:r>
              <a:rPr lang="ru-RU" sz="1800" dirty="0" smtClean="0"/>
              <a:t> у </a:t>
            </a:r>
            <a:r>
              <a:rPr lang="ru-RU" sz="1800" dirty="0" err="1" smtClean="0"/>
              <a:t>навколишньому</a:t>
            </a:r>
            <a:r>
              <a:rPr lang="ru-RU" sz="1800" dirty="0" smtClean="0"/>
              <a:t> природному </a:t>
            </a:r>
            <a:r>
              <a:rPr lang="ru-RU" sz="1800" dirty="0" err="1" smtClean="0"/>
              <a:t>середовищі</a:t>
            </a:r>
            <a:r>
              <a:rPr lang="ru-RU" sz="1800" dirty="0" smtClean="0"/>
              <a:t> </a:t>
            </a:r>
            <a:r>
              <a:rPr lang="ru-RU" sz="1800" dirty="0" smtClean="0"/>
              <a:t>у </a:t>
            </a:r>
            <a:r>
              <a:rPr lang="ru-RU" sz="1800" dirty="0" err="1" smtClean="0"/>
              <a:t>вигляді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відходів</a:t>
            </a:r>
            <a:r>
              <a:rPr lang="ru-RU" sz="1800" dirty="0" smtClean="0"/>
              <a:t>. </a:t>
            </a:r>
            <a:r>
              <a:rPr lang="ru-RU" sz="1800" dirty="0" err="1" smtClean="0"/>
              <a:t>Така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значна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відходів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пояснюється</a:t>
            </a:r>
            <a:r>
              <a:rPr lang="ru-RU" sz="1800" dirty="0" smtClean="0"/>
              <a:t> </a:t>
            </a:r>
            <a:r>
              <a:rPr lang="ru-RU" sz="1800" b="1" i="1" dirty="0" err="1" smtClean="0"/>
              <a:t>недосконалістю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використовуваних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технологій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переробки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матеріальних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ресурсів</a:t>
            </a:r>
            <a:r>
              <a:rPr lang="ru-RU" sz="1800" b="1" i="1" dirty="0" smtClean="0"/>
              <a:t>. </a:t>
            </a:r>
            <a:r>
              <a:rPr lang="ru-RU" sz="1800" dirty="0" smtClean="0"/>
              <a:t>У </a:t>
            </a:r>
            <a:r>
              <a:rPr lang="ru-RU" sz="1800" dirty="0" err="1" smtClean="0"/>
              <a:t>результаті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відходи</a:t>
            </a:r>
            <a:r>
              <a:rPr lang="ru-RU" sz="1800" dirty="0" smtClean="0"/>
              <a:t> антропогенного ресурсного циклу </a:t>
            </a:r>
            <a:r>
              <a:rPr lang="ru-RU" sz="1800" dirty="0" err="1" smtClean="0"/>
              <a:t>утворюються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швидко</a:t>
            </a:r>
            <a:r>
              <a:rPr lang="ru-RU" sz="1800" dirty="0" smtClean="0"/>
              <a:t>, </a:t>
            </a:r>
            <a:r>
              <a:rPr lang="ru-RU" sz="1800" dirty="0" smtClean="0"/>
              <a:t>а </a:t>
            </a:r>
            <a:r>
              <a:rPr lang="ru-RU" sz="1800" dirty="0" err="1" smtClean="0"/>
              <a:t>трансформуються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включаються</a:t>
            </a:r>
            <a:r>
              <a:rPr lang="ru-RU" sz="1800" dirty="0" smtClean="0"/>
              <a:t> у </a:t>
            </a:r>
            <a:r>
              <a:rPr lang="ru-RU" sz="1800" dirty="0" err="1" smtClean="0"/>
              <a:t>біогеохімічні</a:t>
            </a:r>
            <a:r>
              <a:rPr lang="ru-RU" sz="1800" dirty="0" smtClean="0"/>
              <a:t> цикли </a:t>
            </a:r>
            <a:r>
              <a:rPr lang="ru-RU" sz="1800" dirty="0" err="1" smtClean="0"/>
              <a:t>значно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повільніше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призводить</a:t>
            </a:r>
            <a:r>
              <a:rPr lang="ru-RU" sz="1800" dirty="0" smtClean="0"/>
              <a:t> </a:t>
            </a:r>
            <a:r>
              <a:rPr lang="ru-RU" sz="1800" dirty="0" smtClean="0"/>
              <a:t>до </a:t>
            </a:r>
            <a:r>
              <a:rPr lang="ru-RU" sz="1800" dirty="0" err="1" smtClean="0"/>
              <a:t>накопичення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у </a:t>
            </a:r>
            <a:r>
              <a:rPr lang="ru-RU" sz="1800" dirty="0" err="1" smtClean="0"/>
              <a:t>біосфері</a:t>
            </a:r>
            <a:r>
              <a:rPr lang="ru-RU" sz="1800" dirty="0" smtClean="0"/>
              <a:t>. </a:t>
            </a:r>
            <a:r>
              <a:rPr lang="ru-RU" sz="1800" b="1" i="1" dirty="0" err="1" smtClean="0"/>
              <a:t>Відходи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виступають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основними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забрудниками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довкілля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проте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водночас</a:t>
            </a:r>
            <a:r>
              <a:rPr lang="ru-RU" sz="1800" b="1" i="1" dirty="0" smtClean="0"/>
              <a:t> вони </a:t>
            </a:r>
            <a:r>
              <a:rPr lang="ru-RU" sz="1800" b="1" i="1" dirty="0" err="1" smtClean="0"/>
              <a:t>є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важливими</a:t>
            </a:r>
            <a:r>
              <a:rPr lang="ru-RU" sz="1800" b="1" i="1" dirty="0" smtClean="0"/>
              <a:t> резервами </a:t>
            </a:r>
            <a:r>
              <a:rPr lang="ru-RU" sz="1800" b="1" i="1" dirty="0" err="1" smtClean="0"/>
              <a:t>ресурсозбереження</a:t>
            </a:r>
            <a:r>
              <a:rPr lang="ru-RU" sz="1800" b="1" i="1" dirty="0" smtClean="0"/>
              <a:t>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779" y="252247"/>
            <a:ext cx="8639503" cy="2627587"/>
          </a:xfrm>
        </p:spPr>
        <p:txBody>
          <a:bodyPr>
            <a:noAutofit/>
          </a:bodyPr>
          <a:lstStyle/>
          <a:p>
            <a:r>
              <a:rPr lang="ru-RU" sz="1400" dirty="0" err="1" smtClean="0"/>
              <a:t>Антропогенний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ресурсний</a:t>
            </a:r>
            <a:r>
              <a:rPr lang="ru-RU" sz="1400" dirty="0" smtClean="0"/>
              <a:t> цикл </a:t>
            </a:r>
            <a:r>
              <a:rPr lang="ru-RU" sz="1400" dirty="0" err="1" smtClean="0"/>
              <a:t>характерний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промислових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екосистем</a:t>
            </a:r>
            <a:r>
              <a:rPr lang="ru-RU" sz="1400" dirty="0" smtClean="0"/>
              <a:t>. У </a:t>
            </a:r>
            <a:r>
              <a:rPr lang="ru-RU" sz="1400" dirty="0" err="1" smtClean="0"/>
              <a:t>ньому</a:t>
            </a:r>
            <a:r>
              <a:rPr lang="ru-RU" sz="1400" dirty="0" smtClean="0"/>
              <a:t> в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переробки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первинної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сировини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крім</a:t>
            </a:r>
            <a:r>
              <a:rPr lang="ru-RU" sz="1400" dirty="0" smtClean="0"/>
              <a:t> </a:t>
            </a:r>
            <a:r>
              <a:rPr lang="ru-RU" sz="1400" dirty="0" err="1" smtClean="0"/>
              <a:t>основної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продукції</a:t>
            </a:r>
            <a:r>
              <a:rPr lang="ru-RU" sz="1400" dirty="0" smtClean="0"/>
              <a:t> </a:t>
            </a:r>
            <a:r>
              <a:rPr lang="ru-RU" sz="1400" dirty="0" smtClean="0"/>
              <a:t>на </a:t>
            </a:r>
            <a:r>
              <a:rPr lang="ru-RU" sz="1400" dirty="0" err="1" smtClean="0"/>
              <a:t>всіх</a:t>
            </a:r>
            <a:r>
              <a:rPr lang="ru-RU" sz="1400" dirty="0" smtClean="0"/>
              <a:t> </a:t>
            </a:r>
            <a:r>
              <a:rPr lang="ru-RU" sz="1400" dirty="0" err="1" smtClean="0"/>
              <a:t>етапах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, </a:t>
            </a:r>
            <a:r>
              <a:rPr lang="ru-RU" sz="1400" dirty="0" err="1" smtClean="0"/>
              <a:t>починаючи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розвідки</a:t>
            </a:r>
            <a:r>
              <a:rPr lang="ru-RU" sz="1400" dirty="0" smtClean="0"/>
              <a:t>, </a:t>
            </a:r>
            <a:r>
              <a:rPr lang="ru-RU" sz="1400" dirty="0" err="1" smtClean="0"/>
              <a:t>заготівлі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видобутку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закінчуючи</a:t>
            </a:r>
            <a:r>
              <a:rPr lang="ru-RU" sz="1400" dirty="0" smtClean="0"/>
              <a:t> </a:t>
            </a:r>
            <a:r>
              <a:rPr lang="ru-RU" sz="1400" dirty="0" err="1" smtClean="0"/>
              <a:t>споживанням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готової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утворюється</a:t>
            </a:r>
            <a:r>
              <a:rPr lang="ru-RU" sz="1400" dirty="0" smtClean="0"/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чотири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види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розсіюваних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відходів</a:t>
            </a:r>
            <a:r>
              <a:rPr lang="ru-RU" sz="14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1400" i="1" dirty="0" err="1" smtClean="0">
                <a:solidFill>
                  <a:srgbClr val="00B0F0"/>
                </a:solidFill>
              </a:rPr>
              <a:t>Перші</a:t>
            </a:r>
            <a:r>
              <a:rPr lang="ru-RU" sz="1400" i="1" dirty="0" smtClean="0">
                <a:solidFill>
                  <a:srgbClr val="00B0F0"/>
                </a:solidFill>
              </a:rPr>
              <a:t> два </a:t>
            </a:r>
            <a:r>
              <a:rPr lang="ru-RU" sz="1400" i="1" dirty="0" err="1" smtClean="0">
                <a:solidFill>
                  <a:srgbClr val="00B0F0"/>
                </a:solidFill>
              </a:rPr>
              <a:t>види</a:t>
            </a:r>
            <a:r>
              <a:rPr lang="ru-RU" sz="1400" i="1" dirty="0" smtClean="0">
                <a:solidFill>
                  <a:srgbClr val="00B0F0"/>
                </a:solidFill>
              </a:rPr>
              <a:t> </a:t>
            </a:r>
            <a:r>
              <a:rPr lang="ru-RU" sz="1400" i="1" dirty="0" smtClean="0"/>
              <a:t>- на </a:t>
            </a:r>
            <a:r>
              <a:rPr lang="ru-RU" sz="1400" i="1" dirty="0" err="1" smtClean="0"/>
              <a:t>стадії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заготівлі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видобутку</a:t>
            </a:r>
            <a:r>
              <a:rPr lang="ru-RU" sz="1400" i="1" dirty="0" smtClean="0"/>
              <a:t> та </a:t>
            </a:r>
            <a:r>
              <a:rPr lang="ru-RU" sz="1400" i="1" dirty="0" err="1" smtClean="0"/>
              <a:t>переробки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первинної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ма</a:t>
            </a:r>
            <a:r>
              <a:rPr lang="ru-RU" sz="1400" dirty="0" err="1" smtClean="0"/>
              <a:t>теріальної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сировини</a:t>
            </a:r>
            <a:r>
              <a:rPr lang="ru-RU" sz="1400" dirty="0" smtClean="0"/>
              <a:t>, </a:t>
            </a:r>
            <a:r>
              <a:rPr lang="ru-RU" sz="1400" dirty="0" err="1" smtClean="0"/>
              <a:t>якою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відновні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невідновні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природні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ресурси</a:t>
            </a:r>
            <a:r>
              <a:rPr lang="ru-RU" sz="1400" dirty="0" smtClean="0"/>
              <a:t>. До них </a:t>
            </a:r>
            <a:r>
              <a:rPr lang="ru-RU" sz="1400" dirty="0" smtClean="0"/>
              <a:t>належать </a:t>
            </a:r>
            <a:r>
              <a:rPr lang="ru-RU" sz="1400" dirty="0" err="1" smtClean="0"/>
              <a:t>газові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викиди</a:t>
            </a:r>
            <a:r>
              <a:rPr lang="ru-RU" sz="1400" dirty="0" smtClean="0"/>
              <a:t> в атмосферу, </a:t>
            </a:r>
            <a:r>
              <a:rPr lang="ru-RU" sz="1400" dirty="0" err="1" smtClean="0"/>
              <a:t>стічні</a:t>
            </a:r>
            <a:r>
              <a:rPr lang="ru-RU" sz="1400" dirty="0" smtClean="0"/>
              <a:t> води,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надходять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гідросферу</a:t>
            </a:r>
            <a:r>
              <a:rPr lang="ru-RU" sz="1400" dirty="0" smtClean="0"/>
              <a:t>, </a:t>
            </a:r>
            <a:r>
              <a:rPr lang="ru-RU" sz="1400" dirty="0" smtClean="0"/>
              <a:t>та </a:t>
            </a:r>
            <a:r>
              <a:rPr lang="ru-RU" sz="1400" dirty="0" err="1" smtClean="0"/>
              <a:t>тверді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рідкі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потрапляють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літосферу</a:t>
            </a:r>
            <a:r>
              <a:rPr lang="ru-RU" sz="1400" dirty="0" smtClean="0"/>
              <a:t>.</a:t>
            </a:r>
          </a:p>
          <a:p>
            <a:r>
              <a:rPr lang="ru-RU" sz="1400" i="1" dirty="0" err="1" smtClean="0">
                <a:solidFill>
                  <a:srgbClr val="00B0F0"/>
                </a:solidFill>
              </a:rPr>
              <a:t>Третій</a:t>
            </a:r>
            <a:r>
              <a:rPr lang="ru-RU" sz="1400" i="1" dirty="0" smtClean="0">
                <a:solidFill>
                  <a:srgbClr val="00B0F0"/>
                </a:solidFill>
              </a:rPr>
              <a:t> вид </a:t>
            </a:r>
            <a:r>
              <a:rPr lang="ru-RU" sz="1400" i="1" dirty="0" err="1" smtClean="0">
                <a:solidFill>
                  <a:srgbClr val="00B0F0"/>
                </a:solidFill>
              </a:rPr>
              <a:t>відходів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утворюється</a:t>
            </a:r>
            <a:r>
              <a:rPr lang="ru-RU" sz="1400" i="1" dirty="0" smtClean="0"/>
              <a:t> на </a:t>
            </a:r>
            <a:r>
              <a:rPr lang="ru-RU" sz="1400" i="1" dirty="0" err="1" smtClean="0"/>
              <a:t>стадії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споживання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продуктів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виробниц</a:t>
            </a:r>
            <a:r>
              <a:rPr lang="ru-RU" sz="1400" dirty="0" err="1" smtClean="0"/>
              <a:t>тва</a:t>
            </a:r>
            <a:r>
              <a:rPr lang="ru-RU" sz="1400" dirty="0" smtClean="0"/>
              <a:t>. До них належать </a:t>
            </a:r>
            <a:r>
              <a:rPr lang="ru-RU" sz="1400" dirty="0" err="1" smtClean="0"/>
              <a:t>відходи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життєдіяльності</a:t>
            </a:r>
            <a:r>
              <a:rPr lang="ru-RU" sz="1400" dirty="0" smtClean="0"/>
              <a:t> людей (</a:t>
            </a:r>
            <a:r>
              <a:rPr lang="ru-RU" sz="1400" dirty="0" err="1" smtClean="0"/>
              <a:t>екскременти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побутові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газові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викиди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стічні</a:t>
            </a:r>
            <a:r>
              <a:rPr lang="ru-RU" sz="1400" dirty="0" smtClean="0"/>
              <a:t> води, </a:t>
            </a:r>
            <a:r>
              <a:rPr lang="ru-RU" sz="1400" dirty="0" err="1" smtClean="0"/>
              <a:t>використані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одяг</a:t>
            </a:r>
            <a:r>
              <a:rPr lang="ru-RU" sz="1400" dirty="0" smtClean="0"/>
              <a:t>, </a:t>
            </a:r>
            <a:r>
              <a:rPr lang="ru-RU" sz="1400" dirty="0" err="1" smtClean="0"/>
              <a:t>взуття</a:t>
            </a:r>
            <a:r>
              <a:rPr lang="ru-RU" sz="1400" dirty="0" smtClean="0"/>
              <a:t>, </a:t>
            </a:r>
            <a:r>
              <a:rPr lang="ru-RU" sz="1400" dirty="0" err="1" smtClean="0"/>
              <a:t>предмети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побуту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),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потрапляють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три </a:t>
            </a:r>
            <a:r>
              <a:rPr lang="ru-RU" sz="1400" dirty="0" err="1" smtClean="0"/>
              <a:t>середовища</a:t>
            </a:r>
            <a:r>
              <a:rPr lang="ru-RU" sz="1400" dirty="0" smtClean="0"/>
              <a:t> </a:t>
            </a:r>
            <a:r>
              <a:rPr lang="ru-RU" sz="1400" dirty="0" err="1" smtClean="0"/>
              <a:t>біосфери</a:t>
            </a:r>
            <a:r>
              <a:rPr lang="ru-RU" sz="1400" dirty="0" smtClean="0"/>
              <a:t>.</a:t>
            </a:r>
          </a:p>
          <a:p>
            <a:r>
              <a:rPr lang="ru-RU" sz="1400" i="1" dirty="0" err="1" smtClean="0">
                <a:solidFill>
                  <a:srgbClr val="00B0F0"/>
                </a:solidFill>
              </a:rPr>
              <a:t>Четвертий</a:t>
            </a:r>
            <a:r>
              <a:rPr lang="ru-RU" sz="1400" i="1" dirty="0" smtClean="0">
                <a:solidFill>
                  <a:srgbClr val="00B0F0"/>
                </a:solidFill>
              </a:rPr>
              <a:t> вид </a:t>
            </a:r>
            <a:r>
              <a:rPr lang="ru-RU" sz="1400" i="1" dirty="0" err="1" smtClean="0"/>
              <a:t>розсіюваних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відходів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є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наслідком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переробки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вторинних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ма</a:t>
            </a:r>
            <a:r>
              <a:rPr lang="ru-RU" sz="1400" dirty="0" err="1" smtClean="0"/>
              <a:t>теріальних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ресурсів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стадії</a:t>
            </a:r>
            <a:r>
              <a:rPr lang="ru-RU" sz="1400" dirty="0" smtClean="0"/>
              <a:t> </a:t>
            </a:r>
            <a:r>
              <a:rPr lang="ru-RU" sz="1400" dirty="0" err="1" smtClean="0"/>
              <a:t>збирання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переробки</a:t>
            </a:r>
            <a:r>
              <a:rPr lang="ru-RU" sz="1400" dirty="0" smtClean="0"/>
              <a:t> </a:t>
            </a:r>
            <a:r>
              <a:rPr lang="ru-RU" sz="1400" dirty="0" err="1" smtClean="0"/>
              <a:t>утилізовуваних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відходів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утворились</a:t>
            </a:r>
            <a:r>
              <a:rPr lang="ru-RU" sz="1400" dirty="0" smtClean="0"/>
              <a:t> </a:t>
            </a:r>
            <a:r>
              <a:rPr lang="ru-RU" sz="1400" dirty="0" err="1" smtClean="0"/>
              <a:t>внаслідок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переробки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первинної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сировини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споживання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виробленої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продукції</a:t>
            </a:r>
            <a:r>
              <a:rPr lang="ru-RU" sz="1400" dirty="0" smtClean="0"/>
              <a:t>. </a:t>
            </a:r>
            <a:r>
              <a:rPr lang="ru-RU" sz="1400" dirty="0" err="1" smtClean="0"/>
              <a:t>Утилізовувані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відходи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становлять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вторинні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ресурси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збирання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оброблення</a:t>
            </a:r>
            <a:r>
              <a:rPr lang="ru-RU" sz="1400" dirty="0" smtClean="0"/>
              <a:t> разом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відходами</a:t>
            </a:r>
            <a:r>
              <a:rPr lang="ru-RU" sz="1400" dirty="0" smtClean="0"/>
              <a:t>, </a:t>
            </a:r>
            <a:r>
              <a:rPr lang="ru-RU" sz="1400" dirty="0" err="1" smtClean="0"/>
              <a:t>утвореними</a:t>
            </a:r>
            <a:r>
              <a:rPr lang="ru-RU" sz="1400" dirty="0" smtClean="0"/>
              <a:t> в </a:t>
            </a:r>
            <a:r>
              <a:rPr lang="ru-RU" sz="1400" dirty="0" err="1" smtClean="0"/>
              <a:t>цих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процесах</a:t>
            </a:r>
            <a:r>
              <a:rPr lang="ru-RU" sz="1400" dirty="0" smtClean="0"/>
              <a:t>, </a:t>
            </a:r>
            <a:r>
              <a:rPr lang="ru-RU" sz="1400" dirty="0" smtClean="0"/>
              <a:t>у </a:t>
            </a:r>
            <a:r>
              <a:rPr lang="ru-RU" sz="1400" dirty="0" err="1" smtClean="0"/>
              <a:t>вигляді</a:t>
            </a:r>
            <a:r>
              <a:rPr lang="ru-RU" sz="1400" dirty="0" smtClean="0"/>
              <a:t> </a:t>
            </a:r>
            <a:r>
              <a:rPr lang="ru-RU" sz="1400" dirty="0" err="1" smtClean="0"/>
              <a:t>вторинної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сировини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знову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повертаються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виробництво</a:t>
            </a:r>
            <a:r>
              <a:rPr lang="ru-RU" sz="1400" dirty="0" smtClean="0"/>
              <a:t>. </a:t>
            </a:r>
            <a:r>
              <a:rPr lang="ru-RU" sz="1400" dirty="0" smtClean="0"/>
              <a:t>У </a:t>
            </a:r>
            <a:r>
              <a:rPr lang="ru-RU" sz="1400" dirty="0" err="1" smtClean="0"/>
              <a:t>процесі</a:t>
            </a:r>
            <a:r>
              <a:rPr lang="ru-RU" sz="1400" dirty="0" smtClean="0"/>
              <a:t> </a:t>
            </a:r>
            <a:r>
              <a:rPr lang="ru-RU" sz="1400" dirty="0" err="1" smtClean="0"/>
              <a:t>збирання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обробки</a:t>
            </a:r>
            <a:r>
              <a:rPr lang="ru-RU" sz="1400" dirty="0" smtClean="0"/>
              <a:t> </a:t>
            </a:r>
            <a:r>
              <a:rPr lang="ru-RU" sz="1400" dirty="0" err="1" smtClean="0"/>
              <a:t>вторинних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ресурсів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утворюються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та</a:t>
            </a:r>
            <a:r>
              <a:rPr lang="ru-RU" sz="1400" dirty="0" smtClean="0"/>
              <a:t> кож </a:t>
            </a:r>
            <a:r>
              <a:rPr lang="ru-RU" sz="1400" dirty="0" err="1" smtClean="0"/>
              <a:t>неутилізовувані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відходи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знешкодження</a:t>
            </a:r>
            <a:r>
              <a:rPr lang="ru-RU" sz="1400" dirty="0" smtClean="0"/>
              <a:t> та захоронения </a:t>
            </a:r>
            <a:r>
              <a:rPr lang="ru-RU" sz="1400" dirty="0" err="1" smtClean="0"/>
              <a:t>утворюють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вторинні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розсіювані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відходи</a:t>
            </a:r>
            <a:r>
              <a:rPr lang="ru-RU" sz="1400" dirty="0" smtClean="0"/>
              <a:t>. У </a:t>
            </a:r>
            <a:r>
              <a:rPr lang="ru-RU" sz="1400" dirty="0" err="1" smtClean="0"/>
              <a:t>процесі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переробки</a:t>
            </a:r>
            <a:r>
              <a:rPr lang="ru-RU" sz="1400" dirty="0" smtClean="0"/>
              <a:t> </a:t>
            </a:r>
            <a:r>
              <a:rPr lang="ru-RU" sz="1400" dirty="0" err="1" smtClean="0"/>
              <a:t>вторинної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сировини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утворюється</a:t>
            </a:r>
            <a:r>
              <a:rPr lang="ru-RU" sz="1400" dirty="0" smtClean="0"/>
              <a:t> </a:t>
            </a:r>
            <a:r>
              <a:rPr lang="ru-RU" sz="1400" dirty="0" smtClean="0"/>
              <a:t>два </a:t>
            </a:r>
            <a:r>
              <a:rPr lang="ru-RU" sz="1400" dirty="0" err="1" smtClean="0"/>
              <a:t>види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розсіюваних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відходів</a:t>
            </a:r>
            <a:r>
              <a:rPr lang="ru-RU" sz="1400" dirty="0" smtClean="0"/>
              <a:t>.</a:t>
            </a:r>
            <a:endParaRPr lang="ru-RU" sz="1400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6360" y="220717"/>
            <a:ext cx="8313683" cy="4890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Таким чином, </a:t>
            </a:r>
            <a:r>
              <a:rPr lang="ru-RU" sz="2200" dirty="0" err="1" smtClean="0"/>
              <a:t>залежно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джерела</a:t>
            </a:r>
            <a:r>
              <a:rPr lang="ru-RU" sz="2200" dirty="0" smtClean="0"/>
              <a:t> </a:t>
            </a:r>
            <a:r>
              <a:rPr lang="ru-RU" sz="2200" dirty="0" err="1" smtClean="0"/>
              <a:t>утворення</a:t>
            </a:r>
            <a:r>
              <a:rPr lang="ru-RU" sz="2200" dirty="0" smtClean="0"/>
              <a:t> </a:t>
            </a:r>
            <a:r>
              <a:rPr lang="ru-RU" sz="2200" b="1" i="1" dirty="0" err="1" smtClean="0"/>
              <a:t>відходи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поділяють</a:t>
            </a:r>
            <a:r>
              <a:rPr lang="ru-RU" sz="2200" b="1" i="1" dirty="0" smtClean="0"/>
              <a:t> на </a:t>
            </a:r>
            <a:r>
              <a:rPr lang="ru-RU" sz="2200" b="1" i="1" dirty="0" err="1" smtClean="0"/>
              <a:t>дві</a:t>
            </a:r>
            <a:endParaRPr lang="ru-RU" sz="2200" b="1" i="1" dirty="0" smtClean="0"/>
          </a:p>
          <a:p>
            <a:r>
              <a:rPr lang="ru-RU" sz="2200" b="1" i="1" dirty="0" err="1" smtClean="0"/>
              <a:t>групи</a:t>
            </a:r>
            <a:r>
              <a:rPr lang="ru-RU" sz="2200" b="1" i="1" dirty="0" smtClean="0"/>
              <a:t>: </a:t>
            </a:r>
            <a:r>
              <a:rPr lang="ru-RU" sz="2200" b="1" i="1" dirty="0" err="1" smtClean="0">
                <a:solidFill>
                  <a:srgbClr val="00B0F0"/>
                </a:solidFill>
              </a:rPr>
              <a:t>відходи</a:t>
            </a:r>
            <a:r>
              <a:rPr lang="ru-RU" sz="2200" b="1" i="1" dirty="0" smtClean="0">
                <a:solidFill>
                  <a:srgbClr val="00B0F0"/>
                </a:solidFill>
              </a:rPr>
              <a:t> </a:t>
            </a:r>
            <a:r>
              <a:rPr lang="ru-RU" sz="2200" b="1" i="1" dirty="0" err="1" smtClean="0">
                <a:solidFill>
                  <a:srgbClr val="00B0F0"/>
                </a:solidFill>
              </a:rPr>
              <a:t>виробництва</a:t>
            </a:r>
            <a:r>
              <a:rPr lang="ru-RU" sz="2200" b="1" i="1" dirty="0" smtClean="0">
                <a:solidFill>
                  <a:srgbClr val="00B0F0"/>
                </a:solidFill>
              </a:rPr>
              <a:t> та </a:t>
            </a:r>
            <a:r>
              <a:rPr lang="ru-RU" sz="2200" b="1" i="1" dirty="0" err="1" smtClean="0">
                <a:solidFill>
                  <a:srgbClr val="00B0F0"/>
                </a:solidFill>
              </a:rPr>
              <a:t>відходи</a:t>
            </a:r>
            <a:r>
              <a:rPr lang="ru-RU" sz="2200" b="1" i="1" dirty="0" smtClean="0">
                <a:solidFill>
                  <a:srgbClr val="00B0F0"/>
                </a:solidFill>
              </a:rPr>
              <a:t> </a:t>
            </a:r>
            <a:r>
              <a:rPr lang="ru-RU" sz="2200" b="1" i="1" dirty="0" err="1" smtClean="0">
                <a:solidFill>
                  <a:srgbClr val="00B0F0"/>
                </a:solidFill>
              </a:rPr>
              <a:t>споживання</a:t>
            </a:r>
            <a:r>
              <a:rPr lang="ru-RU" sz="2200" b="1" i="1" dirty="0" smtClean="0">
                <a:solidFill>
                  <a:srgbClr val="00B0F0"/>
                </a:solidFill>
              </a:rPr>
              <a:t>.</a:t>
            </a:r>
          </a:p>
          <a:p>
            <a:r>
              <a:rPr lang="ru-RU" sz="2200" b="1" i="1" dirty="0" err="1" smtClean="0"/>
              <a:t>Відходи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виробництва</a:t>
            </a:r>
            <a:r>
              <a:rPr lang="ru-RU" sz="2200" b="1" i="1" dirty="0" smtClean="0"/>
              <a:t> - </a:t>
            </a: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 smtClean="0"/>
              <a:t>залишки</a:t>
            </a:r>
            <a:r>
              <a:rPr lang="ru-RU" sz="2200" dirty="0" smtClean="0"/>
              <a:t> </a:t>
            </a:r>
            <a:r>
              <a:rPr lang="ru-RU" sz="2200" dirty="0" err="1" smtClean="0"/>
              <a:t>сировини</a:t>
            </a:r>
            <a:r>
              <a:rPr lang="ru-RU" sz="2200" dirty="0" smtClean="0"/>
              <a:t>, </a:t>
            </a:r>
            <a:r>
              <a:rPr lang="ru-RU" sz="2200" dirty="0" err="1" smtClean="0"/>
              <a:t>матеріалів</a:t>
            </a:r>
            <a:r>
              <a:rPr lang="ru-RU" sz="2200" dirty="0" smtClean="0"/>
              <a:t>, </a:t>
            </a:r>
            <a:r>
              <a:rPr lang="ru-RU" sz="2200" dirty="0" err="1" smtClean="0"/>
              <a:t>напівфабрикатів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утворилися</a:t>
            </a:r>
            <a:r>
              <a:rPr lang="ru-RU" sz="2200" dirty="0" smtClean="0"/>
              <a:t> </a:t>
            </a:r>
            <a:r>
              <a:rPr lang="ru-RU" sz="2200" dirty="0" err="1" smtClean="0"/>
              <a:t>під</a:t>
            </a:r>
            <a:r>
              <a:rPr lang="ru-RU" sz="2200" dirty="0" smtClean="0"/>
              <a:t> час </a:t>
            </a:r>
            <a:r>
              <a:rPr lang="ru-RU" sz="2200" dirty="0" err="1" smtClean="0"/>
              <a:t>виробництва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частково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повністю</a:t>
            </a:r>
            <a:r>
              <a:rPr lang="ru-RU" sz="2200" dirty="0" smtClean="0"/>
              <a:t> </a:t>
            </a:r>
            <a:r>
              <a:rPr lang="ru-RU" sz="2200" dirty="0" err="1" smtClean="0"/>
              <a:t>втратили</a:t>
            </a:r>
            <a:r>
              <a:rPr lang="ru-RU" sz="2200" dirty="0" smtClean="0"/>
              <a:t> </a:t>
            </a:r>
            <a:r>
              <a:rPr lang="ru-RU" sz="2200" dirty="0" err="1" smtClean="0"/>
              <a:t>свої</a:t>
            </a:r>
            <a:r>
              <a:rPr lang="ru-RU" sz="2200" dirty="0" smtClean="0"/>
              <a:t> </a:t>
            </a:r>
            <a:r>
              <a:rPr lang="ru-RU" sz="2200" dirty="0" err="1" smtClean="0"/>
              <a:t>початкові</a:t>
            </a:r>
            <a:r>
              <a:rPr lang="ru-RU" sz="2200" dirty="0" smtClean="0"/>
              <a:t> </a:t>
            </a:r>
            <a:r>
              <a:rPr lang="ru-RU" sz="2200" dirty="0" err="1" smtClean="0"/>
              <a:t>споживні</a:t>
            </a:r>
            <a:r>
              <a:rPr lang="ru-RU" sz="2200" dirty="0" smtClean="0"/>
              <a:t> </a:t>
            </a:r>
            <a:r>
              <a:rPr lang="ru-RU" sz="2200" dirty="0" err="1" smtClean="0"/>
              <a:t>якості</a:t>
            </a:r>
            <a:r>
              <a:rPr lang="ru-RU" sz="2200" dirty="0" smtClean="0"/>
              <a:t>.</a:t>
            </a:r>
          </a:p>
          <a:p>
            <a:r>
              <a:rPr lang="ru-RU" sz="2200" b="1" i="1" dirty="0" err="1" smtClean="0"/>
              <a:t>Відходи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споживання</a:t>
            </a:r>
            <a:r>
              <a:rPr lang="ru-RU" sz="2200" b="1" i="1" dirty="0" smtClean="0"/>
              <a:t> - </a:t>
            </a: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продукція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вироби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вже</a:t>
            </a:r>
            <a:r>
              <a:rPr lang="ru-RU" sz="2200" dirty="0" smtClean="0"/>
              <a:t> </a:t>
            </a:r>
            <a:r>
              <a:rPr lang="ru-RU" sz="2200" dirty="0" err="1" smtClean="0"/>
              <a:t>споживалися</a:t>
            </a:r>
            <a:r>
              <a:rPr lang="ru-RU" sz="2200" dirty="0" smtClean="0"/>
              <a:t>,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супутні</a:t>
            </a:r>
            <a:r>
              <a:rPr lang="ru-RU" sz="2200" dirty="0" smtClean="0"/>
              <a:t> </a:t>
            </a:r>
            <a:r>
              <a:rPr lang="ru-RU" sz="2200" dirty="0" err="1" smtClean="0"/>
              <a:t>їм</a:t>
            </a:r>
            <a:r>
              <a:rPr lang="ru-RU" sz="2200" dirty="0" smtClean="0"/>
              <a:t> </a:t>
            </a:r>
            <a:r>
              <a:rPr lang="ru-RU" sz="2200" dirty="0" err="1" smtClean="0"/>
              <a:t>вироби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втратили</a:t>
            </a:r>
            <a:r>
              <a:rPr lang="ru-RU" sz="2200" dirty="0" smtClean="0"/>
              <a:t> </a:t>
            </a:r>
            <a:r>
              <a:rPr lang="ru-RU" sz="2200" dirty="0" err="1" smtClean="0"/>
              <a:t>свої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споживчі</a:t>
            </a:r>
            <a:r>
              <a:rPr lang="ru-RU" sz="2200" dirty="0" smtClean="0"/>
              <a:t> </a:t>
            </a:r>
            <a:r>
              <a:rPr lang="ru-RU" sz="2200" dirty="0" err="1" smtClean="0"/>
              <a:t>якості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Виходячи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можливості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утилізації</a:t>
            </a:r>
            <a:r>
              <a:rPr lang="ru-RU" sz="2200" dirty="0" smtClean="0"/>
              <a:t>, </a:t>
            </a:r>
            <a:r>
              <a:rPr lang="ru-RU" sz="2200" dirty="0" err="1" smtClean="0"/>
              <a:t>розрізняють</a:t>
            </a:r>
            <a:r>
              <a:rPr lang="ru-RU" sz="2200" dirty="0" smtClean="0"/>
              <a:t> </a:t>
            </a:r>
            <a:r>
              <a:rPr lang="ru-RU" sz="2200" b="1" i="1" dirty="0" err="1" smtClean="0">
                <a:solidFill>
                  <a:srgbClr val="00B0F0"/>
                </a:solidFill>
              </a:rPr>
              <a:t>утилізовувані</a:t>
            </a:r>
            <a:r>
              <a:rPr lang="ru-RU" sz="2200" b="1" i="1" dirty="0" smtClean="0">
                <a:solidFill>
                  <a:srgbClr val="00B0F0"/>
                </a:solidFill>
              </a:rPr>
              <a:t> </a:t>
            </a:r>
            <a:r>
              <a:rPr lang="ru-RU" sz="2200" b="1" i="1" dirty="0" err="1" smtClean="0">
                <a:solidFill>
                  <a:srgbClr val="00B0F0"/>
                </a:solidFill>
              </a:rPr>
              <a:t>й</a:t>
            </a:r>
            <a:r>
              <a:rPr lang="ru-RU" sz="2200" b="1" i="1" dirty="0" smtClean="0">
                <a:solidFill>
                  <a:srgbClr val="00B0F0"/>
                </a:solidFill>
              </a:rPr>
              <a:t> </a:t>
            </a:r>
            <a:r>
              <a:rPr lang="ru-RU" sz="2200" b="1" i="1" dirty="0" err="1" smtClean="0">
                <a:solidFill>
                  <a:srgbClr val="00B0F0"/>
                </a:solidFill>
              </a:rPr>
              <a:t>неутилізовувані</a:t>
            </a:r>
            <a:r>
              <a:rPr lang="ru-RU" sz="2200" b="1" i="1" dirty="0" smtClean="0">
                <a:solidFill>
                  <a:srgbClr val="00B0F0"/>
                </a:solidFill>
              </a:rPr>
              <a:t> </a:t>
            </a:r>
            <a:r>
              <a:rPr lang="ru-RU" sz="2200" b="1" i="1" dirty="0" err="1" smtClean="0">
                <a:solidFill>
                  <a:srgbClr val="00B0F0"/>
                </a:solidFill>
              </a:rPr>
              <a:t>відходи</a:t>
            </a:r>
            <a:r>
              <a:rPr lang="ru-RU" sz="2200" b="1" i="1" dirty="0" smtClean="0">
                <a:solidFill>
                  <a:srgbClr val="00B0F0"/>
                </a:solidFill>
              </a:rPr>
              <a:t>.</a:t>
            </a:r>
            <a:r>
              <a:rPr lang="ru-RU" sz="2200" b="1" i="1" dirty="0" smtClean="0"/>
              <a:t> </a:t>
            </a:r>
            <a:r>
              <a:rPr lang="ru-RU" sz="2200" dirty="0" smtClean="0"/>
              <a:t>Для перших </a:t>
            </a:r>
            <a:r>
              <a:rPr lang="ru-RU" sz="2200" dirty="0" err="1" smtClean="0"/>
              <a:t>існує</a:t>
            </a:r>
            <a:r>
              <a:rPr lang="ru-RU" sz="2200" dirty="0" smtClean="0"/>
              <a:t> </a:t>
            </a:r>
            <a:r>
              <a:rPr lang="ru-RU" sz="2200" dirty="0" err="1" smtClean="0"/>
              <a:t>технологія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переробки</a:t>
            </a:r>
            <a:r>
              <a:rPr lang="ru-RU" sz="2200" dirty="0" smtClean="0"/>
              <a:t>, для других на </a:t>
            </a:r>
            <a:r>
              <a:rPr lang="ru-RU" sz="2200" dirty="0" err="1" smtClean="0"/>
              <a:t>даному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етапі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розвитку</a:t>
            </a:r>
            <a:r>
              <a:rPr lang="ru-RU" sz="2200" dirty="0" smtClean="0"/>
              <a:t> </a:t>
            </a:r>
            <a:r>
              <a:rPr lang="ru-RU" sz="2200" dirty="0" err="1" smtClean="0"/>
              <a:t>техніки</a:t>
            </a:r>
            <a:r>
              <a:rPr lang="ru-RU" sz="2200" dirty="0" smtClean="0"/>
              <a:t> - не </a:t>
            </a:r>
            <a:r>
              <a:rPr lang="ru-RU" sz="2200" dirty="0" err="1" smtClean="0"/>
              <a:t>існує</a:t>
            </a:r>
            <a:r>
              <a:rPr lang="ru-RU" sz="2200" dirty="0" smtClean="0"/>
              <a:t>.</a:t>
            </a:r>
            <a:endParaRPr lang="ru-RU" sz="22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90" y="273269"/>
            <a:ext cx="8524547" cy="4624551"/>
          </a:xfrm>
        </p:spPr>
        <p:txBody>
          <a:bodyPr>
            <a:normAutofit/>
          </a:bodyPr>
          <a:lstStyle/>
          <a:p>
            <a:r>
              <a:rPr lang="ru-RU" sz="1600" b="1" i="1" dirty="0" err="1" smtClean="0"/>
              <a:t>Зменшення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кількості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розсіюваних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відходів</a:t>
            </a:r>
            <a:r>
              <a:rPr lang="ru-RU" sz="1600" b="1" i="1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споживання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первинних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досягти</a:t>
            </a:r>
            <a:r>
              <a:rPr lang="ru-RU" sz="1600" dirty="0" smtClean="0"/>
              <a:t>, </a:t>
            </a:r>
            <a:r>
              <a:rPr lang="ru-RU" sz="1600" dirty="0" err="1" smtClean="0"/>
              <a:t>застосовуючи</a:t>
            </a:r>
            <a:r>
              <a:rPr lang="ru-RU" sz="1600" dirty="0" smtClean="0"/>
              <a:t> в </a:t>
            </a:r>
            <a:r>
              <a:rPr lang="ru-RU" sz="1600" dirty="0" err="1" smtClean="0"/>
              <a:t>господарюванні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раціональне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природокористування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Стосовно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процесів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здійснюють</a:t>
            </a:r>
            <a:r>
              <a:rPr lang="ru-RU" sz="1600" dirty="0" smtClean="0"/>
              <a:t> </a:t>
            </a:r>
            <a:r>
              <a:rPr lang="ru-RU" sz="1600" dirty="0" smtClean="0"/>
              <a:t>шляхом </a:t>
            </a:r>
            <a:r>
              <a:rPr lang="ru-RU" sz="1600" b="1" i="1" dirty="0" err="1" smtClean="0"/>
              <a:t>ресурсозбереження</a:t>
            </a:r>
            <a:r>
              <a:rPr lang="ru-RU" sz="1600" b="1" i="1" dirty="0" smtClean="0"/>
              <a:t>, 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продукції</a:t>
            </a:r>
            <a:r>
              <a:rPr lang="ru-RU" sz="1600" dirty="0" smtClean="0"/>
              <a:t> за </a:t>
            </a:r>
            <a:r>
              <a:rPr lang="ru-RU" sz="1600" dirty="0" err="1" smtClean="0"/>
              <a:t>мінімальних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витрат</a:t>
            </a:r>
            <a:r>
              <a:rPr lang="ru-RU" sz="1600" dirty="0" smtClean="0"/>
              <a:t> </a:t>
            </a:r>
            <a:r>
              <a:rPr lang="ru-RU" sz="1600" dirty="0" err="1" smtClean="0"/>
              <a:t>сировини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палива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енергетичних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допоміжних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матеріалів</a:t>
            </a:r>
            <a:r>
              <a:rPr lang="ru-RU" sz="1600" dirty="0" smtClean="0"/>
              <a:t>.</a:t>
            </a:r>
          </a:p>
          <a:p>
            <a:r>
              <a:rPr lang="ru-RU" sz="1600" b="1" i="1" dirty="0" smtClean="0"/>
              <a:t>До </a:t>
            </a:r>
            <a:r>
              <a:rPr lang="ru-RU" sz="1600" b="1" i="1" dirty="0" err="1" smtClean="0"/>
              <a:t>основних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напрямів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ресурсозбереження</a:t>
            </a:r>
            <a:r>
              <a:rPr lang="ru-RU" sz="1600" b="1" i="1" dirty="0" smtClean="0"/>
              <a:t> належать:</a:t>
            </a:r>
          </a:p>
          <a:p>
            <a:pPr>
              <a:buNone/>
            </a:pPr>
            <a:r>
              <a:rPr lang="ru-RU" sz="1600" dirty="0" smtClean="0"/>
              <a:t>- </a:t>
            </a:r>
            <a:r>
              <a:rPr lang="ru-RU" sz="1600" dirty="0" err="1" smtClean="0"/>
              <a:t>застосування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безвідходних</a:t>
            </a:r>
            <a:r>
              <a:rPr lang="ru-RU" sz="1600" dirty="0" smtClean="0"/>
              <a:t> та </a:t>
            </a:r>
            <a:r>
              <a:rPr lang="ru-RU" sz="1600" dirty="0" err="1" smtClean="0"/>
              <a:t>маловідходних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технологій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одночасною</a:t>
            </a:r>
            <a:r>
              <a:rPr lang="ru-RU" sz="1600" dirty="0" smtClean="0"/>
              <a:t> комплексною </a:t>
            </a:r>
            <a:r>
              <a:rPr lang="ru-RU" sz="1600" dirty="0" err="1" smtClean="0"/>
              <a:t>переробкою</a:t>
            </a:r>
            <a:r>
              <a:rPr lang="ru-RU" sz="1600" dirty="0" smtClean="0"/>
              <a:t> </a:t>
            </a:r>
            <a:r>
              <a:rPr lang="ru-RU" sz="1600" dirty="0" err="1" smtClean="0"/>
              <a:t>сировини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 smtClean="0"/>
              <a:t>- комплексна </a:t>
            </a:r>
            <a:r>
              <a:rPr lang="ru-RU" sz="1600" dirty="0" err="1" smtClean="0"/>
              <a:t>переробка</a:t>
            </a:r>
            <a:r>
              <a:rPr lang="ru-RU" sz="1600" dirty="0" smtClean="0"/>
              <a:t> </a:t>
            </a:r>
            <a:r>
              <a:rPr lang="ru-RU" sz="1600" dirty="0" err="1" smtClean="0"/>
              <a:t>газодимових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викидів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стічних</a:t>
            </a:r>
            <a:r>
              <a:rPr lang="ru-RU" sz="1600" dirty="0" smtClean="0"/>
              <a:t> вод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газо</a:t>
            </a:r>
            <a:r>
              <a:rPr lang="ru-RU" sz="1600" dirty="0" smtClean="0"/>
              <a:t>-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водоочищення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 smtClean="0"/>
              <a:t>- </a:t>
            </a:r>
            <a:r>
              <a:rPr lang="ru-RU" sz="1600" dirty="0" err="1" smtClean="0"/>
              <a:t>рекуперація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утилізація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відходів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 smtClean="0"/>
              <a:t>- </a:t>
            </a:r>
            <a:r>
              <a:rPr lang="ru-RU" sz="1600" dirty="0" err="1" smtClean="0"/>
              <a:t>застосування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замкнених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водооборотних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циклів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 smtClean="0"/>
              <a:t>- </a:t>
            </a:r>
            <a:r>
              <a:rPr lang="ru-RU" sz="1600" dirty="0" err="1" smtClean="0"/>
              <a:t>раціональне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енергоресурсів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енергозбереження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 smtClean="0"/>
              <a:t>- </a:t>
            </a:r>
            <a:r>
              <a:rPr lang="ru-RU" sz="1600" dirty="0" err="1" smtClean="0"/>
              <a:t>розробка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процесів</a:t>
            </a:r>
            <a:r>
              <a:rPr lang="ru-RU" sz="1600" dirty="0" smtClean="0"/>
              <a:t>, у тому </a:t>
            </a:r>
            <a:r>
              <a:rPr lang="ru-RU" sz="1600" dirty="0" err="1" smtClean="0"/>
              <a:t>числі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мікробіологічних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 smtClean="0"/>
              <a:t>- </a:t>
            </a:r>
            <a:r>
              <a:rPr lang="ru-RU" sz="1600" dirty="0" err="1" smtClean="0"/>
              <a:t>організація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територіально-виробничих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комплексів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2751</Words>
  <Application>Microsoft Office PowerPoint</Application>
  <PresentationFormat>Экран (16:9)</PresentationFormat>
  <Paragraphs>103</Paragraphs>
  <Slides>24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Nunito</vt:lpstr>
      <vt:lpstr>Times New Roman</vt:lpstr>
      <vt:lpstr>Calibri</vt:lpstr>
      <vt:lpstr>Shift</vt:lpstr>
      <vt:lpstr>Промислова екологія</vt:lpstr>
      <vt:lpstr>План</vt:lpstr>
      <vt:lpstr>12.1 Антропогенний циклічний колообіг речовин та енергії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12.2 Безвідходні й маловідходні технології</vt:lpstr>
      <vt:lpstr>Слайд 12</vt:lpstr>
      <vt:lpstr>Слайд 13</vt:lpstr>
      <vt:lpstr>Слайд 14</vt:lpstr>
      <vt:lpstr>Слайд 15</vt:lpstr>
      <vt:lpstr>Слайд 16</vt:lpstr>
      <vt:lpstr>12.3 Способи знешкодження, утилізації та захоронення токсичних відходів</vt:lpstr>
      <vt:lpstr>Слайд 18</vt:lpstr>
      <vt:lpstr>Слайд 19</vt:lpstr>
      <vt:lpstr>Слайд 20</vt:lpstr>
      <vt:lpstr>Слайд 21</vt:lpstr>
      <vt:lpstr>Слайд 22</vt:lpstr>
      <vt:lpstr>Слайд 23</vt:lpstr>
      <vt:lpstr>Джерела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Промислова екологія</dc:title>
  <cp:lastModifiedBy>Пользователь Windows</cp:lastModifiedBy>
  <cp:revision>158</cp:revision>
  <dcterms:modified xsi:type="dcterms:W3CDTF">2021-11-05T14:29:56Z</dcterms:modified>
</cp:coreProperties>
</file>