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5" r:id="rId2"/>
    <p:sldMasterId id="2147483727" r:id="rId3"/>
  </p:sldMasterIdLst>
  <p:notesMasterIdLst>
    <p:notesMasterId r:id="rId91"/>
  </p:notesMasterIdLst>
  <p:sldIdLst>
    <p:sldId id="256" r:id="rId4"/>
    <p:sldId id="257" r:id="rId5"/>
    <p:sldId id="258" r:id="rId6"/>
    <p:sldId id="337" r:id="rId7"/>
    <p:sldId id="259" r:id="rId8"/>
    <p:sldId id="260" r:id="rId9"/>
    <p:sldId id="338" r:id="rId10"/>
    <p:sldId id="263" r:id="rId11"/>
    <p:sldId id="261" r:id="rId12"/>
    <p:sldId id="273" r:id="rId13"/>
    <p:sldId id="274" r:id="rId14"/>
    <p:sldId id="275" r:id="rId15"/>
    <p:sldId id="276" r:id="rId16"/>
    <p:sldId id="277" r:id="rId17"/>
    <p:sldId id="280" r:id="rId18"/>
    <p:sldId id="349" r:id="rId19"/>
    <p:sldId id="281" r:id="rId20"/>
    <p:sldId id="333" r:id="rId21"/>
    <p:sldId id="282" r:id="rId22"/>
    <p:sldId id="278" r:id="rId23"/>
    <p:sldId id="350" r:id="rId24"/>
    <p:sldId id="351" r:id="rId25"/>
    <p:sldId id="356" r:id="rId26"/>
    <p:sldId id="342" r:id="rId27"/>
    <p:sldId id="357" r:id="rId28"/>
    <p:sldId id="279" r:id="rId29"/>
    <p:sldId id="283" r:id="rId30"/>
    <p:sldId id="284" r:id="rId31"/>
    <p:sldId id="285" r:id="rId32"/>
    <p:sldId id="286" r:id="rId33"/>
    <p:sldId id="358" r:id="rId34"/>
    <p:sldId id="359" r:id="rId35"/>
    <p:sldId id="366" r:id="rId36"/>
    <p:sldId id="287" r:id="rId37"/>
    <p:sldId id="288" r:id="rId38"/>
    <p:sldId id="289" r:id="rId39"/>
    <p:sldId id="290" r:id="rId40"/>
    <p:sldId id="291" r:id="rId41"/>
    <p:sldId id="292" r:id="rId42"/>
    <p:sldId id="334" r:id="rId43"/>
    <p:sldId id="335" r:id="rId44"/>
    <p:sldId id="336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67" r:id="rId76"/>
    <p:sldId id="368" r:id="rId77"/>
    <p:sldId id="370" r:id="rId78"/>
    <p:sldId id="369" r:id="rId79"/>
    <p:sldId id="371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tableStyles" Target="tableStyle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5FE365-77AF-47C5-B70D-499EA333F28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549451-D49B-4AEB-B2FD-558B592F3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A9B34-B121-4C94-85BC-A2EE6CEBB7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1331-D2D3-4FFF-A5FB-60133BD5C88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5D2B-FB0C-4893-B8ED-2C65D4D7F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22FD-C6BC-4CE1-9E62-DC7C305FF48E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20DE-2E39-488E-9453-002ADCAB3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55EC-FBF2-43CF-BD4E-0EC4FB9AE8D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3F52-D239-4BDE-A826-F608CE71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31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7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0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9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82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08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4738-A8EC-4376-B0F2-F0AD5DE1BC8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44C7-1BBE-4B06-9471-1E6D4835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25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5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4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50A8E0-7405-4D73-8E42-FF4F2EAC1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9D996-6E62-4DB7-8CA6-B64C20CB5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B97E52-7C97-4FEC-988D-79CBCD182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3993B-8A68-41C9-9963-65D9DFF4FA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745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8AE5DA-24FE-481F-B6D8-B98DCB31E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F76E2-512A-4951-BFA4-205723101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4D5097-4029-472C-A919-A405C90AE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17BD-6030-46A9-AC0F-3ADC9A2D6F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58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A98F2-FF5C-4B36-A772-2259AA454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2A916-55E2-485C-937A-9FD1453FE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CA095-D851-4376-8079-B14C5AD90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5C41-473E-4F24-AD36-A84AC2FDF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223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2AE0F-8B7A-4671-835A-E7E11FF047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727236-5086-40A0-92C9-B81CB0368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11E96-C908-444F-B982-C48C3A4C0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0720-195E-4B81-B528-12EA7DC586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62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21F1D6-4371-4225-9570-88BBB7BB6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4ABF9D-55D8-4FF2-AE3F-0FD654166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0683E3-3CCE-456F-82CA-6A10016CF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7073C-55FE-4885-BCB0-331690CCE3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613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9ED753-91EE-4D62-A6EB-2DDCCCFF1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89FEFB-0BC2-421B-8282-45A4B9FFD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C5DCAF-DC59-4849-A59D-5157B444A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9921-98D6-486E-B464-CAFECF4C40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767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47BE74-C6AE-4204-854C-29FF90573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1CF189-51AD-4D90-8701-7D82373B4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81923B-E302-49C9-BD11-52DC45FA5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A179-C912-426C-A4B7-3C28353554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61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1085-3F7A-4661-AEA4-4A67BEA0397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1B66-FC4C-4DCD-8112-9FE59A636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447B54-F675-4436-96DD-2483A2F5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46D42-5A41-4534-9695-EE509B261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CA901-5125-4B4E-9F94-89181864FB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975B-5F93-4E46-8CE6-8115DA8D5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77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97D60-66B0-4693-9789-C1E5EDEB7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D6823-6A06-4365-8287-35271DA37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CC6BF-173C-4891-A15E-9E4548422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D97E-A1BC-4425-87C9-70D8FAC158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642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A44D88-E80B-4BFF-99A0-5BED577DC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592404-D742-41AE-8BA9-3A535C101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5F757A-960C-44C0-965F-12F206ECD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57B9-DA78-476D-8F89-B08057FC1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230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FF07F-7C79-4641-A7F7-E05C6A6778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A2503A-E64D-477C-953A-8872DA6D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5C492-E883-420E-9CF1-B136D54B4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A797-1BFE-4A08-8E45-355A180259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89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5D0D-181C-4931-BB5C-B7BE9678DD6E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D7C1-F0B1-4652-BCC4-C806EE5FE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66FD-8F4B-40EC-973F-32D9929BAB44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49B2-12EF-45B7-800A-5C6D383C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C859-E6AB-40FF-9E55-76C187FF309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7A7D-D404-40D3-A74F-EEC8F0A26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D730-D004-4482-B7B7-D4B6DCE7844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BB35-57A3-4473-8F8D-4029F28CF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4000-474F-4080-9106-E2A6BE82C16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AFF3-96EC-48B1-8F97-C1013329E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E243-D924-4086-9925-3334AEEE8A9E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A156-4D42-4176-BA3E-76B5BAC38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0FB4EC-29DE-4403-A47A-2A3FD4BB3BC5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04A19-4753-468D-9582-197236F3C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07" r:id="rId7"/>
    <p:sldLayoutId id="2147483706" r:id="rId8"/>
    <p:sldLayoutId id="2147483714" r:id="rId9"/>
    <p:sldLayoutId id="2147483705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A41D-0CB8-49A7-AE7E-AC2FCD91CA75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5235-2479-49F5-B29B-E84F373EB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ECB499-23BE-4387-A952-1B1F3F343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0A74EA-0570-4C62-AF7D-4F22655C7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38101D-8851-4F06-A7C0-9C562804D6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87E9AF-09BC-4AB4-82DF-C010264537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714B04-4735-4E0D-8454-4A2868451B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E49979-5681-455A-8847-6582D330DB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3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0"/>
            <a:ext cx="5396136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>
                <a:effectLst>
                  <a:glow rad="101600">
                    <a:srgbClr val="00B0F0">
                      <a:alpha val="6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ЛІПІДИ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553" y="1131095"/>
            <a:ext cx="5795827" cy="6013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Підсумки</a:t>
            </a:r>
            <a:br>
              <a:rPr lang="uk-UA" dirty="0">
                <a:latin typeface="Comic Sans MS" panose="030F0702030302020204" pitchFamily="66" charset="0"/>
              </a:rPr>
            </a:br>
            <a:r>
              <a:rPr lang="uk-UA" dirty="0">
                <a:solidFill>
                  <a:srgbClr val="00B050"/>
                </a:solidFill>
                <a:latin typeface="Comic Sans MS" panose="030F0702030302020204" pitchFamily="66" charset="0"/>
              </a:rPr>
              <a:t> Функції ліпідів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78" y="1991338"/>
            <a:ext cx="7886700" cy="3263504"/>
          </a:xfrm>
        </p:spPr>
        <p:txBody>
          <a:bodyPr/>
          <a:lstStyle/>
          <a:p>
            <a:r>
              <a:rPr lang="uk-UA" sz="2700" dirty="0">
                <a:latin typeface="Comic Sans MS" panose="030F0702030302020204" pitchFamily="66" charset="0"/>
              </a:rPr>
              <a:t>енергетична</a:t>
            </a:r>
          </a:p>
          <a:p>
            <a:r>
              <a:rPr lang="uk-UA" sz="2700" dirty="0">
                <a:latin typeface="Comic Sans MS" panose="030F0702030302020204" pitchFamily="66" charset="0"/>
              </a:rPr>
              <a:t>структурна</a:t>
            </a:r>
          </a:p>
          <a:p>
            <a:r>
              <a:rPr lang="uk-UA" sz="2700" dirty="0">
                <a:latin typeface="Comic Sans MS" panose="030F0702030302020204" pitchFamily="66" charset="0"/>
              </a:rPr>
              <a:t>захисна</a:t>
            </a:r>
          </a:p>
          <a:p>
            <a:r>
              <a:rPr lang="uk-UA" sz="2700" dirty="0" err="1">
                <a:latin typeface="Comic Sans MS" panose="030F0702030302020204" pitchFamily="66" charset="0"/>
              </a:rPr>
              <a:t>водоутворююча</a:t>
            </a:r>
            <a:r>
              <a:rPr lang="uk-UA" sz="2700" dirty="0">
                <a:latin typeface="Comic Sans MS" panose="030F0702030302020204" pitchFamily="66" charset="0"/>
              </a:rPr>
              <a:t> </a:t>
            </a:r>
            <a:r>
              <a:rPr lang="uk-UA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(1г жиру – 1,1г води)</a:t>
            </a:r>
          </a:p>
          <a:p>
            <a:r>
              <a:rPr lang="uk-UA" sz="2700" dirty="0" err="1">
                <a:latin typeface="Comic Sans MS" panose="030F0702030302020204" pitchFamily="66" charset="0"/>
              </a:rPr>
              <a:t>запасаюча</a:t>
            </a:r>
            <a:endParaRPr lang="uk-UA" sz="2700" dirty="0">
              <a:latin typeface="Comic Sans MS" panose="030F0702030302020204" pitchFamily="66" charset="0"/>
            </a:endParaRPr>
          </a:p>
          <a:p>
            <a:r>
              <a:rPr lang="uk-UA" sz="2700" dirty="0">
                <a:latin typeface="Comic Sans MS" panose="030F0702030302020204" pitchFamily="66" charset="0"/>
              </a:rPr>
              <a:t>теплоізоляційна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0743" y="1327003"/>
            <a:ext cx="2618492" cy="20514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0743" y="3822751"/>
            <a:ext cx="2618492" cy="196134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239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25538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3785593"/>
          </a:xfrm>
        </p:spPr>
        <p:txBody>
          <a:bodyPr numCol="2" rtlCol="0">
            <a:normAutofit fontScale="92500" lnSpcReduction="10000"/>
          </a:bodyPr>
          <a:lstStyle/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i="1" dirty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err="1"/>
              <a:t>Обмін</a:t>
            </a:r>
            <a:r>
              <a:rPr lang="ru-RU" sz="2800" b="1" i="1" dirty="0"/>
              <a:t> </a:t>
            </a:r>
            <a:r>
              <a:rPr lang="ru-RU" sz="2800" b="1" i="1" dirty="0" err="1"/>
              <a:t>ліпідів</a:t>
            </a:r>
            <a:r>
              <a:rPr lang="ru-RU" sz="2800" b="1" i="1" dirty="0"/>
              <a:t> </a:t>
            </a:r>
            <a:r>
              <a:rPr lang="ru-RU" sz="2800" b="1" i="1" dirty="0" err="1"/>
              <a:t>складається</a:t>
            </a:r>
            <a:r>
              <a:rPr lang="ru-RU" sz="2800" b="1" i="1" dirty="0"/>
              <a:t> з </a:t>
            </a:r>
            <a:r>
              <a:rPr lang="ru-RU" sz="2800" b="1" i="1" dirty="0" err="1"/>
              <a:t>чотирьох</a:t>
            </a:r>
            <a:r>
              <a:rPr lang="ru-RU" sz="2800" b="1" i="1" dirty="0"/>
              <a:t> </a:t>
            </a:r>
            <a:r>
              <a:rPr lang="ru-RU" sz="2800" b="1" i="1" dirty="0" err="1"/>
              <a:t>етапів</a:t>
            </a:r>
            <a:r>
              <a:rPr lang="ru-RU" sz="2800" b="1" i="1" dirty="0"/>
              <a:t>: </a:t>
            </a:r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800" b="1" i="1" dirty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uk-UA" sz="2800" b="1" i="1" dirty="0"/>
          </a:p>
          <a:p>
            <a:pPr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i="1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/>
              <a:t>перетравлювання</a:t>
            </a:r>
            <a:r>
              <a:rPr lang="ru-RU" sz="3000" dirty="0"/>
              <a:t>,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/>
              <a:t>всмоктування</a:t>
            </a:r>
            <a:r>
              <a:rPr lang="ru-RU" sz="3000" dirty="0"/>
              <a:t>,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/>
              <a:t>Проміжний</a:t>
            </a:r>
            <a:r>
              <a:rPr lang="ru-RU" sz="3000" dirty="0"/>
              <a:t> </a:t>
            </a:r>
            <a:r>
              <a:rPr lang="ru-RU" sz="3000" dirty="0" err="1"/>
              <a:t>обмін</a:t>
            </a:r>
            <a:r>
              <a:rPr lang="ru-RU" sz="3000" dirty="0"/>
              <a:t>,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000" dirty="0" err="1"/>
              <a:t>кінцевий</a:t>
            </a:r>
            <a:r>
              <a:rPr lang="ru-RU" sz="3000" dirty="0"/>
              <a:t> </a:t>
            </a:r>
            <a:r>
              <a:rPr lang="ru-RU" sz="3000" dirty="0" err="1"/>
              <a:t>обмін</a:t>
            </a:r>
            <a:r>
              <a:rPr lang="ru-RU" sz="30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07152" cy="304800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В залежності від віку, фізичного навантаження, кліматичних умов потреба в ліпідах складає 70-100г. на добу</a:t>
            </a: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395536" y="2060848"/>
            <a:ext cx="84071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При окисленні 1 г. жиру виділяється енергії в 2 р. більше, ніж при окисленні 1 г. вуглеводів або білків. Таким чином, саме ліпіди забезпечують від 1/3 до половини загальної кількості калорій середньої дієти людини.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692150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Перетравлювання</a:t>
            </a:r>
            <a:r>
              <a:rPr lang="ru-RU" dirty="0"/>
              <a:t> </a:t>
            </a:r>
            <a:r>
              <a:rPr lang="ru-RU" dirty="0" err="1"/>
              <a:t>ліпідів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75" y="1844675"/>
            <a:ext cx="5681663" cy="4321175"/>
          </a:xfrm>
        </p:spPr>
        <p:txBody>
          <a:bodyPr rtlCol="0">
            <a:normAutofit/>
          </a:bodyPr>
          <a:lstStyle/>
          <a:p>
            <a:pPr indent="0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Більшість ліпідів корму засвоюється організмом тільки після попереднього розщеплення.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</a:t>
            </a:r>
            <a:r>
              <a:rPr lang="ru-RU" sz="2400" dirty="0" err="1"/>
              <a:t>травних</a:t>
            </a:r>
            <a:r>
              <a:rPr lang="ru-RU" sz="2400" dirty="0"/>
              <a:t> </a:t>
            </a:r>
            <a:r>
              <a:rPr lang="ru-RU" sz="2400" dirty="0" err="1"/>
              <a:t>соків</a:t>
            </a:r>
            <a:r>
              <a:rPr lang="ru-RU" sz="2400" dirty="0"/>
              <a:t> вони </a:t>
            </a:r>
            <a:r>
              <a:rPr lang="ru-RU" sz="2400" dirty="0" err="1"/>
              <a:t>гідролізуються</a:t>
            </a:r>
            <a:r>
              <a:rPr lang="ru-RU" sz="2400" dirty="0"/>
              <a:t> до </a:t>
            </a:r>
            <a:r>
              <a:rPr lang="ru-RU" sz="2400" dirty="0" err="1"/>
              <a:t>простих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(</a:t>
            </a:r>
            <a:r>
              <a:rPr lang="ru-RU" sz="2400" dirty="0" err="1"/>
              <a:t>гліцерину</a:t>
            </a:r>
            <a:r>
              <a:rPr lang="ru-RU" sz="2400" dirty="0"/>
              <a:t>,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кислот, </a:t>
            </a:r>
            <a:r>
              <a:rPr lang="ru-RU" sz="2400" dirty="0" err="1"/>
              <a:t>стеринів</a:t>
            </a:r>
            <a:r>
              <a:rPr lang="ru-RU" sz="2400" dirty="0"/>
              <a:t>, </a:t>
            </a:r>
            <a:r>
              <a:rPr lang="ru-RU" sz="2400" dirty="0" err="1"/>
              <a:t>гліколів</a:t>
            </a:r>
            <a:r>
              <a:rPr lang="ru-RU" sz="2400" dirty="0"/>
              <a:t>, Н2Р04, </a:t>
            </a:r>
            <a:r>
              <a:rPr lang="ru-RU" sz="2400" dirty="0" err="1"/>
              <a:t>азотистих</a:t>
            </a:r>
            <a:r>
              <a:rPr lang="ru-RU" sz="2400" dirty="0"/>
              <a:t> основ,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спиртів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і </a:t>
            </a:r>
            <a:r>
              <a:rPr lang="ru-RU" sz="2400" dirty="0" err="1"/>
              <a:t>всмоктуються</a:t>
            </a:r>
            <a:r>
              <a:rPr lang="ru-RU" sz="2400" dirty="0"/>
              <a:t> </a:t>
            </a:r>
            <a:r>
              <a:rPr lang="ru-RU" sz="2400" dirty="0" err="1"/>
              <a:t>слизовою</a:t>
            </a:r>
            <a:r>
              <a:rPr lang="ru-RU" sz="2400" dirty="0"/>
              <a:t> </a:t>
            </a:r>
            <a:r>
              <a:rPr lang="ru-RU" sz="2400" dirty="0" err="1"/>
              <a:t>оболонкою</a:t>
            </a:r>
            <a:r>
              <a:rPr lang="ru-RU" sz="2400" dirty="0"/>
              <a:t> травного каналу.</a:t>
            </a:r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11375"/>
            <a:ext cx="24050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60648"/>
            <a:ext cx="8280920" cy="3672409"/>
          </a:xfrm>
        </p:spPr>
        <p:txBody>
          <a:bodyPr rtlCol="0">
            <a:normAutofit/>
          </a:bodyPr>
          <a:lstStyle/>
          <a:p>
            <a:pPr indent="0" algn="just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Корми, що містять ліпіди, механічно подрібнюються, перемішуються, змочуються слиною і перетворюються на харчову грудку.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ротовій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Подрібнені кормові маси по стравоходу надходять у шлунок</a:t>
            </a:r>
          </a:p>
          <a:p>
            <a:pPr indent="0" algn="ctr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/>
              <a:t> 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23529" y="2924944"/>
            <a:ext cx="8280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шлунку кормові маси знаходяться від 4 до 12 год. Шлунковий сік містить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ліпазу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здатну гідролітичне розщеплювати емульгований жир.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250824" y="260350"/>
            <a:ext cx="8641655" cy="3427413"/>
          </a:xfrm>
        </p:spPr>
        <p:txBody>
          <a:bodyPr/>
          <a:lstStyle/>
          <a:p>
            <a:pPr indent="0" algn="just">
              <a:lnSpc>
                <a:spcPct val="11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шлунково-кишковому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ліпіди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ферментативного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гідролізу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вбиратися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стінкою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кишечника.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ліпаза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каталізує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гідроліз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жиру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гліцерину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кислот.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ліпідів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тонкого кишечника.</a:t>
            </a:r>
          </a:p>
        </p:txBody>
      </p:sp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227690" y="2636912"/>
            <a:ext cx="880880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нерозчинні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ферменти-білки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нерозчинні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гідролізу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молекул жиру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ліпідною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краплею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водною фазою. Тому,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емульгування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жиру,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жиру,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величина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доступної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емульгуючу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Емульгуванню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перистальтика кишечника,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СО2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моноацилгліцерини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262A8381-7937-41B8-BC9B-43CEF4A3D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86425" cy="1143000"/>
          </a:xfrm>
        </p:spPr>
        <p:txBody>
          <a:bodyPr/>
          <a:lstStyle/>
          <a:p>
            <a:r>
              <a:rPr lang="uk-UA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Жовчні кислоти</a:t>
            </a:r>
            <a:endParaRPr lang="ru-RU" altLang="ru-RU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51542E0F-D491-4E52-87AB-D90644304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00938" y="1600200"/>
            <a:ext cx="1185862" cy="4525963"/>
          </a:xfrm>
        </p:spPr>
        <p:txBody>
          <a:bodyPr/>
          <a:lstStyle/>
          <a:p>
            <a:endParaRPr lang="uk-UA" altLang="ru-RU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FFC66A65-5CA7-4777-9C3F-51C0CCA1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8215312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>
            <a:extLst>
              <a:ext uri="{FF2B5EF4-FFF2-40B4-BE49-F238E27FC236}">
                <a16:creationId xmlns:a16="http://schemas.microsoft.com/office/drawing/2014/main" id="{12E84509-1D2F-4A3B-A7DF-E2CFFDA0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0063"/>
            <a:ext cx="35718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480">
            <a:extLst>
              <a:ext uri="{FF2B5EF4-FFF2-40B4-BE49-F238E27FC236}">
                <a16:creationId xmlns:a16="http://schemas.microsoft.com/office/drawing/2014/main" id="{116DAE83-C3FD-4308-BE62-1B87C152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40719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611188" y="465138"/>
            <a:ext cx="8057356" cy="3048000"/>
          </a:xfrm>
        </p:spPr>
        <p:txBody>
          <a:bodyPr/>
          <a:lstStyle/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За хімічною структурою жовчні кислоти відносяться до стероїдних сполук, похідних холанової кислоти .</a:t>
            </a:r>
          </a:p>
        </p:txBody>
      </p:sp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610546" y="1434850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Синтезуються жовчні кислоти у печінці із </a:t>
            </a:r>
            <a:r>
              <a:rPr lang="ru-RU" sz="2400" i="1" dirty="0">
                <a:latin typeface="Constantia" pitchFamily="18" charset="0"/>
              </a:rPr>
              <a:t>холестерину</a:t>
            </a:r>
            <a:r>
              <a:rPr lang="ru-RU" sz="2400" dirty="0">
                <a:latin typeface="Constantia" pitchFamily="18" charset="0"/>
              </a:rPr>
              <a:t>.</a:t>
            </a: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611188" y="2035527"/>
            <a:ext cx="8057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Функціонують жовчні кислоти не у вільній формі, а у вигляді кон'югованих сполук із гліцином чи таурином.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" y="9984"/>
            <a:ext cx="9138798" cy="6838617"/>
          </a:xfrm>
        </p:spPr>
      </p:pic>
    </p:spTree>
    <p:extLst>
      <p:ext uri="{BB962C8B-B14F-4D97-AF65-F5344CB8AC3E}">
        <p14:creationId xmlns:p14="http://schemas.microsoft.com/office/powerpoint/2010/main" val="343355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1"/>
          </p:nvPr>
        </p:nvSpPr>
        <p:spPr>
          <a:xfrm>
            <a:off x="468313" y="333375"/>
            <a:ext cx="7920037" cy="604837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За фізико-хімічними властивостями жовчні кислоти є амфіфільними речовинами, у яких циклічна частина – гідрофобна, а боковий ланцюг – гідрофільний. На поверхні розділу жир-вода вони орієнтуються таким чином, що гідрофобна частина занурюється в жир, а гідрофільна частина – у водну фазу. Завдяки цьому знижується поверхневий натяг жирових крапель і вони розпадаються на дрібніші міцели. Ліпаза адсорбується на поверхні міцел, де і відбувається гідроліз молекул жиру.</a:t>
            </a:r>
          </a:p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Ліпаза утворюється у підшлунковій залозі у формі проферменту – проліпази. У дванадцятипалій кишці проліпаза перетворюється в активну ліпазу завдяки приєднанню білка коліпази і дії жовчних кислот.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1125538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План 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371600" y="2133600"/>
            <a:ext cx="6080720" cy="3671888"/>
          </a:xfrm>
        </p:spPr>
        <p:txBody>
          <a:bodyPr/>
          <a:lstStyle/>
          <a:p>
            <a:pPr marL="342900" indent="-342900"/>
            <a:r>
              <a:rPr lang="ru-RU" sz="2400" dirty="0"/>
              <a:t>1.	Загальна характеристика ліпідів</a:t>
            </a:r>
          </a:p>
          <a:p>
            <a:pPr marL="342900" indent="-342900"/>
            <a:r>
              <a:rPr lang="ru-RU" sz="2400" dirty="0"/>
              <a:t>2.	Обмін ліпідів</a:t>
            </a:r>
          </a:p>
          <a:p>
            <a:pPr marL="342900" indent="-342900"/>
            <a:r>
              <a:rPr lang="ru-RU" sz="2400" dirty="0"/>
              <a:t>3.	Біосинтез ліпідів.</a:t>
            </a:r>
          </a:p>
          <a:p>
            <a:pPr marL="342900" indent="-342900"/>
            <a:r>
              <a:rPr lang="ru-RU" sz="2400" dirty="0"/>
              <a:t>4.	Регуляція ліпідного обміну.</a:t>
            </a:r>
          </a:p>
          <a:p>
            <a:pPr marL="342900" indent="-342900"/>
            <a:r>
              <a:rPr lang="ru-RU" sz="2400" dirty="0"/>
              <a:t>5.	Патологія ліпідного обміну.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250825" y="404664"/>
            <a:ext cx="5257279" cy="6129485"/>
          </a:xfrm>
        </p:spPr>
        <p:txBody>
          <a:bodyPr/>
          <a:lstStyle/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/>
              <a:t>З шлунка кормові маси дрібними порціями надходять у дванадцятипалу кишку, потім у порожню і клубову. Тут </a:t>
            </a:r>
          </a:p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/>
              <a:t>завершується перетравлювання </a:t>
            </a:r>
          </a:p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/>
              <a:t>ліпідів і</a:t>
            </a:r>
          </a:p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всмоктування </a:t>
            </a:r>
            <a:r>
              <a:rPr lang="ru-RU" sz="2800" dirty="0"/>
              <a:t>продуктів їх розщеплення. </a:t>
            </a: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04664"/>
            <a:ext cx="3420504" cy="641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027411EB-B8C2-428F-817C-F1E4AA7C9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altLang="ru-RU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Гідроліз триацилгліцеролів у шлунково- кишковому тракті</a:t>
            </a:r>
            <a:endParaRPr lang="ru-RU" altLang="ru-RU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80200A05-D29D-4E99-B01E-F7AE2D4CA1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00688" y="1600200"/>
            <a:ext cx="3186112" cy="4525963"/>
          </a:xfrm>
        </p:spPr>
        <p:txBody>
          <a:bodyPr/>
          <a:lstStyle/>
          <a:p>
            <a:endParaRPr lang="uk-UA" altLang="ru-RU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924E7F1B-27C8-4D0A-A265-1B205CD5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57313"/>
            <a:ext cx="72866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3523081-FFB9-48C9-A647-B70131244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200" y="0"/>
            <a:ext cx="4824413" cy="836613"/>
          </a:xfrm>
        </p:spPr>
        <p:txBody>
          <a:bodyPr/>
          <a:lstStyle/>
          <a:p>
            <a:r>
              <a:rPr lang="uk-UA" altLang="ru-RU" sz="2400" b="1">
                <a:solidFill>
                  <a:srgbClr val="990000"/>
                </a:solidFill>
                <a:latin typeface="Times New Roman" panose="02020603050405020304" pitchFamily="18" charset="0"/>
              </a:rPr>
              <a:t>Шляхи включення гліцерину у гліколіз та глюконеогенез</a:t>
            </a:r>
            <a:endParaRPr lang="ru-RU" altLang="ru-RU" sz="2400"/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8691A022-A230-468B-A5E7-E5C89B0D94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86625" y="1600200"/>
            <a:ext cx="1400175" cy="4525963"/>
          </a:xfrm>
        </p:spPr>
        <p:txBody>
          <a:bodyPr/>
          <a:lstStyle/>
          <a:p>
            <a:endParaRPr lang="uk-UA" altLang="ru-RU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70EF5E6A-62F4-4467-8E41-CB4CAB4D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15888"/>
            <a:ext cx="4591050" cy="65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9F32D774-3C30-47A2-8C00-48F7F47E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765175"/>
            <a:ext cx="49688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D3AFEABA-09C3-4EFB-A841-2942D0150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uk-UA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-окиснення жирних кислот</a:t>
            </a:r>
            <a:endParaRPr lang="uk-UA" altLang="ru-RU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DD6E7DCF-8D66-4F3B-9F22-11BEFFDEA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214563"/>
            <a:ext cx="8001000" cy="32146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55E9B537-A84A-4D2A-9704-CBC15A4C5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 баланс                             </a:t>
            </a:r>
            <a:r>
              <a:rPr lang="el-GR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uk-UA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</a:t>
            </a:r>
            <a:endParaRPr lang="ru-RU" altLang="ru-RU" b="1"/>
          </a:p>
        </p:txBody>
      </p:sp>
      <p:sp>
        <p:nvSpPr>
          <p:cNvPr id="26627" name="Содержимое 3">
            <a:extLst>
              <a:ext uri="{FF2B5EF4-FFF2-40B4-BE49-F238E27FC236}">
                <a16:creationId xmlns:a16="http://schemas.microsoft.com/office/drawing/2014/main" id="{E80EA8FB-56F0-485C-9D85-5F98C4738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ru-RU" sz="1800">
                <a:latin typeface="Bookman Old Style" panose="02050604050505020204" pitchFamily="18" charset="0"/>
              </a:rPr>
              <a:t>    		 </a:t>
            </a:r>
            <a:r>
              <a:rPr lang="ru-RU" altLang="ru-RU" sz="1800">
                <a:latin typeface="Bookman Old Style" panose="02050604050505020204" pitchFamily="18" charset="0"/>
              </a:rPr>
              <a:t>Якщо жирна кислота містить </a:t>
            </a:r>
            <a:r>
              <a:rPr lang="ru-RU" altLang="ru-RU" sz="1800" b="1" i="1">
                <a:solidFill>
                  <a:srgbClr val="FF0000"/>
                </a:solidFill>
                <a:latin typeface="Bookman Old Style" panose="02050604050505020204" pitchFamily="18" charset="0"/>
              </a:rPr>
              <a:t>n</a:t>
            </a:r>
            <a:r>
              <a:rPr lang="ru-RU" altLang="ru-RU" sz="1800" i="1">
                <a:latin typeface="Bookman Old Style" panose="02050604050505020204" pitchFamily="18" charset="0"/>
              </a:rPr>
              <a:t> атомів карбону, то за повного її окиснення утво</a:t>
            </a:r>
            <a:r>
              <a:rPr lang="ru-RU" altLang="ru-RU" sz="1800">
                <a:latin typeface="Bookman Old Style" panose="02050604050505020204" pitchFamily="18" charset="0"/>
              </a:rPr>
              <a:t>рюється </a:t>
            </a:r>
            <a:r>
              <a:rPr lang="ru-RU" altLang="ru-RU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(</a:t>
            </a:r>
            <a:r>
              <a:rPr lang="ru-RU" altLang="ru-RU" sz="1800" b="1" i="1">
                <a:solidFill>
                  <a:srgbClr val="FF0000"/>
                </a:solidFill>
                <a:latin typeface="Bookman Old Style" panose="02050604050505020204" pitchFamily="18" charset="0"/>
              </a:rPr>
              <a:t>n : 2 ) </a:t>
            </a:r>
            <a:r>
              <a:rPr lang="ru-RU" altLang="ru-RU" sz="1800" i="1">
                <a:latin typeface="Bookman Old Style" panose="02050604050505020204" pitchFamily="18" charset="0"/>
              </a:rPr>
              <a:t>молекул ацетил-KоА       ( кожний ацетил містить два атоми карбону ) та </a:t>
            </a:r>
            <a:r>
              <a:rPr lang="ru-RU" altLang="ru-RU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(</a:t>
            </a:r>
            <a:r>
              <a:rPr lang="ru-RU" altLang="ru-RU" sz="1800" b="1" i="1">
                <a:solidFill>
                  <a:srgbClr val="FF0000"/>
                </a:solidFill>
                <a:latin typeface="Bookman Old Style" panose="02050604050505020204" pitchFamily="18" charset="0"/>
              </a:rPr>
              <a:t>n : 2 ) – 1 </a:t>
            </a:r>
            <a:r>
              <a:rPr lang="ru-RU" altLang="ru-RU" sz="1800">
                <a:latin typeface="Bookman Old Style" panose="02050604050505020204" pitchFamily="18" charset="0"/>
              </a:rPr>
              <a:t>молекул ФАДН</a:t>
            </a:r>
            <a:r>
              <a:rPr lang="ru-RU" altLang="ru-RU" sz="1800" baseline="-25000">
                <a:latin typeface="Bookman Old Style" panose="02050604050505020204" pitchFamily="18" charset="0"/>
              </a:rPr>
              <a:t>2</a:t>
            </a:r>
            <a:r>
              <a:rPr lang="ru-RU" altLang="ru-RU" sz="1800">
                <a:latin typeface="Bookman Old Style" panose="02050604050505020204" pitchFamily="18" charset="0"/>
              </a:rPr>
              <a:t> і НАДH(Н+), оскільки за останнього циклу окиснення утворюються</a:t>
            </a:r>
            <a:r>
              <a:rPr lang="en-US" altLang="ru-RU" sz="1800">
                <a:latin typeface="Bookman Old Style" panose="02050604050505020204" pitchFamily="18" charset="0"/>
              </a:rPr>
              <a:t>    </a:t>
            </a:r>
            <a:r>
              <a:rPr lang="ru-RU" altLang="ru-RU" sz="1800">
                <a:latin typeface="Bookman Old Style" panose="02050604050505020204" pitchFamily="18" charset="0"/>
              </a:rPr>
              <a:t>дві молекули ацетил-KоА, але по одній молекулі ФАДH</a:t>
            </a:r>
            <a:r>
              <a:rPr lang="ru-RU" altLang="ru-RU" sz="1800" baseline="-25000">
                <a:latin typeface="Bookman Old Style" panose="02050604050505020204" pitchFamily="18" charset="0"/>
              </a:rPr>
              <a:t>2</a:t>
            </a:r>
            <a:r>
              <a:rPr lang="ru-RU" altLang="ru-RU" sz="1800">
                <a:latin typeface="Bookman Old Style" panose="02050604050505020204" pitchFamily="18" charset="0"/>
              </a:rPr>
              <a:t> і НАДH (Н+).</a:t>
            </a:r>
          </a:p>
          <a:p>
            <a:pPr algn="just">
              <a:buFontTx/>
              <a:buNone/>
            </a:pPr>
            <a:r>
              <a:rPr lang="en-US" altLang="ru-RU" sz="1800">
                <a:latin typeface="Bookman Old Style" panose="02050604050505020204" pitchFamily="18" charset="0"/>
              </a:rPr>
              <a:t>    		 </a:t>
            </a:r>
            <a:r>
              <a:rPr lang="ru-RU" altLang="ru-RU" sz="1800">
                <a:latin typeface="Bookman Old Style" panose="02050604050505020204" pitchFamily="18" charset="0"/>
              </a:rPr>
              <a:t>Отже продуктами окиснення жирної кислоти з парним числом атомів карбону є: ацетил-КоА, ФАДH</a:t>
            </a:r>
            <a:r>
              <a:rPr lang="ru-RU" altLang="ru-RU" sz="1800" baseline="-25000">
                <a:latin typeface="Bookman Old Style" panose="02050604050505020204" pitchFamily="18" charset="0"/>
              </a:rPr>
              <a:t>2</a:t>
            </a:r>
            <a:r>
              <a:rPr lang="ru-RU" altLang="ru-RU" sz="1800">
                <a:latin typeface="Bookman Old Style" panose="02050604050505020204" pitchFamily="18" charset="0"/>
              </a:rPr>
              <a:t> і НАДH(Н+). В подальшому ацетил</a:t>
            </a:r>
            <a:r>
              <a:rPr lang="en-US" altLang="ru-RU" sz="1800">
                <a:latin typeface="Bookman Old Style" panose="02050604050505020204" pitchFamily="18" charset="0"/>
              </a:rPr>
              <a:t>-</a:t>
            </a:r>
            <a:r>
              <a:rPr lang="ru-RU" altLang="ru-RU" sz="1800">
                <a:latin typeface="Bookman Old Style" panose="02050604050505020204" pitchFamily="18" charset="0"/>
              </a:rPr>
              <a:t>KоА вступає в ЦТК, а ФАДH</a:t>
            </a:r>
            <a:r>
              <a:rPr lang="ru-RU" altLang="ru-RU" sz="1800" baseline="-25000">
                <a:latin typeface="Bookman Old Style" panose="02050604050505020204" pitchFamily="18" charset="0"/>
              </a:rPr>
              <a:t>2</a:t>
            </a:r>
            <a:r>
              <a:rPr lang="ru-RU" altLang="ru-RU" sz="1800">
                <a:latin typeface="Bookman Old Style" panose="02050604050505020204" pitchFamily="18" charset="0"/>
              </a:rPr>
              <a:t> і НАДH (Н+) – безпосередньо в дихальний ланцюг. </a:t>
            </a:r>
            <a:endParaRPr lang="en-US" altLang="ru-RU" sz="1800">
              <a:latin typeface="Bookman Old Style" panose="02050604050505020204" pitchFamily="18" charset="0"/>
            </a:endParaRPr>
          </a:p>
          <a:p>
            <a:pPr algn="just">
              <a:buFontTx/>
              <a:buNone/>
            </a:pPr>
            <a:r>
              <a:rPr lang="en-US" altLang="ru-RU" sz="1800">
                <a:latin typeface="Bookman Old Style" panose="02050604050505020204" pitchFamily="18" charset="0"/>
              </a:rPr>
              <a:t>    </a:t>
            </a:r>
            <a:r>
              <a:rPr lang="ru-RU" altLang="ru-RU" sz="1800">
                <a:latin typeface="Bookman Old Style" panose="02050604050505020204" pitchFamily="18" charset="0"/>
              </a:rPr>
              <a:t>За кожного циклу 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  <a:r>
              <a:rPr lang="el-GR" altLang="ru-RU" sz="1800">
                <a:latin typeface="Bookman Old Style" panose="02050604050505020204" pitchFamily="18" charset="0"/>
              </a:rPr>
              <a:t>β</a:t>
            </a:r>
            <a:r>
              <a:rPr lang="ru-RU" altLang="ru-RU" sz="1800">
                <a:latin typeface="Bookman Old Style" panose="02050604050505020204" pitchFamily="18" charset="0"/>
              </a:rPr>
              <a:t>-окиснення утворюється </a:t>
            </a:r>
            <a:r>
              <a:rPr lang="uk-UA" altLang="ru-RU" sz="1800">
                <a:latin typeface="Bookman Old Style" panose="02050604050505020204" pitchFamily="18" charset="0"/>
              </a:rPr>
              <a:t>:    </a:t>
            </a:r>
            <a:r>
              <a:rPr lang="ru-RU" altLang="ru-RU" sz="1800">
                <a:latin typeface="Bookman Old Style" panose="02050604050505020204" pitchFamily="18" charset="0"/>
              </a:rPr>
              <a:t>1 молекула ФАДH</a:t>
            </a:r>
            <a:r>
              <a:rPr lang="ru-RU" altLang="ru-RU" sz="1800" baseline="-25000">
                <a:latin typeface="Bookman Old Style" panose="02050604050505020204" pitchFamily="18" charset="0"/>
              </a:rPr>
              <a:t>2</a:t>
            </a:r>
            <a:r>
              <a:rPr lang="ru-RU" altLang="ru-RU" sz="1800">
                <a:latin typeface="Bookman Old Style" panose="02050604050505020204" pitchFamily="18" charset="0"/>
              </a:rPr>
              <a:t> і 1 молекула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  <a:r>
              <a:rPr lang="ru-RU" altLang="ru-RU" sz="1800">
                <a:latin typeface="Bookman Old Style" panose="02050604050505020204" pitchFamily="18" charset="0"/>
              </a:rPr>
              <a:t>НАДH(Н+). Останні у процесі окиснення в дихальному ланцюзі та спряженого з ним фосфорилювання дають: ФАДH</a:t>
            </a:r>
            <a:r>
              <a:rPr lang="ru-RU" altLang="ru-RU" sz="1800" baseline="-25000">
                <a:latin typeface="Bookman Old Style" panose="02050604050505020204" pitchFamily="18" charset="0"/>
              </a:rPr>
              <a:t>2 </a:t>
            </a:r>
            <a:r>
              <a:rPr lang="ru-RU" altLang="ru-RU" sz="1800">
                <a:latin typeface="Bookman Old Style" panose="02050604050505020204" pitchFamily="18" charset="0"/>
              </a:rPr>
              <a:t>(через Ko</a:t>
            </a:r>
            <a:r>
              <a:rPr lang="en-US" altLang="ru-RU" sz="1800">
                <a:latin typeface="Bookman Old Style" panose="02050604050505020204" pitchFamily="18" charset="0"/>
              </a:rPr>
              <a:t>Q</a:t>
            </a:r>
            <a:r>
              <a:rPr lang="ru-RU" altLang="ru-RU" sz="1800">
                <a:latin typeface="Bookman Old Style" panose="02050604050505020204" pitchFamily="18" charset="0"/>
              </a:rPr>
              <a:t>) – 2 молекули АТФ, а НАДH(Н+) – 3 молекули АТФ, </a:t>
            </a:r>
          </a:p>
          <a:p>
            <a:pPr algn="just">
              <a:buFontTx/>
              <a:buNone/>
            </a:pPr>
            <a:r>
              <a:rPr lang="ru-RU" altLang="ru-RU" sz="1800">
                <a:latin typeface="Bookman Old Style" panose="02050604050505020204" pitchFamily="18" charset="0"/>
              </a:rPr>
              <a:t>    </a:t>
            </a:r>
            <a:r>
              <a:rPr lang="ru-RU" altLang="ru-RU" sz="1800" b="1">
                <a:latin typeface="Bookman Old Style" panose="02050604050505020204" pitchFamily="18" charset="0"/>
              </a:rPr>
              <a:t>тобто сумарно за один цикл утворюються</a:t>
            </a:r>
            <a:r>
              <a:rPr lang="ru-RU" altLang="ru-RU" sz="1800"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5 молекул АТФ.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B15336FE-C535-41ED-A04B-63FD3AFF1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 баланс                             </a:t>
            </a:r>
            <a:r>
              <a:rPr lang="el-GR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uk-UA" altLang="ru-RU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</a:t>
            </a:r>
            <a:endParaRPr lang="ru-RU" altLang="ru-RU"/>
          </a:p>
        </p:txBody>
      </p:sp>
      <p:sp>
        <p:nvSpPr>
          <p:cNvPr id="27651" name="Содержимое 2">
            <a:extLst>
              <a:ext uri="{FF2B5EF4-FFF2-40B4-BE49-F238E27FC236}">
                <a16:creationId xmlns:a16="http://schemas.microsoft.com/office/drawing/2014/main" id="{94059F4A-BDC8-49CC-962D-65EBA47B0F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ru-RU" sz="1800">
                <a:latin typeface="Bookman Old Style" panose="02050604050505020204" pitchFamily="18" charset="0"/>
              </a:rPr>
              <a:t>     </a:t>
            </a:r>
            <a:r>
              <a:rPr lang="ru-RU" altLang="ru-RU" sz="1800">
                <a:latin typeface="Bookman Old Style" panose="02050604050505020204" pitchFamily="18" charset="0"/>
              </a:rPr>
              <a:t>У випадку пальмітинової кислоти (С 16) відбувається 7 циклів          </a:t>
            </a:r>
            <a:r>
              <a:rPr lang="el-GR" altLang="ru-RU" sz="1800">
                <a:latin typeface="Bookman Old Style" panose="02050604050505020204" pitchFamily="18" charset="0"/>
              </a:rPr>
              <a:t>β</a:t>
            </a:r>
            <a:r>
              <a:rPr lang="en-GB" altLang="ru-RU" sz="1800">
                <a:latin typeface="Bookman Old Style" panose="02050604050505020204" pitchFamily="18" charset="0"/>
              </a:rPr>
              <a:t>-</a:t>
            </a:r>
            <a:r>
              <a:rPr lang="ru-RU" altLang="ru-RU" sz="1800">
                <a:latin typeface="Bookman Old Style" panose="02050604050505020204" pitchFamily="18" charset="0"/>
              </a:rPr>
              <a:t>окиснення:</a:t>
            </a:r>
          </a:p>
          <a:p>
            <a:pPr algn="just">
              <a:buFontTx/>
              <a:buNone/>
            </a:pPr>
            <a:r>
              <a:rPr lang="ru-RU" altLang="ru-RU" sz="1800" b="1">
                <a:latin typeface="Bookman Old Style" panose="02050604050505020204" pitchFamily="18" charset="0"/>
              </a:rPr>
              <a:t>     пальмітоїл-KоА + 7ФАД + 7НАД+ + 7Н</a:t>
            </a:r>
            <a:r>
              <a:rPr lang="ru-RU" altLang="ru-RU" sz="1800" b="1" baseline="-25000">
                <a:latin typeface="Bookman Old Style" panose="02050604050505020204" pitchFamily="18" charset="0"/>
              </a:rPr>
              <a:t>2</a:t>
            </a:r>
            <a:r>
              <a:rPr lang="ru-RU" altLang="ru-RU" sz="1800" b="1">
                <a:latin typeface="Bookman Old Style" panose="02050604050505020204" pitchFamily="18" charset="0"/>
              </a:rPr>
              <a:t>O + 7HS-KoA </a:t>
            </a:r>
            <a:r>
              <a:rPr lang="en-US" altLang="ru-RU" sz="1800" b="1">
                <a:latin typeface="Bookman Old Style" panose="02050604050505020204" pitchFamily="18" charset="0"/>
              </a:rPr>
              <a:t>=</a:t>
            </a:r>
            <a:r>
              <a:rPr lang="uk-UA" altLang="ru-RU" sz="1800" b="1">
                <a:latin typeface="Bookman Old Style" panose="02050604050505020204" pitchFamily="18" charset="0"/>
              </a:rPr>
              <a:t>            </a:t>
            </a:r>
            <a:r>
              <a:rPr lang="ru-RU" altLang="ru-RU" sz="1800" b="1">
                <a:latin typeface="Bookman Old Style" panose="02050604050505020204" pitchFamily="18" charset="0"/>
              </a:rPr>
              <a:t> 8ацетил-</a:t>
            </a:r>
            <a:r>
              <a:rPr lang="en-GB" altLang="ru-RU" sz="1800" b="1">
                <a:latin typeface="Bookman Old Style" panose="02050604050505020204" pitchFamily="18" charset="0"/>
              </a:rPr>
              <a:t>K</a:t>
            </a:r>
            <a:r>
              <a:rPr lang="ru-RU" altLang="ru-RU" sz="1800" b="1">
                <a:latin typeface="Bookman Old Style" panose="02050604050505020204" pitchFamily="18" charset="0"/>
              </a:rPr>
              <a:t>оА + 7ФАДН</a:t>
            </a:r>
            <a:r>
              <a:rPr lang="ru-RU" altLang="ru-RU" sz="1800" b="1" baseline="-25000">
                <a:latin typeface="Bookman Old Style" panose="02050604050505020204" pitchFamily="18" charset="0"/>
              </a:rPr>
              <a:t>2</a:t>
            </a:r>
            <a:r>
              <a:rPr lang="ru-RU" altLang="ru-RU" sz="1800" b="1">
                <a:latin typeface="Bookman Old Style" panose="02050604050505020204" pitchFamily="18" charset="0"/>
              </a:rPr>
              <a:t> + 7НАДН + 7Н+</a:t>
            </a:r>
          </a:p>
          <a:p>
            <a:pPr algn="just">
              <a:buFontTx/>
              <a:buNone/>
            </a:pPr>
            <a:r>
              <a:rPr lang="en-US" altLang="ru-RU" sz="1600">
                <a:latin typeface="Bookman Old Style" panose="02050604050505020204" pitchFamily="18" charset="0"/>
              </a:rPr>
              <a:t>     </a:t>
            </a:r>
            <a:r>
              <a:rPr lang="ru-RU" altLang="ru-RU" sz="1800">
                <a:latin typeface="Bookman Old Style" panose="02050604050505020204" pitchFamily="18" charset="0"/>
              </a:rPr>
              <a:t>Оскільки за окиснення жирної кислоти, яка містить </a:t>
            </a:r>
            <a:r>
              <a:rPr lang="en-GB" altLang="ru-RU" sz="1800">
                <a:latin typeface="Bookman Old Style" panose="02050604050505020204" pitchFamily="18" charset="0"/>
              </a:rPr>
              <a:t>n</a:t>
            </a:r>
            <a:r>
              <a:rPr lang="uk-UA" altLang="ru-RU" sz="1800">
                <a:latin typeface="Bookman Old Style" panose="02050604050505020204" pitchFamily="18" charset="0"/>
              </a:rPr>
              <a:t>(16)</a:t>
            </a:r>
            <a:r>
              <a:rPr lang="en-GB" altLang="ru-RU" sz="1800">
                <a:latin typeface="Bookman Old Style" panose="02050604050505020204" pitchFamily="18" charset="0"/>
              </a:rPr>
              <a:t> </a:t>
            </a:r>
            <a:r>
              <a:rPr lang="ru-RU" altLang="ru-RU" sz="1800">
                <a:latin typeface="Bookman Old Style" panose="02050604050505020204" pitchFamily="18" charset="0"/>
              </a:rPr>
              <a:t>атомів карбону, відбувається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(n : 2) –</a:t>
            </a:r>
            <a:r>
              <a:rPr lang="en-US" altLang="ru-RU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1 = (16:2)-1= 7 </a:t>
            </a:r>
            <a:r>
              <a:rPr lang="ru-RU" altLang="ru-RU" sz="1800">
                <a:latin typeface="Bookman Old Style" panose="02050604050505020204" pitchFamily="18" charset="0"/>
              </a:rPr>
              <a:t>циклів </a:t>
            </a:r>
            <a:r>
              <a:rPr lang="el-GR" altLang="ru-RU" sz="1800">
                <a:latin typeface="Bookman Old Style" panose="02050604050505020204" pitchFamily="18" charset="0"/>
              </a:rPr>
              <a:t>β</a:t>
            </a:r>
            <a:r>
              <a:rPr lang="en-GB" altLang="ru-RU" sz="1800">
                <a:latin typeface="Bookman Old Style" panose="02050604050505020204" pitchFamily="18" charset="0"/>
              </a:rPr>
              <a:t>-</a:t>
            </a:r>
            <a:r>
              <a:rPr lang="ru-RU" altLang="ru-RU" sz="1800">
                <a:latin typeface="Bookman Old Style" panose="02050604050505020204" pitchFamily="18" charset="0"/>
              </a:rPr>
              <a:t>окиснення, це призводить до утворення: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5</a:t>
            </a:r>
            <a:r>
              <a:rPr lang="en-US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×</a:t>
            </a:r>
            <a:r>
              <a:rPr lang="en-US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7 = 35 </a:t>
            </a:r>
            <a:r>
              <a:rPr lang="ru-RU" altLang="ru-RU" sz="1800">
                <a:latin typeface="Bookman Old Style" panose="02050604050505020204" pitchFamily="18" charset="0"/>
              </a:rPr>
              <a:t>молекул АТФ.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  <a:endParaRPr lang="uk-UA" altLang="ru-RU" sz="1800">
              <a:latin typeface="Bookman Old Style" panose="02050604050505020204" pitchFamily="18" charset="0"/>
            </a:endParaRPr>
          </a:p>
          <a:p>
            <a:pPr algn="just">
              <a:buFontTx/>
              <a:buNone/>
            </a:pPr>
            <a:r>
              <a:rPr lang="uk-UA" altLang="ru-RU" sz="1800">
                <a:latin typeface="Bookman Old Style" panose="02050604050505020204" pitchFamily="18" charset="0"/>
              </a:rPr>
              <a:t>    </a:t>
            </a:r>
            <a:r>
              <a:rPr lang="ru-RU" altLang="ru-RU" sz="1800">
                <a:latin typeface="Bookman Old Style" panose="02050604050505020204" pitchFamily="18" charset="0"/>
              </a:rPr>
              <a:t>У процесі  </a:t>
            </a:r>
            <a:r>
              <a:rPr lang="el-GR" altLang="ru-RU" sz="1800">
                <a:latin typeface="Bookman Old Style" panose="02050604050505020204" pitchFamily="18" charset="0"/>
              </a:rPr>
              <a:t>β</a:t>
            </a:r>
            <a:r>
              <a:rPr lang="ru-RU" altLang="ru-RU" sz="1800">
                <a:latin typeface="Bookman Old Style" panose="02050604050505020204" pitchFamily="18" charset="0"/>
              </a:rPr>
              <a:t>-окиснення пальмітинової кислоти утворюються 8 молекул ацетил-КоА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Bookman Old Style" panose="02050604050505020204" pitchFamily="18" charset="0"/>
              </a:rPr>
              <a:t>(n:2)=(16:2)=8, </a:t>
            </a:r>
            <a:r>
              <a:rPr lang="ru-RU" altLang="ru-RU" sz="1800">
                <a:latin typeface="Bookman Old Style" panose="02050604050505020204" pitchFamily="18" charset="0"/>
              </a:rPr>
              <a:t>кожна з яких, згораючи в циклі трикарбонових кислот, дає 12 молекул АТФ.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  <a:r>
              <a:rPr lang="ru-RU" altLang="ru-RU" sz="1800">
                <a:latin typeface="Bookman Old Style" panose="02050604050505020204" pitchFamily="18" charset="0"/>
              </a:rPr>
              <a:t>Отже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12</a:t>
            </a:r>
            <a:r>
              <a:rPr lang="en-US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×</a:t>
            </a:r>
            <a:r>
              <a:rPr lang="en-US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8=96 </a:t>
            </a:r>
            <a:r>
              <a:rPr lang="ru-RU" altLang="ru-RU" sz="1800">
                <a:latin typeface="Bookman Old Style" panose="02050604050505020204" pitchFamily="18" charset="0"/>
              </a:rPr>
              <a:t>молекул АТФ. Таким чином усього за повного </a:t>
            </a:r>
            <a:r>
              <a:rPr lang="el-GR" altLang="ru-RU" sz="1800">
                <a:latin typeface="Bookman Old Style" panose="02050604050505020204" pitchFamily="18" charset="0"/>
              </a:rPr>
              <a:t>β</a:t>
            </a:r>
            <a:r>
              <a:rPr lang="ru-RU" altLang="ru-RU" sz="1800">
                <a:latin typeface="Bookman Old Style" panose="02050604050505020204" pitchFamily="18" charset="0"/>
              </a:rPr>
              <a:t>-окиснення пальмітинової кислоти утворюється: </a:t>
            </a:r>
            <a:endParaRPr lang="en-US" altLang="ru-RU" sz="1800">
              <a:latin typeface="Bookman Old Style" panose="02050604050505020204" pitchFamily="18" charset="0"/>
            </a:endParaRPr>
          </a:p>
          <a:p>
            <a:pPr algn="just">
              <a:buFontTx/>
              <a:buNone/>
            </a:pPr>
            <a:r>
              <a:rPr lang="en-US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              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35 + 96 = 131 </a:t>
            </a:r>
            <a:r>
              <a:rPr lang="ru-RU" altLang="ru-RU" sz="1800">
                <a:latin typeface="Bookman Old Style" panose="02050604050505020204" pitchFamily="18" charset="0"/>
              </a:rPr>
              <a:t>молекула АТФ.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en-US" altLang="ru-RU" sz="1800">
                <a:latin typeface="Bookman Old Style" panose="02050604050505020204" pitchFamily="18" charset="0"/>
              </a:rPr>
              <a:t>     </a:t>
            </a:r>
            <a:r>
              <a:rPr lang="ru-RU" altLang="ru-RU" sz="1800">
                <a:latin typeface="Bookman Old Style" panose="02050604050505020204" pitchFamily="18" charset="0"/>
              </a:rPr>
              <a:t>Одна молекула АТФ витрачається на активацію жирної кислоти, тому баланс АТФ</a:t>
            </a:r>
            <a:r>
              <a:rPr lang="en-US" altLang="ru-RU" sz="1800">
                <a:latin typeface="Bookman Old Style" panose="02050604050505020204" pitchFamily="18" charset="0"/>
              </a:rPr>
              <a:t> </a:t>
            </a:r>
            <a:r>
              <a:rPr lang="ru-RU" altLang="ru-RU" sz="1800">
                <a:latin typeface="Bookman Old Style" panose="02050604050505020204" pitchFamily="18" charset="0"/>
              </a:rPr>
              <a:t>при повному окисненні пальмітинової кислоти складає </a:t>
            </a:r>
            <a:r>
              <a:rPr lang="ru-RU" altLang="ru-RU" sz="1800" b="1">
                <a:solidFill>
                  <a:srgbClr val="002060"/>
                </a:solidFill>
                <a:latin typeface="Bookman Old Style" panose="02050604050505020204" pitchFamily="18" charset="0"/>
              </a:rPr>
              <a:t>131 – 1= 130 </a:t>
            </a:r>
            <a:r>
              <a:rPr lang="ru-RU" altLang="ru-RU" sz="1800">
                <a:latin typeface="Bookman Old Style" panose="02050604050505020204" pitchFamily="18" charset="0"/>
              </a:rPr>
              <a:t>молекул АТФ.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Всмоктування</a:t>
            </a:r>
            <a:r>
              <a:rPr lang="ru-RU" b="1" i="1" dirty="0"/>
              <a:t> </a:t>
            </a:r>
            <a:r>
              <a:rPr lang="ru-RU" b="1" i="1" dirty="0" err="1"/>
              <a:t>ліпідів</a:t>
            </a:r>
            <a:r>
              <a:rPr lang="ru-RU" b="1" i="1" dirty="0"/>
              <a:t>. 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1116013" y="2438400"/>
            <a:ext cx="6911975" cy="304800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Більшість ліпідів всмоктується в нижній частині дванадцятипалої і у верхній частині порожньої кишок, решта — в інших ділянках тонкої кишки Продукти розщеплення ліпідів корму всмоктуються епітелієм ворсинок. Всмоктувальна поверхня епітеліальної клітини збільшена за рахунок мікроворсинок.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1"/>
          </p:nvPr>
        </p:nvSpPr>
        <p:spPr>
          <a:xfrm>
            <a:off x="323849" y="333375"/>
            <a:ext cx="8424863" cy="228600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Ліпідні речовини та продукти їх розщеплення проникають у клітину покривного епітелію двома способами: </a:t>
            </a:r>
            <a:r>
              <a:rPr lang="ru-RU" sz="2400" i="1" dirty="0"/>
              <a:t>через субмікроскопічні канальці мікроворсинок </a:t>
            </a:r>
            <a:r>
              <a:rPr lang="ru-RU" sz="2400" dirty="0"/>
              <a:t>та </a:t>
            </a:r>
            <a:r>
              <a:rPr lang="ru-RU" sz="2400" i="1" dirty="0"/>
              <a:t>через проміжні щілини</a:t>
            </a:r>
            <a:r>
              <a:rPr lang="ru-RU" sz="2400" dirty="0"/>
              <a:t>. </a:t>
            </a:r>
          </a:p>
        </p:txBody>
      </p:sp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323849" y="1943586"/>
            <a:ext cx="897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Кінцеві продукти травлення ліпідів розподіляються у двох фазах:</a:t>
            </a:r>
            <a:r>
              <a:rPr lang="ru-RU" sz="2400" i="1" dirty="0">
                <a:latin typeface="Constantia" pitchFamily="18" charset="0"/>
              </a:rPr>
              <a:t> ліпідній </a:t>
            </a:r>
            <a:r>
              <a:rPr lang="ru-RU" sz="2400" dirty="0">
                <a:latin typeface="Constantia" pitchFamily="18" charset="0"/>
              </a:rPr>
              <a:t>і </a:t>
            </a:r>
            <a:r>
              <a:rPr lang="ru-RU" sz="2400" i="1" dirty="0">
                <a:latin typeface="Constantia" pitchFamily="18" charset="0"/>
              </a:rPr>
              <a:t>міцелярній</a:t>
            </a:r>
            <a:r>
              <a:rPr lang="ru-RU" sz="2400" dirty="0">
                <a:latin typeface="Constantia" pitchFamily="18" charset="0"/>
              </a:rPr>
              <a:t>.  </a:t>
            </a:r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323849" y="2848480"/>
            <a:ext cx="84407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У ліпідній фазі основними компонентами є найдрібніші часточки три- і дигліцеридів, у міцелярній — вищі жирні кислоти, моногліцериди та інші продукти травлення ліпідів.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765175"/>
            <a:ext cx="7777162" cy="4967288"/>
          </a:xfrm>
        </p:spPr>
        <p:txBody>
          <a:bodyPr rtlCol="0">
            <a:noAutofit/>
          </a:bodyPr>
          <a:lstStyle/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400" dirty="0"/>
              <a:t>У товст</a:t>
            </a:r>
            <a:r>
              <a:rPr lang="uk-UA" sz="2400" dirty="0"/>
              <a:t>ій кишці </a:t>
            </a:r>
            <a:r>
              <a:rPr lang="ru-RU" sz="2400" dirty="0"/>
              <a:t>немає ферментів, що чинять гідролітичну дію на ліпіди.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err="1"/>
              <a:t>Ліпідні</a:t>
            </a:r>
            <a:r>
              <a:rPr lang="ru-RU" sz="2400" dirty="0"/>
              <a:t> речовини, які не зазнають змін у тонкій кишці, піддаються гнилісному розкладанню під впливом ферментів мікрофлори. </a:t>
            </a:r>
            <a:r>
              <a:rPr lang="ru-RU" sz="2400" dirty="0" err="1"/>
              <a:t>Слиз</a:t>
            </a:r>
            <a:r>
              <a:rPr lang="ru-RU" sz="2400" dirty="0"/>
              <a:t> </a:t>
            </a:r>
            <a:r>
              <a:rPr lang="ru-RU" sz="2400" dirty="0" err="1"/>
              <a:t>товстої</a:t>
            </a:r>
            <a:r>
              <a:rPr lang="ru-RU" sz="2400" dirty="0"/>
              <a:t> кишки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деяку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фосфатидів</a:t>
            </a:r>
            <a:r>
              <a:rPr lang="ru-RU" sz="2400" dirty="0"/>
              <a:t>. </a:t>
            </a:r>
            <a:r>
              <a:rPr lang="ru-RU" sz="2400" dirty="0" err="1"/>
              <a:t>Частина</a:t>
            </a:r>
            <a:r>
              <a:rPr lang="ru-RU" sz="2400" dirty="0"/>
              <a:t> з них </a:t>
            </a:r>
            <a:r>
              <a:rPr lang="ru-RU" sz="2400" dirty="0" err="1"/>
              <a:t>резорбується</a:t>
            </a:r>
            <a:r>
              <a:rPr lang="ru-RU" sz="2400" dirty="0"/>
              <a:t>. Холестерин, </a:t>
            </a:r>
            <a:r>
              <a:rPr lang="ru-RU" sz="2400" dirty="0" err="1"/>
              <a:t>який</a:t>
            </a:r>
            <a:r>
              <a:rPr lang="ru-RU" sz="2400" dirty="0"/>
              <a:t> не </a:t>
            </a:r>
            <a:r>
              <a:rPr lang="ru-RU" sz="2400" dirty="0" err="1"/>
              <a:t>всмоктався</a:t>
            </a:r>
            <a:r>
              <a:rPr lang="ru-RU" sz="2400" dirty="0"/>
              <a:t>, </a:t>
            </a:r>
            <a:r>
              <a:rPr lang="ru-RU" sz="2400" dirty="0" err="1"/>
              <a:t>відновлю¬ється</a:t>
            </a:r>
            <a:r>
              <a:rPr lang="ru-RU" sz="2400" dirty="0"/>
              <a:t> до </a:t>
            </a:r>
            <a:r>
              <a:rPr lang="ru-RU" sz="2400" dirty="0" err="1"/>
              <a:t>копростерину</a:t>
            </a:r>
            <a:r>
              <a:rPr lang="ru-RU" sz="2400" dirty="0"/>
              <a:t> калу.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35937" cy="15763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нормального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травлення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всмоктування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ліпідів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611188" y="2060575"/>
            <a:ext cx="7848600" cy="3425825"/>
          </a:xfrm>
        </p:spPr>
        <p:txBody>
          <a:bodyPr/>
          <a:lstStyle/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0000"/>
                </a:solidFill>
              </a:rPr>
              <a:t>1) </a:t>
            </a:r>
            <a:r>
              <a:rPr lang="ru-RU" sz="2400" dirty="0"/>
              <a:t>секреція підшлунковою залозою гідролітичних ферментів, які каталізують розрив складноефірних зв'язків;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0000"/>
                </a:solidFill>
              </a:rPr>
              <a:t>2) </a:t>
            </a:r>
            <a:r>
              <a:rPr lang="ru-RU" sz="2400" dirty="0"/>
              <a:t>надходження жовчних кислот, які емульгують жири і забезпечують всмоктування продуктів їх гідролізу;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0000"/>
                </a:solidFill>
              </a:rPr>
              <a:t>3) </a:t>
            </a:r>
            <a:r>
              <a:rPr lang="ru-RU" sz="2400" dirty="0"/>
              <a:t>захоплення продуктів травлення ліпідів клітинами слизової оболонки кишечника;</a:t>
            </a:r>
          </a:p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0000"/>
                </a:solidFill>
              </a:rPr>
              <a:t>4) </a:t>
            </a:r>
            <a:r>
              <a:rPr lang="ru-RU" sz="2400" dirty="0"/>
              <a:t>перетворення продуктів травлення у частинки для транспорту від клітин слизової у лімфатичні судини і далі – в кров.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893175" cy="17922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/>
              <a:t>.Загальна характеристика ліпідів</a:t>
            </a:r>
            <a:br>
              <a:rPr lang="ru-RU" dirty="0"/>
            </a:b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419475" y="1341438"/>
            <a:ext cx="5724525" cy="4144962"/>
          </a:xfrm>
        </p:spPr>
        <p:txBody>
          <a:bodyPr/>
          <a:lstStyle/>
          <a:p>
            <a:pPr indent="0">
              <a:buNone/>
            </a:pPr>
            <a:r>
              <a:rPr lang="vi-VN" sz="2400" dirty="0"/>
              <a:t>Ліпі́ди — це група органічних речовин, що входять до складу живих організмів і характеризуються нерозчинністю у воді та розчинністю в неполярних розчинниках, таких як ефір, хлороформ та бензол. Це визначення об'єднує велику кількість сполук різних за хімічною природою, зокрема таких як жирні кислоти, воски, фосфоліпіди, стероїди та багато інших.</a:t>
            </a:r>
            <a:endParaRPr lang="ru-RU" sz="2400" dirty="0"/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801"/>
            <a:ext cx="30003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/>
              <a:t>У ліпідів він має особливості, які полягають у тому, що в тонкій кишці відразу ж після всмоктування продуктів гідролізу відбувається ресинтез ліпідів, властивих даному виду тварин.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F9902A60-8B5C-4BDF-B587-849C497E7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Синтез жирних кислот</a:t>
            </a:r>
            <a:endParaRPr lang="ru-RU" altLang="ru-RU" b="1">
              <a:solidFill>
                <a:srgbClr val="C00000"/>
              </a:solidFill>
            </a:endParaRPr>
          </a:p>
        </p:txBody>
      </p:sp>
      <p:sp>
        <p:nvSpPr>
          <p:cNvPr id="34819" name="Содержимое 2">
            <a:extLst>
              <a:ext uri="{FF2B5EF4-FFF2-40B4-BE49-F238E27FC236}">
                <a16:creationId xmlns:a16="http://schemas.microsoft.com/office/drawing/2014/main" id="{F03169F1-8330-49E3-A844-CBD340BD1A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H="1">
            <a:off x="8686800" y="1600200"/>
            <a:ext cx="171450" cy="4525963"/>
          </a:xfrm>
        </p:spPr>
        <p:txBody>
          <a:bodyPr/>
          <a:lstStyle/>
          <a:p>
            <a:endParaRPr lang="uk-UA" altLang="ru-RU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CD8CB1E6-6D45-433E-A82A-CB942F796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84296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>
            <a:extLst>
              <a:ext uri="{FF2B5EF4-FFF2-40B4-BE49-F238E27FC236}">
                <a16:creationId xmlns:a16="http://schemas.microsoft.com/office/drawing/2014/main" id="{6D0BE651-E169-40CC-9129-38501531E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00500"/>
            <a:ext cx="79295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4F58A48D-DEA3-4837-8D60-87F1B3677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>
                <a:solidFill>
                  <a:srgbClr val="C00000"/>
                </a:solidFill>
                <a:latin typeface="Times New Roman" panose="02020603050405020304" pitchFamily="18" charset="0"/>
              </a:rPr>
              <a:t>Синтез жирних кислот</a:t>
            </a:r>
            <a:endParaRPr lang="uk-UA" altLang="ru-RU"/>
          </a:p>
        </p:txBody>
      </p:sp>
      <p:sp>
        <p:nvSpPr>
          <p:cNvPr id="35843" name="Содержимое 2">
            <a:extLst>
              <a:ext uri="{FF2B5EF4-FFF2-40B4-BE49-F238E27FC236}">
                <a16:creationId xmlns:a16="http://schemas.microsoft.com/office/drawing/2014/main" id="{4EA8046B-7CAD-4FCB-806E-1C9ED1106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43563" y="1600200"/>
            <a:ext cx="3043237" cy="4525963"/>
          </a:xfrm>
        </p:spPr>
        <p:txBody>
          <a:bodyPr/>
          <a:lstStyle/>
          <a:p>
            <a:endParaRPr lang="uk-UA" altLang="ru-RU"/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77282B49-B01C-4104-A753-2EA72F4C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00188"/>
            <a:ext cx="821531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>
            <a:extLst>
              <a:ext uri="{FF2B5EF4-FFF2-40B4-BE49-F238E27FC236}">
                <a16:creationId xmlns:a16="http://schemas.microsoft.com/office/drawing/2014/main" id="{1815110C-C681-4224-AF04-259510CFB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58175" cy="1131888"/>
          </a:xfrm>
        </p:spPr>
        <p:txBody>
          <a:bodyPr/>
          <a:lstStyle/>
          <a:p>
            <a:r>
              <a:rPr lang="uk-UA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Сумарне рівняння синтезу жирних кислот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3104BAEB-40A8-4353-859B-5B697D3C2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643063"/>
            <a:ext cx="7786687" cy="4071937"/>
          </a:xfrm>
          <a:noFill/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03EFEE1-A01A-423B-97B9-C1AE351172AB}"/>
              </a:ext>
            </a:extLst>
          </p:cNvPr>
          <p:cNvSpPr txBox="1">
            <a:spLocks/>
          </p:cNvSpPr>
          <p:nvPr/>
        </p:nvSpPr>
        <p:spPr bwMode="auto">
          <a:xfrm>
            <a:off x="642938" y="5643563"/>
            <a:ext cx="82581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Із пальмітинової кислоти синтезується стеаринова і інші вищі жирні кислоти шляхом приєднання ацетил-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КоА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в мітохондріях) чи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малоніл–КоА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е ендоплазматичному </a:t>
            </a:r>
            <a:r>
              <a:rPr kumimoji="0" lang="uk-UA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ретикулумі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135937" cy="13604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</a:rPr>
              <a:t>Ресинтез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ліпідів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тонкій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кишці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351837" cy="475297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В епітеліальних клітинах слизової оболонки відбувається розщеплення комплексів на ліпідну частину і переносник. Якщо переносником були жовчні кислоти, то після розпаду комплексу вони надходять у міжклітинний простір, потім — у венозну сітку ворсинки, вени брижі, ворітну вену і печінку. Жовчні кислоти знову з'являються в жовчному міхурі, потім по жовчній протоці надходять у дванадцятипалу кишку. У дорослої людини за добу в печінці синтезується 50 г жовчних кислот, а для травлення необхідно 200 г, тому кожна молекула жовчної кислоти щодобово здійснює в середньому чотири «кругообіги».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5492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</a:rPr>
              <a:t>Ліпіди</a:t>
            </a:r>
            <a:r>
              <a:rPr lang="ru-RU" b="1" i="1" dirty="0">
                <a:solidFill>
                  <a:srgbClr val="002060"/>
                </a:solidFill>
              </a:rPr>
              <a:t> крові. 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3851275" y="1341438"/>
            <a:ext cx="4752975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/>
              <a:t>Різні органи і тканини одержують ліпіди та продукти їх розщеплення з кров'ю. Кров, яка відтікає від тонкої кишки, багатша на ліпіди, ніж кров, що надходить у загальне кров'яне русло від інших систем і органів. У плазмі крові тварин вміст ліпідів досягає 0,7 %.</a:t>
            </a:r>
          </a:p>
        </p:txBody>
      </p:sp>
      <p:pic>
        <p:nvPicPr>
          <p:cNvPr id="481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1700213"/>
            <a:ext cx="35115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1125538"/>
            <a:ext cx="6337300" cy="1582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транспортування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ліпідів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1619250" y="2781300"/>
            <a:ext cx="6400800" cy="3048000"/>
          </a:xfrm>
        </p:spPr>
        <p:txBody>
          <a:bodyPr/>
          <a:lstStyle/>
          <a:p>
            <a:pPr marL="514350" indent="-514350">
              <a:buFont typeface="Garamond" pitchFamily="18" charset="0"/>
              <a:buAutoNum type="arabicPeriod"/>
            </a:pPr>
            <a:r>
              <a:rPr lang="ru-RU" sz="2800" b="1"/>
              <a:t>з допомогою хіломікронів, </a:t>
            </a:r>
          </a:p>
          <a:p>
            <a:pPr marL="514350" indent="-514350">
              <a:buFont typeface="Garamond" pitchFamily="18" charset="0"/>
              <a:buAutoNum type="arabicPeriod"/>
            </a:pPr>
            <a:r>
              <a:rPr lang="ru-RU" sz="2800" b="1"/>
              <a:t>ліпопротеїдів, </a:t>
            </a:r>
          </a:p>
          <a:p>
            <a:pPr marL="514350" indent="-514350">
              <a:buFont typeface="Garamond" pitchFamily="18" charset="0"/>
              <a:buAutoNum type="arabicPeriod"/>
            </a:pPr>
            <a:r>
              <a:rPr lang="ru-RU" sz="2800" b="1"/>
              <a:t>вільних жирних кислот.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00800" cy="13338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effectLst>
                  <a:glow rad="101600">
                    <a:srgbClr val="92D050">
                      <a:alpha val="40000"/>
                    </a:srgbClr>
                  </a:glow>
                </a:effectLst>
              </a:rPr>
              <a:t>Обмін ліпідів у печінці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468313" y="1594520"/>
            <a:ext cx="8135937" cy="3891880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/>
              <a:t>Основна маса ліпідів після проходження через печінку стає придатною для відкладання в жирових депо у вигляді запасних речовин. У тканинах печінки насамперед здійснюється синтез ліпідів, необхідних для її власних потреб. Тут відбуваються подовження і гідрування подвійних зв'язків у радикалах вищих жирних кислот, синтез кетонових тіл тощо. Молекули вищих жирних кислот у тканинах печінки поновлюються протягом 1—2, холестерину — 6—30 діб. Тут утворюється щодобово близько 5 % жирних кислот організму. Печінка — основний орган, де синтезуються різні види фосфатидів для плазми крові.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2448272"/>
          </a:xfrm>
        </p:spPr>
        <p:txBody>
          <a:bodyPr numCol="1">
            <a:prstTxWarp prst="textDeflateBottom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Обмін</a:t>
            </a:r>
            <a:r>
              <a:rPr lang="ru-RU" b="1" i="1" dirty="0"/>
              <a:t> </a:t>
            </a:r>
            <a:r>
              <a:rPr lang="ru-RU" b="1" i="1" dirty="0" err="1"/>
              <a:t>ліпідів</a:t>
            </a:r>
            <a:r>
              <a:rPr lang="ru-RU" b="1" i="1" dirty="0"/>
              <a:t> у </a:t>
            </a:r>
            <a:r>
              <a:rPr lang="ru-RU" b="1" i="1" dirty="0" err="1"/>
              <a:t>жирових</a:t>
            </a:r>
            <a:r>
              <a:rPr lang="ru-RU" b="1" i="1" dirty="0"/>
              <a:t> депо. 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>
          <a:xfrm>
            <a:off x="468313" y="2349500"/>
            <a:ext cx="8351837" cy="3713163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/>
              <a:t>Основна маса ліпідів та їхніх похідних, які надійшли з травного каналу, відкладається в жирових депо — підшкірній та навколонирковій клітковині, саль¬нику, брижі, м'язовій тканині. Жирова тканина на 95 % складається з ліпідів. Хімічний склад резервних жирів визначається складом корму.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440160"/>
          </a:xfrm>
        </p:spPr>
        <p:txBody>
          <a:bodyPr numCol="1">
            <a:prstTxWarp prst="textWave1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. </a:t>
            </a:r>
          </a:p>
        </p:txBody>
      </p:sp>
      <p:sp>
        <p:nvSpPr>
          <p:cNvPr id="53250" name="Объект 2"/>
          <p:cNvSpPr>
            <a:spLocks noGrp="1"/>
          </p:cNvSpPr>
          <p:nvPr>
            <p:ph idx="1"/>
          </p:nvPr>
        </p:nvSpPr>
        <p:spPr>
          <a:xfrm>
            <a:off x="755650" y="2060575"/>
            <a:ext cx="7632700" cy="3671888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/>
              <a:t>Основні кінцеві продукти ліпідного обміну — вуглекислий газ і вода. Остання виділяється у складі сечі і поту, частково калу, видихуваного повітря. Вуглекислий газ виділяється переважно легенями. Кінцевий обмін для окремих груп ліпідів має свої особливості.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0487" t="46772" r="21747" b="25934"/>
          <a:stretch/>
        </p:blipFill>
        <p:spPr>
          <a:xfrm>
            <a:off x="1596633" y="2630565"/>
            <a:ext cx="5950735" cy="158153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58842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Ліпіди</a:t>
            </a:r>
            <a:r>
              <a:rPr lang="uk-UA" dirty="0">
                <a:latin typeface="Comic Sans MS" panose="030F0702030302020204" pitchFamily="66" charset="0"/>
              </a:rPr>
              <a:t> – це органічні неполярні сполуки, що нерозчинні у воді, але добре розчинні у неполярних розчинниках: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6653" y="4207933"/>
            <a:ext cx="1125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0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ефірі</a:t>
            </a:r>
            <a:endParaRPr lang="ru-RU" sz="30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306" y="4965053"/>
            <a:ext cx="78293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100" b="1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Спільним</a:t>
            </a:r>
            <a:r>
              <a:rPr lang="uk-UA" sz="21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 для всіх ліпідів </a:t>
            </a:r>
            <a:r>
              <a:rPr lang="uk-UA" sz="2100" dirty="0">
                <a:solidFill>
                  <a:srgbClr val="00B050"/>
                </a:solidFill>
                <a:latin typeface="Comic Sans MS" panose="030F0702030302020204" pitchFamily="66" charset="0"/>
                <a:cs typeface="+mn-cs"/>
              </a:rPr>
              <a:t>є наявність </a:t>
            </a:r>
            <a:r>
              <a:rPr lang="uk-UA" sz="21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у складі молекули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100" dirty="0">
                <a:solidFill>
                  <a:srgbClr val="00B050"/>
                </a:solidFill>
                <a:latin typeface="Comic Sans MS" panose="030F0702030302020204" pitchFamily="66" charset="0"/>
                <a:cs typeface="+mn-cs"/>
              </a:rPr>
              <a:t>вищих жирних кислот і спиртів </a:t>
            </a:r>
            <a:r>
              <a:rPr lang="uk-UA" sz="21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(одно- або багатоатомних)</a:t>
            </a:r>
            <a:endParaRPr lang="ru-RU" sz="21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2901" y="4207933"/>
            <a:ext cx="24545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0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хлороформі</a:t>
            </a:r>
            <a:endParaRPr lang="ru-RU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4471" y="4207933"/>
            <a:ext cx="15472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0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бензині</a:t>
            </a:r>
            <a:endParaRPr lang="ru-RU" sz="13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08912" cy="6120680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</a:pPr>
            <a:r>
              <a:rPr lang="ru-RU" sz="4000" i="1" dirty="0"/>
              <a:t>Переварювання жирів.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400" dirty="0" err="1"/>
              <a:t>Основна</a:t>
            </a:r>
            <a:r>
              <a:rPr lang="ru-RU" sz="2400" dirty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жирів</a:t>
            </a:r>
            <a:r>
              <a:rPr lang="ru-RU" sz="2400" dirty="0"/>
              <a:t> (95-97%) </a:t>
            </a:r>
            <a:r>
              <a:rPr lang="ru-RU" sz="2400" dirty="0" err="1"/>
              <a:t>перетравлюється</a:t>
            </a:r>
            <a:r>
              <a:rPr lang="ru-RU" sz="2400" dirty="0"/>
              <a:t> в тонкому </a:t>
            </a:r>
            <a:r>
              <a:rPr lang="ru-RU" sz="2400" dirty="0" err="1"/>
              <a:t>кишківнику</a:t>
            </a:r>
            <a:r>
              <a:rPr lang="ru-RU" sz="2400" dirty="0"/>
              <a:t>. </a:t>
            </a:r>
            <a:r>
              <a:rPr lang="ru-RU" sz="2400" dirty="0" err="1"/>
              <a:t>Переварювання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з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: </a:t>
            </a:r>
            <a:r>
              <a:rPr lang="ru-RU" sz="2400" dirty="0" err="1"/>
              <a:t>емульгування</a:t>
            </a:r>
            <a:r>
              <a:rPr lang="ru-RU" sz="2400" dirty="0"/>
              <a:t> й </a:t>
            </a:r>
            <a:r>
              <a:rPr lang="ru-RU" sz="2400" dirty="0" err="1"/>
              <a:t>гідролітичного</a:t>
            </a:r>
            <a:r>
              <a:rPr lang="ru-RU" sz="2400" dirty="0"/>
              <a:t> </a:t>
            </a:r>
            <a:r>
              <a:rPr lang="ru-RU" sz="2400" dirty="0" err="1"/>
              <a:t>розщеплення</a:t>
            </a:r>
            <a:r>
              <a:rPr lang="ru-RU" sz="2400" dirty="0"/>
              <a:t> жиру. </a:t>
            </a:r>
            <a:r>
              <a:rPr lang="ru-RU" sz="2400" dirty="0" err="1"/>
              <a:t>Емульгування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солей </a:t>
            </a:r>
            <a:r>
              <a:rPr lang="ru-RU" sz="2400" dirty="0" err="1"/>
              <a:t>жовчних</a:t>
            </a:r>
            <a:r>
              <a:rPr lang="ru-RU" sz="2400" dirty="0"/>
              <a:t> кислот,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кислот, </a:t>
            </a:r>
            <a:r>
              <a:rPr lang="ru-RU" sz="2400" dirty="0" err="1"/>
              <a:t>моногліцеридів</a:t>
            </a:r>
            <a:r>
              <a:rPr lang="ru-RU" sz="2400" dirty="0"/>
              <a:t>, </a:t>
            </a:r>
            <a:r>
              <a:rPr lang="en-US" sz="2400" dirty="0"/>
              <a:t>NaHCO3, CO2, </a:t>
            </a:r>
            <a:r>
              <a:rPr lang="ru-RU" sz="2400" dirty="0" err="1"/>
              <a:t>білків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 </a:t>
            </a:r>
            <a:r>
              <a:rPr lang="ru-RU" sz="2400" dirty="0" err="1"/>
              <a:t>Жирові</a:t>
            </a:r>
            <a:r>
              <a:rPr lang="ru-RU" sz="2400" dirty="0"/>
              <a:t> </a:t>
            </a:r>
            <a:r>
              <a:rPr lang="ru-RU" sz="2400" dirty="0" err="1"/>
              <a:t>краплі</a:t>
            </a:r>
            <a:r>
              <a:rPr lang="ru-RU" sz="2400" dirty="0"/>
              <a:t> </a:t>
            </a:r>
            <a:r>
              <a:rPr lang="ru-RU" sz="2400" dirty="0" err="1"/>
              <a:t>подрібнюються</a:t>
            </a:r>
            <a:r>
              <a:rPr lang="ru-RU" sz="2400" dirty="0"/>
              <a:t>, </a:t>
            </a:r>
            <a:r>
              <a:rPr lang="ru-RU" sz="2400" dirty="0" err="1"/>
              <a:t>утворюючи</a:t>
            </a:r>
            <a:r>
              <a:rPr lang="ru-RU" sz="2400" dirty="0"/>
              <a:t> </a:t>
            </a:r>
            <a:r>
              <a:rPr lang="ru-RU" sz="2400" dirty="0" err="1"/>
              <a:t>найдрібнішу</a:t>
            </a:r>
            <a:r>
              <a:rPr lang="ru-RU" sz="2400" dirty="0"/>
              <a:t> </a:t>
            </a:r>
            <a:r>
              <a:rPr lang="ru-RU" sz="2400" dirty="0" err="1"/>
              <a:t>жирову</a:t>
            </a:r>
            <a:r>
              <a:rPr lang="ru-RU" sz="2400" dirty="0"/>
              <a:t> </a:t>
            </a:r>
            <a:r>
              <a:rPr lang="ru-RU" sz="2400" dirty="0" err="1"/>
              <a:t>емульсію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різкого</a:t>
            </a:r>
            <a:r>
              <a:rPr lang="ru-RU" sz="2400" dirty="0"/>
              <a:t> </a:t>
            </a:r>
            <a:r>
              <a:rPr lang="ru-RU" sz="2400" dirty="0" err="1"/>
              <a:t>пониження</a:t>
            </a:r>
            <a:r>
              <a:rPr lang="ru-RU" sz="2400" dirty="0"/>
              <a:t> </a:t>
            </a:r>
            <a:r>
              <a:rPr lang="ru-RU" sz="2400" dirty="0" err="1"/>
              <a:t>поверхневого</a:t>
            </a:r>
            <a:r>
              <a:rPr lang="ru-RU" sz="2400" dirty="0"/>
              <a:t> натягу, </a:t>
            </a:r>
            <a:r>
              <a:rPr lang="ru-RU" sz="2400" dirty="0" err="1"/>
              <a:t>розпаду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на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частинки</a:t>
            </a:r>
            <a:r>
              <a:rPr lang="ru-RU" sz="2400" dirty="0"/>
              <a:t> і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адсорбату</a:t>
            </a:r>
            <a:r>
              <a:rPr lang="ru-RU" sz="2400" dirty="0"/>
              <a:t> - жир + </a:t>
            </a:r>
            <a:r>
              <a:rPr lang="ru-RU" sz="2400" dirty="0" err="1"/>
              <a:t>ліпаза</a:t>
            </a:r>
            <a:r>
              <a:rPr lang="ru-RU" sz="2400" dirty="0"/>
              <a:t>. </a:t>
            </a:r>
            <a:r>
              <a:rPr lang="ru-RU" sz="2400" dirty="0" err="1"/>
              <a:t>Настає</a:t>
            </a:r>
            <a:r>
              <a:rPr lang="ru-RU" sz="2400" dirty="0"/>
              <a:t> </a:t>
            </a:r>
            <a:r>
              <a:rPr lang="ru-RU" sz="2400" dirty="0" err="1"/>
              <a:t>гідроліз</a:t>
            </a:r>
            <a:r>
              <a:rPr lang="ru-RU" sz="2400" dirty="0"/>
              <a:t>. </a:t>
            </a:r>
            <a:r>
              <a:rPr lang="ru-RU" sz="2400" dirty="0" err="1"/>
              <a:t>Ліпаза</a:t>
            </a:r>
            <a:r>
              <a:rPr lang="ru-RU" sz="2400" dirty="0"/>
              <a:t>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гідролітичні</a:t>
            </a:r>
            <a:r>
              <a:rPr lang="ru-RU" sz="2400" dirty="0"/>
              <a:t> </a:t>
            </a:r>
            <a:r>
              <a:rPr lang="ru-RU" sz="2400" dirty="0" err="1"/>
              <a:t>розпад</a:t>
            </a:r>
            <a:r>
              <a:rPr lang="ru-RU" sz="2400" dirty="0"/>
              <a:t>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складноефірний</a:t>
            </a:r>
            <a:r>
              <a:rPr lang="ru-RU" sz="2400" dirty="0"/>
              <a:t> </a:t>
            </a:r>
            <a:r>
              <a:rPr lang="ru-RU" sz="2400" dirty="0" err="1"/>
              <a:t>зв'язку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031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42" y="35136"/>
            <a:ext cx="9264178" cy="6822864"/>
          </a:xfrm>
        </p:spPr>
      </p:pic>
    </p:spTree>
    <p:extLst>
      <p:ext uri="{BB962C8B-B14F-4D97-AF65-F5344CB8AC3E}">
        <p14:creationId xmlns:p14="http://schemas.microsoft.com/office/powerpoint/2010/main" val="1262991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36904" cy="3048001"/>
          </a:xfrm>
        </p:spPr>
        <p:txBody>
          <a:bodyPr/>
          <a:lstStyle/>
          <a:p>
            <a:pPr indent="0" algn="just">
              <a:buNone/>
            </a:pPr>
            <a:r>
              <a:rPr lang="el-GR" sz="2400" dirty="0"/>
              <a:t>β-</a:t>
            </a:r>
            <a:r>
              <a:rPr lang="ru-RU" sz="2400" dirty="0" err="1"/>
              <a:t>моногліцериди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всмоктуватися</a:t>
            </a:r>
            <a:r>
              <a:rPr lang="ru-RU" sz="2400" dirty="0"/>
              <a:t> </a:t>
            </a:r>
            <a:r>
              <a:rPr lang="ru-RU" sz="2400" dirty="0" err="1"/>
              <a:t>стінкою</a:t>
            </a:r>
            <a:r>
              <a:rPr lang="ru-RU" sz="2400" dirty="0"/>
              <a:t> </a:t>
            </a:r>
            <a:r>
              <a:rPr lang="ru-RU" sz="2400" dirty="0" err="1"/>
              <a:t>кишкивника</a:t>
            </a:r>
            <a:r>
              <a:rPr lang="ru-RU" sz="2400" dirty="0"/>
              <a:t>, </a:t>
            </a:r>
            <a:r>
              <a:rPr lang="ru-RU" sz="2400" dirty="0" err="1"/>
              <a:t>йти</a:t>
            </a:r>
            <a:r>
              <a:rPr lang="ru-RU" sz="2400" dirty="0"/>
              <a:t> на </a:t>
            </a:r>
            <a:r>
              <a:rPr lang="ru-RU" sz="2400" dirty="0" err="1"/>
              <a:t>ресинтез</a:t>
            </a:r>
            <a:r>
              <a:rPr lang="ru-RU" sz="2400" dirty="0"/>
              <a:t> </a:t>
            </a:r>
            <a:r>
              <a:rPr lang="ru-RU" sz="2400" dirty="0" err="1"/>
              <a:t>тригліцеридів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в </a:t>
            </a:r>
            <a:r>
              <a:rPr lang="ru-RU" sz="2400" dirty="0" err="1"/>
              <a:t>тій</a:t>
            </a:r>
            <a:r>
              <a:rPr lang="ru-RU" sz="2400" dirty="0"/>
              <a:t> же </a:t>
            </a:r>
            <a:r>
              <a:rPr lang="ru-RU" sz="2400" dirty="0" err="1"/>
              <a:t>стінці</a:t>
            </a:r>
            <a:r>
              <a:rPr lang="ru-RU" sz="2400" dirty="0"/>
              <a:t> </a:t>
            </a:r>
            <a:r>
              <a:rPr lang="ru-RU" sz="2400" dirty="0" err="1"/>
              <a:t>кишкивника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піддаватися</a:t>
            </a:r>
            <a:r>
              <a:rPr lang="ru-RU" sz="2400" dirty="0"/>
              <a:t> </a:t>
            </a:r>
            <a:r>
              <a:rPr lang="ru-RU" sz="2400" dirty="0" err="1"/>
              <a:t>подальшому</a:t>
            </a:r>
            <a:r>
              <a:rPr lang="ru-RU" sz="2400" dirty="0"/>
              <a:t> </a:t>
            </a:r>
            <a:r>
              <a:rPr lang="ru-RU" sz="2400" dirty="0" err="1"/>
              <a:t>розпаду</a:t>
            </a:r>
            <a:r>
              <a:rPr lang="ru-RU" sz="2400" dirty="0"/>
              <a:t>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6" y="3140968"/>
            <a:ext cx="91404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1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248275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Жири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4535487"/>
          </a:xfrm>
        </p:spPr>
        <p:txBody>
          <a:bodyPr rtlCol="0">
            <a:normAutofit fontScale="85000" lnSpcReduction="20000"/>
          </a:bodyPr>
          <a:lstStyle/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/>
              <a:t>При </a:t>
            </a:r>
            <a:r>
              <a:rPr lang="ru-RU" sz="3100" dirty="0" err="1"/>
              <a:t>повному</a:t>
            </a:r>
            <a:r>
              <a:rPr lang="ru-RU" sz="3100" dirty="0"/>
              <a:t> </a:t>
            </a:r>
            <a:r>
              <a:rPr lang="ru-RU" sz="3100" dirty="0" err="1"/>
              <a:t>окисленні</a:t>
            </a:r>
            <a:r>
              <a:rPr lang="ru-RU" sz="3100" dirty="0"/>
              <a:t> жиру в тканинах </a:t>
            </a:r>
            <a:r>
              <a:rPr lang="ru-RU" sz="3100" dirty="0" err="1"/>
              <a:t>утворюються</a:t>
            </a:r>
            <a:r>
              <a:rPr lang="ru-RU" sz="3100" dirty="0"/>
              <a:t> </a:t>
            </a:r>
            <a:r>
              <a:rPr lang="ru-RU" sz="3100" dirty="0" err="1"/>
              <a:t>вуглекислий</a:t>
            </a:r>
            <a:r>
              <a:rPr lang="ru-RU" sz="3100" dirty="0"/>
              <a:t> газ і вода. Так, </a:t>
            </a:r>
            <a:r>
              <a:rPr lang="ru-RU" sz="3100" dirty="0" err="1"/>
              <a:t>якщо</a:t>
            </a:r>
            <a:r>
              <a:rPr lang="ru-RU" sz="3100" dirty="0"/>
              <a:t> до складу </a:t>
            </a:r>
            <a:r>
              <a:rPr lang="ru-RU" sz="3100" dirty="0" err="1"/>
              <a:t>молекули</a:t>
            </a:r>
            <a:r>
              <a:rPr lang="ru-RU" sz="3100" dirty="0"/>
              <a:t> жиру </a:t>
            </a:r>
            <a:r>
              <a:rPr lang="ru-RU" sz="3100" dirty="0" err="1"/>
              <a:t>входять</a:t>
            </a:r>
            <a:r>
              <a:rPr lang="ru-RU" sz="3100" dirty="0"/>
              <a:t> </a:t>
            </a:r>
            <a:r>
              <a:rPr lang="ru-RU" sz="3100" dirty="0" err="1"/>
              <a:t>залишки</a:t>
            </a:r>
            <a:r>
              <a:rPr lang="ru-RU" sz="3100" dirty="0"/>
              <a:t> </a:t>
            </a:r>
            <a:r>
              <a:rPr lang="ru-RU" sz="3100" dirty="0" err="1"/>
              <a:t>стеаринової</a:t>
            </a:r>
            <a:r>
              <a:rPr lang="ru-RU" sz="3100" dirty="0"/>
              <a:t>, </a:t>
            </a:r>
            <a:r>
              <a:rPr lang="ru-RU" sz="3100" dirty="0" err="1"/>
              <a:t>пальмітинової</a:t>
            </a:r>
            <a:r>
              <a:rPr lang="ru-RU" sz="3100" dirty="0"/>
              <a:t> і </a:t>
            </a:r>
            <a:r>
              <a:rPr lang="ru-RU" sz="3100" dirty="0" err="1"/>
              <a:t>лінолевої</a:t>
            </a:r>
            <a:r>
              <a:rPr lang="ru-RU" sz="3100" dirty="0"/>
              <a:t> кислот, то </a:t>
            </a:r>
            <a:r>
              <a:rPr lang="ru-RU" sz="3100" dirty="0" err="1"/>
              <a:t>загальне</a:t>
            </a:r>
            <a:r>
              <a:rPr lang="ru-RU" sz="3100" dirty="0"/>
              <a:t> </a:t>
            </a:r>
            <a:r>
              <a:rPr lang="ru-RU" sz="3100" dirty="0" err="1"/>
              <a:t>рівняння</a:t>
            </a:r>
            <a:r>
              <a:rPr lang="ru-RU" sz="3100" dirty="0"/>
              <a:t> </a:t>
            </a:r>
            <a:r>
              <a:rPr lang="ru-RU" sz="3100" dirty="0" err="1"/>
              <a:t>тканинного</a:t>
            </a:r>
            <a:r>
              <a:rPr lang="ru-RU" sz="3100" dirty="0"/>
              <a:t> </a:t>
            </a:r>
            <a:r>
              <a:rPr lang="ru-RU" sz="3100" dirty="0" err="1"/>
              <a:t>розпаду</a:t>
            </a:r>
            <a:r>
              <a:rPr lang="ru-RU" sz="3100" dirty="0"/>
              <a:t> </a:t>
            </a:r>
            <a:r>
              <a:rPr lang="ru-RU" sz="3100" dirty="0" err="1"/>
              <a:t>матиме</a:t>
            </a:r>
            <a:r>
              <a:rPr lang="ru-RU" sz="3100" dirty="0"/>
              <a:t> </a:t>
            </a:r>
            <a:r>
              <a:rPr lang="ru-RU" sz="3100" dirty="0" err="1"/>
              <a:t>такий</a:t>
            </a:r>
            <a:r>
              <a:rPr lang="ru-RU" sz="3100" dirty="0"/>
              <a:t> </a:t>
            </a:r>
            <a:r>
              <a:rPr lang="ru-RU" sz="3100" dirty="0" err="1"/>
              <a:t>вигляд</a:t>
            </a:r>
            <a:r>
              <a:rPr lang="ru-RU" sz="3100" dirty="0"/>
              <a:t>:</a:t>
            </a:r>
          </a:p>
          <a:p>
            <a:pPr indent="0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/>
              <a:t> </a:t>
            </a:r>
          </a:p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100" dirty="0" err="1"/>
              <a:t>Дихальний</a:t>
            </a:r>
            <a:r>
              <a:rPr lang="ru-RU" sz="3100" dirty="0"/>
              <a:t> </a:t>
            </a:r>
            <a:r>
              <a:rPr lang="ru-RU" sz="3100" dirty="0" err="1"/>
              <a:t>коефіцієнт</a:t>
            </a:r>
            <a:r>
              <a:rPr lang="ru-RU" sz="3100" dirty="0"/>
              <a:t> (</a:t>
            </a:r>
            <a:r>
              <a:rPr lang="ru-RU" sz="3100" dirty="0" err="1"/>
              <a:t>співвідношення</a:t>
            </a:r>
            <a:r>
              <a:rPr lang="ru-RU" sz="3100" dirty="0"/>
              <a:t> </a:t>
            </a:r>
            <a:r>
              <a:rPr lang="ru-RU" sz="3100" dirty="0" err="1"/>
              <a:t>між</a:t>
            </a:r>
            <a:r>
              <a:rPr lang="ru-RU" sz="3100" dirty="0"/>
              <a:t> </a:t>
            </a:r>
            <a:r>
              <a:rPr lang="ru-RU" sz="3100" dirty="0" err="1"/>
              <a:t>кількістю</a:t>
            </a:r>
            <a:r>
              <a:rPr lang="ru-RU" sz="3100" dirty="0"/>
              <a:t> </a:t>
            </a:r>
            <a:r>
              <a:rPr lang="ru-RU" sz="3100" dirty="0" err="1"/>
              <a:t>вуглекислого</a:t>
            </a:r>
            <a:r>
              <a:rPr lang="ru-RU" sz="3100" dirty="0"/>
              <a:t> газу, </a:t>
            </a:r>
            <a:r>
              <a:rPr lang="ru-RU" sz="3100" dirty="0" err="1"/>
              <a:t>який</a:t>
            </a:r>
            <a:r>
              <a:rPr lang="ru-RU" sz="3100" dirty="0"/>
              <a:t> </a:t>
            </a:r>
            <a:r>
              <a:rPr lang="ru-RU" sz="3100" dirty="0" err="1"/>
              <a:t>утворився</a:t>
            </a:r>
            <a:r>
              <a:rPr lang="ru-RU" sz="3100" dirty="0"/>
              <a:t> </a:t>
            </a:r>
            <a:r>
              <a:rPr lang="ru-RU" sz="3100" dirty="0" err="1"/>
              <a:t>під</a:t>
            </a:r>
            <a:r>
              <a:rPr lang="ru-RU" sz="3100" dirty="0"/>
              <a:t> час </a:t>
            </a:r>
            <a:r>
              <a:rPr lang="ru-RU" sz="3100" dirty="0" err="1"/>
              <a:t>окислення</a:t>
            </a:r>
            <a:r>
              <a:rPr lang="ru-RU" sz="3100" dirty="0"/>
              <a:t> жиру, і </a:t>
            </a:r>
            <a:r>
              <a:rPr lang="ru-RU" sz="3100" dirty="0" err="1"/>
              <a:t>кількістю</a:t>
            </a:r>
            <a:r>
              <a:rPr lang="ru-RU" sz="3100" dirty="0"/>
              <a:t> </a:t>
            </a:r>
            <a:r>
              <a:rPr lang="ru-RU" sz="3100" dirty="0" err="1"/>
              <a:t>кисню</a:t>
            </a:r>
            <a:r>
              <a:rPr lang="ru-RU" sz="3100" dirty="0"/>
              <a:t>, </a:t>
            </a:r>
            <a:r>
              <a:rPr lang="ru-RU" sz="3100" dirty="0" err="1"/>
              <a:t>необхідного</a:t>
            </a:r>
            <a:r>
              <a:rPr lang="ru-RU" sz="3100" dirty="0"/>
              <a:t> для </a:t>
            </a:r>
            <a:r>
              <a:rPr lang="ru-RU" sz="3100" dirty="0" err="1"/>
              <a:t>окислення</a:t>
            </a:r>
            <a:r>
              <a:rPr lang="ru-RU" sz="3100" dirty="0"/>
              <a:t>) тут </a:t>
            </a:r>
            <a:r>
              <a:rPr lang="ru-RU" sz="3100" dirty="0" err="1"/>
              <a:t>дорівнює</a:t>
            </a:r>
            <a:r>
              <a:rPr lang="ru-RU" sz="3100" dirty="0"/>
              <a:t> 0,71.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i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400" b="1" i="1" cap="none" spc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</a:t>
            </a:r>
            <a:r>
              <a:rPr lang="ru-RU" sz="4400" b="1" i="1" cap="none" spc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cap="none" spc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endParaRPr lang="ru-RU" sz="4400" b="1" i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1258888" y="2636838"/>
            <a:ext cx="6945312" cy="3870325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800" b="1" i="1" dirty="0"/>
              <a:t>Біосинтез жирів складається з трьох основних етапів: утворення гліцерину, вищих жирних кислот і сполучення їх в молекули тригліцеридів.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idx="1"/>
          </p:nvPr>
        </p:nvSpPr>
        <p:spPr>
          <a:xfrm>
            <a:off x="827088" y="3212976"/>
            <a:ext cx="8066087" cy="2879725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гліцерину.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 60 % гліцерину утворюється з продуктів проміжного обміну вуглеводів — діоксіацетонфосфату, решта надходить за рахунок тріозпентозного шляху. Під впливом ферменту гліцерофосфатдегідрогенази діоксіацетонфосфат перетворюється на а-гліцерофосфат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84936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97" y="188640"/>
            <a:ext cx="8785225" cy="1863725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гліцерину утворюється в результаті гідролізу гліцеридів клітин і міжклітинної рідини під впливом ліпаз: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271" y="2420888"/>
            <a:ext cx="8651875" cy="36004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9036050" cy="3527425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/>
              <a:t>У подальшому гліцерин при наявності АТФ і під впливом фермен¬ту гліцеролкінази перетворюється на а-гліцерофосфат: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28775"/>
            <a:ext cx="8064896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Прямоугольник 3"/>
          <p:cNvSpPr>
            <a:spLocks noChangeArrowheads="1"/>
          </p:cNvSpPr>
          <p:nvPr/>
        </p:nvSpPr>
        <p:spPr bwMode="auto">
          <a:xfrm>
            <a:off x="160338" y="4178300"/>
            <a:ext cx="8856662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onstantia" pitchFamily="18" charset="0"/>
              </a:rPr>
              <a:t>Фосфорилування гліцерину відбувається у більшості тканин в організмі, крім жирової тканини і слизової оболонки тонкої кишки, в якій немає ферменту гліцеролкінази.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10724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effectLst>
                  <a:reflection blurRad="6350" stA="60000" endA="900" endPos="58000" dir="5400000" sy="-100000" algn="bl" rotWithShape="0"/>
                </a:effectLst>
              </a:rPr>
              <a:t>Утворення</a:t>
            </a:r>
            <a:r>
              <a:rPr lang="ru-RU" dirty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dirty="0" err="1">
                <a:effectLst>
                  <a:reflection blurRad="6350" stA="60000" endA="900" endPos="58000" dir="5400000" sy="-100000" algn="bl" rotWithShape="0"/>
                </a:effectLst>
              </a:rPr>
              <a:t>вищих</a:t>
            </a:r>
            <a:r>
              <a:rPr lang="ru-RU" dirty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ru-RU" dirty="0" err="1">
                <a:effectLst>
                  <a:reflection blurRad="6350" stA="60000" endA="900" endPos="58000" dir="5400000" sy="-100000" algn="bl" rotWithShape="0"/>
                </a:effectLst>
              </a:rPr>
              <a:t>жирних</a:t>
            </a:r>
            <a:r>
              <a:rPr lang="ru-RU" dirty="0">
                <a:effectLst>
                  <a:reflection blurRad="6350" stA="60000" endA="900" endPos="58000" dir="5400000" sy="-100000" algn="bl" rotWithShape="0"/>
                </a:effectLst>
              </a:rPr>
              <a:t> кислот. </a:t>
            </a:r>
          </a:p>
        </p:txBody>
      </p:sp>
      <p:sp>
        <p:nvSpPr>
          <p:cNvPr id="59394" name="Объект 3"/>
          <p:cNvSpPr>
            <a:spLocks noGrp="1"/>
          </p:cNvSpPr>
          <p:nvPr>
            <p:ph idx="1"/>
          </p:nvPr>
        </p:nvSpPr>
        <p:spPr>
          <a:xfrm>
            <a:off x="971550" y="2349500"/>
            <a:ext cx="727233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/>
              <a:t>Розрізняють два типи біосинтезу вищих жирних кислот: мітохондріальний і немітохондріальний.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4" y="260350"/>
            <a:ext cx="8353425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dirty="0" err="1"/>
              <a:t>мітохондріальний</a:t>
            </a:r>
            <a:endParaRPr lang="ru-RU" dirty="0"/>
          </a:p>
        </p:txBody>
      </p:sp>
      <p:sp>
        <p:nvSpPr>
          <p:cNvPr id="60418" name="Объект 2"/>
          <p:cNvSpPr>
            <a:spLocks noGrp="1"/>
          </p:cNvSpPr>
          <p:nvPr>
            <p:ph idx="1"/>
          </p:nvPr>
        </p:nvSpPr>
        <p:spPr>
          <a:xfrm>
            <a:off x="539750" y="908050"/>
            <a:ext cx="8064500" cy="3641725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/>
              <a:t>Відбувається в мітохондріях клітин багатьох органів (печінки, мозку, серця, нирок) і деяких тканин (жирової). Реакція каталізується синтеїазами, які локалізуються на мембранах органоїдів і здатні подовжувати молекули активованих залишків вищих жирних Кислот за рахунок ацетил-КоА і НАД • Н + Н+: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549775"/>
            <a:ext cx="80645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129463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ru-RU" b="1" i="1" dirty="0" err="1"/>
              <a:t>ліпідів</a:t>
            </a:r>
            <a:endParaRPr lang="ru-RU" b="1" i="1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411413" y="908050"/>
            <a:ext cx="6584950" cy="5689600"/>
          </a:xfrm>
        </p:spPr>
        <p:txBody>
          <a:bodyPr/>
          <a:lstStyle/>
          <a:p>
            <a:pPr indent="0" algn="just">
              <a:buNone/>
            </a:pPr>
            <a:r>
              <a:rPr lang="ru-RU" sz="2000" b="1" dirty="0"/>
              <a:t>Жири є формою запасання енергії, фосфоліпіди та стероїди входять до складу біологічних мембран, інші ліпіди, що містяться в клітинах в менших кількостях можуть бути коферментами, світлопоглинаючими пігментами, переносниками електронів, гормонами, вторинними посередниками під час внутрішньоклітинної передачі сигналу, гідрофобними «якорями», що утримують білки біля мембран, шаперонами, що сприяють фолдингу білків, емульгаторами у шлунково-кишковому тракті.</a:t>
            </a:r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" y="1124744"/>
            <a:ext cx="224472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немітохондріальний</a:t>
            </a:r>
            <a:endParaRPr lang="ru-RU" dirty="0"/>
          </a:p>
        </p:txBody>
      </p:sp>
      <p:sp>
        <p:nvSpPr>
          <p:cNvPr id="61442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87228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/>
              <a:t>Відбувається в гіалоплазмі різних клітин. У ньому беруть участь ферменти карбоксилази, НАДФ • На, АТФ і </a:t>
            </a:r>
            <a:r>
              <a:rPr lang="en-US" sz="2400" dirty="0"/>
              <a:t>Mg. </a:t>
            </a:r>
            <a:r>
              <a:rPr lang="ru-RU" sz="2400" dirty="0"/>
              <a:t>У складі молекул карбоксилаз міститься залишок вітаміну біотину, здатний зв'язувати </a:t>
            </a:r>
            <a:r>
              <a:rPr lang="en-US" sz="2400" dirty="0"/>
              <a:t>CO.</a:t>
            </a:r>
            <a:endParaRPr lang="ru-RU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8116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/>
              <a:t>На першому етапі біосинтезу відбувається проникнення CO в молекулу біотин-ферменту під впливом ферменту карбоксилази: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8841"/>
            <a:ext cx="8353176" cy="470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642350" cy="3048000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800" dirty="0"/>
              <a:t>Потім СОа переноситься на ацетил-КоА, що приводить до утворення малоніл-КоА: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63725"/>
            <a:ext cx="87518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3"/>
          <p:cNvSpPr>
            <a:spLocks noChangeArrowheads="1"/>
          </p:cNvSpPr>
          <p:nvPr/>
        </p:nvSpPr>
        <p:spPr bwMode="auto">
          <a:xfrm>
            <a:off x="250825" y="482282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</a:rPr>
              <a:t>Далі йде нарощування вуглеводневого радикала жирних кислот малоніл-КоА. При цьому на кожному етапі ланцюг жирної кислоти подовжується на два вуглецевих атоми до утворення відповідних жирних кислот.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8485188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 err="1"/>
              <a:t>Якщо</a:t>
            </a:r>
            <a:r>
              <a:rPr lang="ru-RU" sz="2800" dirty="0"/>
              <a:t> при </a:t>
            </a:r>
            <a:r>
              <a:rPr lang="ru-RU" sz="2800" dirty="0" err="1"/>
              <a:t>біосинтезі</a:t>
            </a:r>
            <a:r>
              <a:rPr lang="ru-RU" sz="2800" dirty="0"/>
              <a:t> </a:t>
            </a:r>
            <a:r>
              <a:rPr lang="ru-RU" sz="2800" dirty="0" err="1"/>
              <a:t>утворюється</a:t>
            </a:r>
            <a:r>
              <a:rPr lang="ru-RU" sz="2800" dirty="0"/>
              <a:t> </a:t>
            </a:r>
            <a:r>
              <a:rPr lang="ru-RU" sz="2800" dirty="0" err="1"/>
              <a:t>пальмітинова</a:t>
            </a:r>
            <a:r>
              <a:rPr lang="ru-RU" sz="2800" dirty="0"/>
              <a:t> кислота, то </a:t>
            </a:r>
            <a:r>
              <a:rPr lang="ru-RU" sz="2800" dirty="0" err="1"/>
              <a:t>хімізм</a:t>
            </a:r>
            <a:r>
              <a:rPr lang="ru-RU" sz="2800" dirty="0"/>
              <a:t> </a:t>
            </a:r>
            <a:r>
              <a:rPr lang="ru-RU" sz="2800" dirty="0" err="1"/>
              <a:t>взаємодії</a:t>
            </a:r>
            <a:r>
              <a:rPr lang="ru-RU" sz="2800" dirty="0"/>
              <a:t> ацетил-</a:t>
            </a:r>
            <a:r>
              <a:rPr lang="ru-RU" sz="2800" dirty="0" err="1"/>
              <a:t>КоА</a:t>
            </a:r>
            <a:r>
              <a:rPr lang="ru-RU" sz="2800" dirty="0"/>
              <a:t> і </a:t>
            </a:r>
            <a:r>
              <a:rPr lang="ru-RU" sz="2800" dirty="0" err="1"/>
              <a:t>малоніл-КоА</a:t>
            </a:r>
            <a:r>
              <a:rPr lang="ru-RU" sz="2800" dirty="0"/>
              <a:t> </a:t>
            </a:r>
            <a:r>
              <a:rPr lang="ru-RU" sz="2800" dirty="0" err="1"/>
              <a:t>такий</a:t>
            </a:r>
            <a:r>
              <a:rPr lang="ru-RU" sz="2800" dirty="0"/>
              <a:t>: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00438"/>
            <a:ext cx="8485188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ъект 2"/>
          <p:cNvSpPr>
            <a:spLocks noGrp="1"/>
          </p:cNvSpPr>
          <p:nvPr>
            <p:ph idx="1"/>
          </p:nvPr>
        </p:nvSpPr>
        <p:spPr>
          <a:xfrm>
            <a:off x="611188" y="620713"/>
            <a:ext cx="7848600" cy="432023"/>
          </a:xfrm>
        </p:spPr>
        <p:txBody>
          <a:bodyPr/>
          <a:lstStyle/>
          <a:p>
            <a:pPr indent="0" algn="just">
              <a:buNone/>
            </a:pPr>
            <a:r>
              <a:rPr lang="ru-RU" sz="2400" dirty="0" err="1"/>
              <a:t>Біосинтез</a:t>
            </a:r>
            <a:r>
              <a:rPr lang="ru-RU" sz="2400" dirty="0"/>
              <a:t>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 </a:t>
            </a:r>
            <a:r>
              <a:rPr lang="ru-RU" sz="2400" dirty="0" err="1"/>
              <a:t>відбувається</a:t>
            </a:r>
            <a:r>
              <a:rPr lang="ru-RU" sz="2400" dirty="0"/>
              <a:t> з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ацилпереносного</a:t>
            </a:r>
            <a:r>
              <a:rPr lang="ru-RU" sz="2400" dirty="0"/>
              <a:t> </a:t>
            </a:r>
            <a:r>
              <a:rPr lang="ru-RU" sz="2400" dirty="0" err="1"/>
              <a:t>білка</a:t>
            </a:r>
            <a:r>
              <a:rPr lang="ru-RU" sz="2400" dirty="0"/>
              <a:t> (АПБ),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простетичну</a:t>
            </a:r>
            <a:r>
              <a:rPr lang="ru-RU" sz="2400" dirty="0"/>
              <a:t> </a:t>
            </a:r>
            <a:r>
              <a:rPr lang="ru-RU" sz="2400" dirty="0" err="1"/>
              <a:t>групу</a:t>
            </a:r>
            <a:r>
              <a:rPr lang="ru-RU" sz="2400" dirty="0"/>
              <a:t>, </a:t>
            </a:r>
            <a:r>
              <a:rPr lang="ru-RU" sz="2400" dirty="0" err="1"/>
              <a:t>подібну</a:t>
            </a:r>
            <a:r>
              <a:rPr lang="ru-RU" sz="2400" dirty="0"/>
              <a:t> до </a:t>
            </a:r>
            <a:r>
              <a:rPr lang="ru-RU" sz="2400" dirty="0" err="1"/>
              <a:t>коа</a:t>
            </a:r>
            <a:r>
              <a:rPr lang="ru-RU" sz="2400" dirty="0"/>
              <a:t>.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ацильні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ацетил-</a:t>
            </a:r>
            <a:r>
              <a:rPr lang="ru-RU" sz="2400" dirty="0" err="1"/>
              <a:t>коа</a:t>
            </a:r>
            <a:r>
              <a:rPr lang="ru-RU" sz="2400" dirty="0"/>
              <a:t> і </a:t>
            </a:r>
            <a:r>
              <a:rPr lang="ru-RU" sz="2400" dirty="0" err="1"/>
              <a:t>малоніл-коа</a:t>
            </a:r>
            <a:r>
              <a:rPr lang="ru-RU" sz="2400" dirty="0"/>
              <a:t> </a:t>
            </a:r>
            <a:r>
              <a:rPr lang="ru-RU" sz="2400" dirty="0" err="1"/>
              <a:t>переносяться</a:t>
            </a:r>
            <a:r>
              <a:rPr lang="ru-RU" sz="2400" dirty="0"/>
              <a:t> на </a:t>
            </a:r>
            <a:r>
              <a:rPr lang="ru-RU" sz="2400" dirty="0" err="1"/>
              <a:t>тіолові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АПБ ферментами ацетил-і </a:t>
            </a:r>
            <a:r>
              <a:rPr lang="ru-RU" sz="2400" dirty="0" err="1"/>
              <a:t>малонілтрансферазами</a:t>
            </a:r>
            <a:r>
              <a:rPr lang="ru-RU" sz="2400" dirty="0"/>
              <a:t>. Коферментом є НАДФ • на. У </a:t>
            </a:r>
            <a:r>
              <a:rPr lang="ru-RU" sz="2400" dirty="0" err="1"/>
              <a:t>подальшому</a:t>
            </a:r>
            <a:r>
              <a:rPr lang="ru-RU" sz="2400" dirty="0"/>
              <a:t>,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нарощування</a:t>
            </a:r>
            <a:r>
              <a:rPr lang="ru-RU" sz="2400" dirty="0"/>
              <a:t> радикала </a:t>
            </a:r>
            <a:r>
              <a:rPr lang="ru-RU" sz="2400" dirty="0" err="1"/>
              <a:t>жирної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 до </a:t>
            </a:r>
            <a:r>
              <a:rPr lang="ru-RU" sz="2400" dirty="0" err="1"/>
              <a:t>величини</a:t>
            </a:r>
            <a:r>
              <a:rPr lang="ru-RU" sz="2400" dirty="0"/>
              <a:t>, </a:t>
            </a:r>
            <a:r>
              <a:rPr lang="ru-RU" sz="2400" dirty="0" err="1"/>
              <a:t>необхідної</a:t>
            </a:r>
            <a:r>
              <a:rPr lang="ru-RU" sz="2400" dirty="0"/>
              <a:t> для </a:t>
            </a:r>
            <a:r>
              <a:rPr lang="ru-RU" sz="2400" dirty="0" err="1"/>
              <a:t>біосинтезу</a:t>
            </a:r>
            <a:r>
              <a:rPr lang="ru-RU" sz="2400" dirty="0"/>
              <a:t> </a:t>
            </a:r>
            <a:r>
              <a:rPr lang="ru-RU" sz="2400" dirty="0" err="1"/>
              <a:t>потрібних</a:t>
            </a:r>
            <a:r>
              <a:rPr lang="ru-RU" sz="2400" dirty="0"/>
              <a:t> </a:t>
            </a:r>
            <a:r>
              <a:rPr lang="ru-RU" sz="2400" dirty="0" err="1"/>
              <a:t>клітині</a:t>
            </a:r>
            <a:r>
              <a:rPr lang="ru-RU" sz="2400" dirty="0"/>
              <a:t> </a:t>
            </a:r>
            <a:r>
              <a:rPr lang="ru-RU" sz="2400" dirty="0" err="1"/>
              <a:t>ліпідів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521575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тригліцеридів</a:t>
            </a:r>
            <a:r>
              <a:rPr lang="ru-RU" dirty="0"/>
              <a:t> 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2743200" y="1268413"/>
            <a:ext cx="6400800" cy="136842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en-US" sz="2400"/>
              <a:t>-</a:t>
            </a:r>
            <a:r>
              <a:rPr lang="ru-RU" sz="2400"/>
              <a:t>здійснюється в більшості тканин.</a:t>
            </a:r>
          </a:p>
        </p:txBody>
      </p:sp>
      <p:sp>
        <p:nvSpPr>
          <p:cNvPr id="66563" name="Прямоугольник 3"/>
          <p:cNvSpPr>
            <a:spLocks noChangeArrowheads="1"/>
          </p:cNvSpPr>
          <p:nvPr/>
        </p:nvSpPr>
        <p:spPr bwMode="auto">
          <a:xfrm>
            <a:off x="179388" y="2097088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 Джерелом для утворення є гліцерофосфат і ацил-КоА: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780928"/>
            <a:ext cx="8208912" cy="22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Прямоугольник 4"/>
          <p:cNvSpPr>
            <a:spLocks noChangeArrowheads="1"/>
          </p:cNvSpPr>
          <p:nvPr/>
        </p:nvSpPr>
        <p:spPr bwMode="auto">
          <a:xfrm>
            <a:off x="179388" y="5229225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latin typeface="Constantia" pitchFamily="18" charset="0"/>
              </a:rPr>
              <a:t>Реакція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каталізується</a:t>
            </a:r>
            <a:r>
              <a:rPr lang="ru-RU" sz="2400" dirty="0">
                <a:latin typeface="Constantia" pitchFamily="18" charset="0"/>
              </a:rPr>
              <a:t>  </a:t>
            </a:r>
            <a:r>
              <a:rPr lang="ru-RU" sz="2400" dirty="0" err="1">
                <a:latin typeface="Constantia" pitchFamily="18" charset="0"/>
              </a:rPr>
              <a:t>мультиферментним</a:t>
            </a:r>
            <a:r>
              <a:rPr lang="ru-RU" sz="2400" dirty="0">
                <a:latin typeface="Constantia" pitchFamily="18" charset="0"/>
              </a:rPr>
              <a:t>  комплексом — </a:t>
            </a:r>
            <a:r>
              <a:rPr lang="ru-RU" sz="2400" dirty="0" err="1">
                <a:latin typeface="Constantia" pitchFamily="18" charset="0"/>
              </a:rPr>
              <a:t>гліцерофосфат-ацилтрансферазою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локалізованою</a:t>
            </a:r>
            <a:r>
              <a:rPr lang="ru-RU" sz="2400" dirty="0">
                <a:latin typeface="Constantia" pitchFamily="18" charset="0"/>
              </a:rPr>
              <a:t> в </a:t>
            </a:r>
            <a:r>
              <a:rPr lang="ru-RU" sz="2400" dirty="0" err="1">
                <a:latin typeface="Constantia" pitchFamily="18" charset="0"/>
              </a:rPr>
              <a:t>мікросомах</a:t>
            </a:r>
            <a:r>
              <a:rPr lang="ru-RU" sz="2400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ъект 2"/>
          <p:cNvSpPr>
            <a:spLocks noGrp="1"/>
          </p:cNvSpPr>
          <p:nvPr>
            <p:ph idx="1"/>
          </p:nvPr>
        </p:nvSpPr>
        <p:spPr>
          <a:xfrm>
            <a:off x="611187" y="836613"/>
            <a:ext cx="8029575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подальшому фосфатидна кислота під впливом ферменту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фосфа-тидатфосфогідролази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перетворюється 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дигліцерид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97200"/>
            <a:ext cx="795655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136582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Дигліцерид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впливом того самого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мультиферментного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взаємодіє з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утворюючи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тригліцерид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95600"/>
            <a:ext cx="84899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713"/>
            <a:ext cx="925195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Біосинтез</a:t>
            </a:r>
            <a:r>
              <a:rPr lang="ru-RU" dirty="0"/>
              <a:t> </a:t>
            </a:r>
            <a:r>
              <a:rPr lang="ru-RU" dirty="0" err="1"/>
              <a:t>стеринів</a:t>
            </a:r>
            <a:r>
              <a:rPr lang="ru-RU" dirty="0"/>
              <a:t> і стер</a:t>
            </a:r>
            <a:r>
              <a:rPr lang="uk-UA" dirty="0"/>
              <a:t>Ї</a:t>
            </a:r>
            <a:r>
              <a:rPr lang="ru-RU" dirty="0" err="1"/>
              <a:t>дів</a:t>
            </a:r>
            <a:r>
              <a:rPr lang="ru-RU" dirty="0"/>
              <a:t>. </a:t>
            </a:r>
          </a:p>
        </p:txBody>
      </p:sp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640763" cy="4073525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err="1"/>
              <a:t>Стериди</a:t>
            </a:r>
            <a:r>
              <a:rPr lang="ru-RU" sz="2400" dirty="0"/>
              <a:t> тканин </a:t>
            </a:r>
            <a:r>
              <a:rPr lang="ru-RU" sz="2400" dirty="0" err="1"/>
              <a:t>синтезуються</a:t>
            </a:r>
            <a:r>
              <a:rPr lang="ru-RU" sz="2400" dirty="0"/>
              <a:t> з </a:t>
            </a:r>
            <a:r>
              <a:rPr lang="ru-RU" sz="2400" dirty="0" err="1"/>
              <a:t>екзогенного</a:t>
            </a:r>
            <a:r>
              <a:rPr lang="ru-RU" sz="2400" dirty="0"/>
              <a:t> (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надходить</a:t>
            </a:r>
            <a:r>
              <a:rPr lang="ru-RU" sz="2400" dirty="0"/>
              <a:t> з кормами) і </a:t>
            </a:r>
            <a:r>
              <a:rPr lang="ru-RU" sz="2400" dirty="0" err="1"/>
              <a:t>ендогенного</a:t>
            </a:r>
            <a:r>
              <a:rPr lang="ru-RU" sz="2400" dirty="0"/>
              <a:t> (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в </a:t>
            </a:r>
            <a:r>
              <a:rPr lang="ru-RU" sz="2400" dirty="0" err="1"/>
              <a:t>організмі</a:t>
            </a:r>
            <a:r>
              <a:rPr lang="ru-RU" sz="2400" dirty="0"/>
              <a:t>) холестерину і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кислот. </a:t>
            </a:r>
            <a:r>
              <a:rPr lang="ru-RU" sz="2400" dirty="0" err="1"/>
              <a:t>Найбільша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холестерину </a:t>
            </a:r>
            <a:r>
              <a:rPr lang="ru-RU" sz="2400" dirty="0" err="1"/>
              <a:t>утворюється</a:t>
            </a:r>
            <a:r>
              <a:rPr lang="ru-RU" sz="2400" dirty="0"/>
              <a:t> в тканинах </a:t>
            </a:r>
            <a:r>
              <a:rPr lang="ru-RU" sz="2400" dirty="0" err="1"/>
              <a:t>печінки</a:t>
            </a:r>
            <a:r>
              <a:rPr lang="ru-RU" sz="2400" dirty="0"/>
              <a:t>, головного </a:t>
            </a:r>
            <a:r>
              <a:rPr lang="ru-RU" sz="2400" dirty="0" err="1"/>
              <a:t>мозку</a:t>
            </a:r>
            <a:r>
              <a:rPr lang="ru-RU" sz="2400" dirty="0"/>
              <a:t>, </a:t>
            </a:r>
            <a:r>
              <a:rPr lang="ru-RU" sz="2400" dirty="0" err="1"/>
              <a:t>надниркових</a:t>
            </a:r>
            <a:r>
              <a:rPr lang="ru-RU" sz="2400" dirty="0"/>
              <a:t> </a:t>
            </a:r>
            <a:r>
              <a:rPr lang="ru-RU" sz="2400" dirty="0" err="1"/>
              <a:t>залоз</a:t>
            </a:r>
            <a:r>
              <a:rPr lang="ru-RU" sz="2400" dirty="0"/>
              <a:t>. </a:t>
            </a:r>
            <a:r>
              <a:rPr lang="ru-RU" sz="2400" dirty="0" err="1"/>
              <a:t>Сировиною</a:t>
            </a:r>
            <a:r>
              <a:rPr lang="ru-RU" sz="2400" dirty="0"/>
              <a:t> для </a:t>
            </a:r>
            <a:r>
              <a:rPr lang="ru-RU" sz="2400" dirty="0" err="1"/>
              <a:t>біосинтезу</a:t>
            </a:r>
            <a:r>
              <a:rPr lang="ru-RU" sz="2400" dirty="0"/>
              <a:t> є </a:t>
            </a:r>
            <a:r>
              <a:rPr lang="ru-RU" sz="2400" dirty="0" err="1"/>
              <a:t>оцтова</a:t>
            </a:r>
            <a:r>
              <a:rPr lang="ru-RU" sz="2400" dirty="0"/>
              <a:t> кислота, </a:t>
            </a:r>
            <a:r>
              <a:rPr lang="ru-RU" sz="2400" dirty="0" err="1"/>
              <a:t>оцтовий</a:t>
            </a:r>
            <a:r>
              <a:rPr lang="ru-RU" sz="2400" dirty="0"/>
              <a:t> </a:t>
            </a:r>
            <a:r>
              <a:rPr lang="ru-RU" sz="2400" dirty="0" err="1"/>
              <a:t>альдегід</a:t>
            </a:r>
            <a:r>
              <a:rPr lang="ru-RU" sz="2400" dirty="0"/>
              <a:t>, </a:t>
            </a:r>
            <a:r>
              <a:rPr lang="ru-RU" sz="2400" dirty="0" err="1"/>
              <a:t>ацетооцтова</a:t>
            </a:r>
            <a:r>
              <a:rPr lang="ru-RU" sz="2400" dirty="0"/>
              <a:t> кислота, ацетон, </a:t>
            </a:r>
            <a:r>
              <a:rPr lang="ru-RU" sz="2400" dirty="0" err="1"/>
              <a:t>ізовалеріанова</a:t>
            </a:r>
            <a:r>
              <a:rPr lang="ru-RU" sz="2400" dirty="0"/>
              <a:t> кислота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Будівельним</a:t>
            </a:r>
            <a:r>
              <a:rPr lang="ru-RU" sz="2400" dirty="0"/>
              <a:t> блоком є ацетил-</a:t>
            </a:r>
            <a:r>
              <a:rPr lang="ru-RU" sz="2400" dirty="0" err="1"/>
              <a:t>КоА</a:t>
            </a:r>
            <a:r>
              <a:rPr lang="ru-RU" sz="2400" dirty="0"/>
              <a:t>. В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реакціях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участь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ферментів</a:t>
            </a:r>
            <a:r>
              <a:rPr lang="ru-RU" sz="2400" dirty="0"/>
              <a:t>, </a:t>
            </a:r>
            <a:r>
              <a:rPr lang="ru-RU" sz="2400" dirty="0" err="1"/>
              <a:t>коферментів</a:t>
            </a:r>
            <a:r>
              <a:rPr lang="ru-RU" sz="2400" dirty="0"/>
              <a:t>, </a:t>
            </a:r>
            <a:r>
              <a:rPr lang="ru-RU" sz="2400" dirty="0" err="1"/>
              <a:t>гормонів</a:t>
            </a:r>
            <a:r>
              <a:rPr lang="ru-RU" sz="2400" dirty="0"/>
              <a:t>, АТФ </a:t>
            </a:r>
            <a:r>
              <a:rPr lang="ru-RU" sz="2400" dirty="0" err="1"/>
              <a:t>тощо</a:t>
            </a:r>
            <a:r>
              <a:rPr lang="ru-RU" sz="2400" dirty="0"/>
              <a:t>: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5113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ліпідів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3" y="1125538"/>
            <a:ext cx="4643437" cy="5183187"/>
          </a:xfrm>
        </p:spPr>
        <p:txBody>
          <a:bodyPr rtlCol="0">
            <a:noAutofit/>
          </a:bodyPr>
          <a:lstStyle/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000" b="1" dirty="0" err="1"/>
              <a:t>Розрізняють</a:t>
            </a:r>
            <a:r>
              <a:rPr lang="ru-RU" sz="2000" b="1" dirty="0"/>
              <a:t> </a:t>
            </a:r>
            <a:r>
              <a:rPr lang="ru-RU" sz="2000" b="1" dirty="0" err="1"/>
              <a:t>дві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 </a:t>
            </a:r>
            <a:r>
              <a:rPr lang="ru-RU" sz="2000" b="1" dirty="0" err="1"/>
              <a:t>ліпідів</a:t>
            </a:r>
            <a:r>
              <a:rPr lang="ru-RU" sz="2000" b="1" dirty="0"/>
              <a:t>: </a:t>
            </a:r>
            <a:r>
              <a:rPr lang="ru-RU" sz="2000" b="1" dirty="0" err="1"/>
              <a:t>прості</a:t>
            </a:r>
            <a:r>
              <a:rPr lang="ru-RU" sz="2000" b="1" dirty="0"/>
              <a:t> і </a:t>
            </a:r>
            <a:r>
              <a:rPr lang="ru-RU" sz="2000" b="1" dirty="0" err="1"/>
              <a:t>складні</a:t>
            </a:r>
            <a:r>
              <a:rPr lang="ru-RU" sz="2000" b="1" dirty="0"/>
              <a:t>. </a:t>
            </a:r>
            <a:endParaRPr lang="en-US" sz="2000" b="1" dirty="0"/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прості</a:t>
            </a:r>
            <a:r>
              <a:rPr lang="ru-RU" sz="2400" b="1" dirty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естери</a:t>
            </a:r>
            <a:r>
              <a:rPr lang="ru-RU" sz="2000" b="1" dirty="0"/>
              <a:t> </a:t>
            </a:r>
            <a:r>
              <a:rPr lang="ru-RU" sz="2000" b="1" dirty="0" err="1"/>
              <a:t>жирних</a:t>
            </a:r>
            <a:r>
              <a:rPr lang="ru-RU" sz="2000" b="1" dirty="0"/>
              <a:t> кислот </a:t>
            </a:r>
            <a:r>
              <a:rPr lang="ru-RU" sz="2000" b="1" dirty="0" err="1"/>
              <a:t>зі</a:t>
            </a:r>
            <a:r>
              <a:rPr lang="ru-RU" sz="2000" b="1" dirty="0"/>
              <a:t> спиртами) </a:t>
            </a:r>
            <a:r>
              <a:rPr lang="uk-UA" sz="2000" b="1" dirty="0"/>
              <a:t>;</a:t>
            </a:r>
          </a:p>
          <a:p>
            <a:pPr marL="285750" indent="-2857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складні</a:t>
            </a:r>
            <a:r>
              <a:rPr lang="ru-RU" sz="2000" b="1" dirty="0"/>
              <a:t> (</a:t>
            </a:r>
            <a:r>
              <a:rPr lang="ru-RU" sz="2000" b="1" dirty="0" err="1"/>
              <a:t>такі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крім</a:t>
            </a:r>
            <a:r>
              <a:rPr lang="ru-RU" sz="2000" b="1" dirty="0"/>
              <a:t> </a:t>
            </a:r>
            <a:r>
              <a:rPr lang="ru-RU" sz="2000" b="1" dirty="0" err="1"/>
              <a:t>залишку</a:t>
            </a:r>
            <a:r>
              <a:rPr lang="ru-RU" sz="2000" b="1" dirty="0"/>
              <a:t> </a:t>
            </a:r>
            <a:r>
              <a:rPr lang="ru-RU" sz="2000" b="1" dirty="0" err="1"/>
              <a:t>жирної</a:t>
            </a:r>
            <a:r>
              <a:rPr lang="ru-RU" sz="2000" b="1" dirty="0"/>
              <a:t> </a:t>
            </a:r>
            <a:r>
              <a:rPr lang="ru-RU" sz="2000" b="1" dirty="0" err="1"/>
              <a:t>кислоти</a:t>
            </a:r>
            <a:r>
              <a:rPr lang="ru-RU" sz="2000" b="1" dirty="0"/>
              <a:t> та спирту </a:t>
            </a:r>
            <a:r>
              <a:rPr lang="ru-RU" sz="2000" b="1" dirty="0" err="1"/>
              <a:t>містять</a:t>
            </a:r>
            <a:r>
              <a:rPr lang="ru-RU" sz="2000" b="1" dirty="0"/>
              <a:t> </a:t>
            </a:r>
            <a:r>
              <a:rPr lang="ru-RU" sz="2000" b="1" dirty="0" err="1"/>
              <a:t>ще</a:t>
            </a:r>
            <a:r>
              <a:rPr lang="ru-RU" sz="2000" b="1" dirty="0"/>
              <a:t> </a:t>
            </a:r>
            <a:r>
              <a:rPr lang="ru-RU" sz="2000" b="1" dirty="0" err="1"/>
              <a:t>додаткові</a:t>
            </a:r>
            <a:r>
              <a:rPr lang="ru-RU" sz="2000" b="1" dirty="0"/>
              <a:t> </a:t>
            </a:r>
            <a:r>
              <a:rPr lang="ru-RU" sz="2000" b="1" dirty="0" err="1"/>
              <a:t>групи</a:t>
            </a:r>
            <a:r>
              <a:rPr lang="ru-RU" sz="2000" b="1" dirty="0"/>
              <a:t>: </a:t>
            </a:r>
            <a:r>
              <a:rPr lang="ru-RU" sz="2000" b="1" dirty="0" err="1"/>
              <a:t>вуглеводні</a:t>
            </a:r>
            <a:r>
              <a:rPr lang="ru-RU" sz="2000" b="1" dirty="0"/>
              <a:t>, </a:t>
            </a:r>
            <a:r>
              <a:rPr lang="ru-RU" sz="2000" b="1" dirty="0" err="1"/>
              <a:t>фосфатні</a:t>
            </a:r>
            <a:r>
              <a:rPr lang="ru-RU" sz="2000" b="1" dirty="0"/>
              <a:t> та </a:t>
            </a:r>
            <a:r>
              <a:rPr lang="ru-RU" sz="2000" b="1" dirty="0" err="1"/>
              <a:t>інші</a:t>
            </a:r>
            <a:r>
              <a:rPr lang="ru-RU" sz="2000" b="1" dirty="0"/>
              <a:t>)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9449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92150"/>
            <a:ext cx="8064251" cy="5010150"/>
          </a:xfrm>
        </p:spPr>
        <p:txBody>
          <a:bodyPr rtlCol="0">
            <a:normAutofit/>
          </a:bodyPr>
          <a:lstStyle/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400" dirty="0" err="1"/>
              <a:t>Незначна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холестерину в тканинах </a:t>
            </a:r>
            <a:r>
              <a:rPr lang="ru-RU" sz="2400" dirty="0" err="1"/>
              <a:t>синтезується</a:t>
            </a:r>
            <a:r>
              <a:rPr lang="ru-RU" sz="2400" dirty="0"/>
              <a:t> з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амінокислот</a:t>
            </a:r>
            <a:r>
              <a:rPr lang="ru-RU" sz="2400" dirty="0"/>
              <a:t> (лейцину).</a:t>
            </a:r>
          </a:p>
          <a:p>
            <a:pPr indent="0" algn="just" fontAlgn="auto">
              <a:spcAft>
                <a:spcPts val="0"/>
              </a:spcAft>
              <a:buNone/>
              <a:defRPr/>
            </a:pPr>
            <a:r>
              <a:rPr lang="ru-RU" sz="2400" dirty="0"/>
              <a:t>Холестерин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високим</a:t>
            </a:r>
            <a:r>
              <a:rPr lang="ru-RU" sz="2400" dirty="0"/>
              <a:t> </a:t>
            </a:r>
            <a:r>
              <a:rPr lang="ru-RU" sz="2400" dirty="0" err="1"/>
              <a:t>ступенем</a:t>
            </a:r>
            <a:r>
              <a:rPr lang="ru-RU" sz="2400" dirty="0"/>
              <a:t> </a:t>
            </a:r>
            <a:r>
              <a:rPr lang="ru-RU" sz="2400" dirty="0" err="1"/>
              <a:t>обміну</a:t>
            </a:r>
            <a:r>
              <a:rPr lang="ru-RU" sz="2400" dirty="0"/>
              <a:t>. Так,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 20 % холестерину  з </a:t>
            </a:r>
            <a:r>
              <a:rPr lang="ru-RU" sz="2400" dirty="0" err="1"/>
              <a:t>міткою</a:t>
            </a:r>
            <a:r>
              <a:rPr lang="ru-RU" sz="2400" dirty="0"/>
              <a:t> в </a:t>
            </a:r>
            <a:r>
              <a:rPr lang="ru-RU" sz="2400" dirty="0" err="1"/>
              <a:t>бічному</a:t>
            </a:r>
            <a:r>
              <a:rPr lang="ru-RU" sz="2400" dirty="0"/>
              <a:t>  </a:t>
            </a:r>
            <a:r>
              <a:rPr lang="ru-RU" sz="2400" dirty="0" err="1"/>
              <a:t>ланцюгу</a:t>
            </a:r>
            <a:r>
              <a:rPr lang="ru-RU" sz="2400" dirty="0"/>
              <a:t> </a:t>
            </a:r>
            <a:r>
              <a:rPr lang="ru-RU" sz="2400" dirty="0" err="1"/>
              <a:t>окислюється</a:t>
            </a:r>
            <a:r>
              <a:rPr lang="ru-RU" sz="2400" dirty="0"/>
              <a:t> до </a:t>
            </a:r>
            <a:r>
              <a:rPr lang="en-US" sz="2400" dirty="0"/>
              <a:t>CO2 </a:t>
            </a:r>
            <a:r>
              <a:rPr lang="ru-RU" sz="2400" dirty="0"/>
              <a:t>і Н2О. Холестерин е основою для </a:t>
            </a:r>
            <a:r>
              <a:rPr lang="ru-RU" sz="2400" dirty="0" err="1"/>
              <a:t>біосинтезу</a:t>
            </a:r>
            <a:r>
              <a:rPr lang="ru-RU" sz="2400" dirty="0"/>
              <a:t> молекул </a:t>
            </a:r>
            <a:r>
              <a:rPr lang="ru-RU" sz="2400" dirty="0" err="1"/>
              <a:t>гормонів</a:t>
            </a:r>
            <a:r>
              <a:rPr lang="ru-RU" sz="2400" dirty="0"/>
              <a:t> і </a:t>
            </a:r>
            <a:r>
              <a:rPr lang="ru-RU" sz="2400" dirty="0" err="1"/>
              <a:t>біологічно</a:t>
            </a:r>
            <a:r>
              <a:rPr lang="ru-RU" sz="2400" dirty="0"/>
              <a:t>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жовчних</a:t>
            </a:r>
            <a:r>
              <a:rPr lang="ru-RU" sz="2400" dirty="0"/>
              <a:t> кислот).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Ліполіз</a:t>
            </a:r>
            <a:endParaRPr lang="ru-RU" b="1" i="1" dirty="0"/>
          </a:p>
        </p:txBody>
      </p:sp>
      <p:sp>
        <p:nvSpPr>
          <p:cNvPr id="72706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729413" cy="3048000"/>
          </a:xfrm>
        </p:spPr>
        <p:txBody>
          <a:bodyPr/>
          <a:lstStyle/>
          <a:p>
            <a:pPr indent="0" algn="just">
              <a:buNone/>
            </a:pP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Ліполізом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ферментативного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Перетворення</a:t>
            </a:r>
            <a:r>
              <a:rPr lang="ru-RU" b="1" dirty="0"/>
              <a:t> </a:t>
            </a:r>
            <a:r>
              <a:rPr lang="ru-RU" b="1" dirty="0" err="1"/>
              <a:t>жирів</a:t>
            </a:r>
            <a:r>
              <a:rPr lang="ru-RU" b="1" dirty="0"/>
              <a:t>. </a:t>
            </a:r>
          </a:p>
        </p:txBody>
      </p:sp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1042988" y="2438400"/>
            <a:ext cx="6913562" cy="2719388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впливом</a:t>
            </a:r>
            <a:r>
              <a:rPr lang="ru-RU" sz="2400" dirty="0"/>
              <a:t> </a:t>
            </a:r>
            <a:r>
              <a:rPr lang="ru-RU" sz="2400" dirty="0" err="1"/>
              <a:t>тканинних</a:t>
            </a:r>
            <a:r>
              <a:rPr lang="ru-RU" sz="2400" dirty="0"/>
              <a:t> </a:t>
            </a:r>
            <a:r>
              <a:rPr lang="ru-RU" sz="2400" dirty="0" err="1"/>
              <a:t>ліпаз</a:t>
            </a:r>
            <a:r>
              <a:rPr lang="ru-RU" sz="2400" dirty="0"/>
              <a:t>, </a:t>
            </a:r>
            <a:r>
              <a:rPr lang="ru-RU" sz="2400" dirty="0" err="1"/>
              <a:t>активованих</a:t>
            </a:r>
            <a:r>
              <a:rPr lang="ru-RU" sz="2400" dirty="0"/>
              <a:t> солями </a:t>
            </a:r>
            <a:r>
              <a:rPr lang="ru-RU" sz="2400" dirty="0" err="1"/>
              <a:t>фосфорної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, </a:t>
            </a:r>
            <a:r>
              <a:rPr lang="ru-RU" sz="2400" dirty="0" err="1"/>
              <a:t>нейтральні</a:t>
            </a:r>
            <a:r>
              <a:rPr lang="ru-RU" sz="2400" dirty="0"/>
              <a:t> </a:t>
            </a:r>
            <a:r>
              <a:rPr lang="ru-RU" sz="2400" dirty="0" err="1"/>
              <a:t>жири</a:t>
            </a:r>
            <a:r>
              <a:rPr lang="ru-RU" sz="2400" dirty="0"/>
              <a:t> </a:t>
            </a:r>
            <a:r>
              <a:rPr lang="ru-RU" sz="2400" dirty="0" err="1"/>
              <a:t>розщеплюються</a:t>
            </a:r>
            <a:r>
              <a:rPr lang="ru-RU" sz="2400" dirty="0"/>
              <a:t> до </a:t>
            </a:r>
            <a:r>
              <a:rPr lang="ru-RU" sz="2400" dirty="0" err="1"/>
              <a:t>гліцерину</a:t>
            </a:r>
            <a:r>
              <a:rPr lang="ru-RU" sz="2400" dirty="0"/>
              <a:t> і </a:t>
            </a:r>
            <a:r>
              <a:rPr lang="ru-RU" sz="2400" dirty="0" err="1"/>
              <a:t>вищих</a:t>
            </a:r>
            <a:r>
              <a:rPr lang="ru-RU" sz="2400" dirty="0"/>
              <a:t> </a:t>
            </a:r>
            <a:r>
              <a:rPr lang="ru-RU" sz="2400" dirty="0" err="1"/>
              <a:t>жирних</a:t>
            </a:r>
            <a:r>
              <a:rPr lang="ru-RU" sz="2400" dirty="0"/>
              <a:t> кислот.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інтенсивно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в </a:t>
            </a:r>
            <a:r>
              <a:rPr lang="ru-RU" sz="2400" i="1" dirty="0" err="1">
                <a:solidFill>
                  <a:srgbClr val="002060"/>
                </a:solidFill>
              </a:rPr>
              <a:t>печінці</a:t>
            </a:r>
            <a:r>
              <a:rPr lang="ru-RU" sz="2400" dirty="0"/>
              <a:t> і </a:t>
            </a:r>
            <a:r>
              <a:rPr lang="ru-RU" sz="2400" i="1" dirty="0" err="1">
                <a:solidFill>
                  <a:srgbClr val="002060"/>
                </a:solidFill>
              </a:rPr>
              <a:t>легенях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640080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Обмін</a:t>
            </a:r>
            <a:r>
              <a:rPr lang="ru-RU" b="1" i="1" dirty="0"/>
              <a:t> </a:t>
            </a:r>
            <a:r>
              <a:rPr lang="ru-RU" b="1" i="1" dirty="0" err="1"/>
              <a:t>гліцерину</a:t>
            </a:r>
            <a:r>
              <a:rPr lang="ru-RU" b="1" i="1" dirty="0"/>
              <a:t>. </a:t>
            </a:r>
          </a:p>
        </p:txBody>
      </p:sp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395537" y="1412875"/>
            <a:ext cx="8424614" cy="4824413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гідролізу жиру гліцерин під впливом ферменту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гліцеролкінази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фосфорилується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Утворений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-гліцерофосфат лід впливом ферменту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гліцеральдегідфосфатдегідрогенази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окислюється 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фосфогліцериновий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альдегід, який включається у четверту стадію анаеробного розщеплення вуглеводів або є джерелом для біосинтезу специфічних жирів тканин,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гліцерофосфатидів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речозин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200900" cy="1008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/>
              <a:t>Обмін</a:t>
            </a:r>
            <a:r>
              <a:rPr lang="ru-RU" b="1" i="1" dirty="0"/>
              <a:t> </a:t>
            </a:r>
            <a:r>
              <a:rPr lang="ru-RU" b="1" i="1" dirty="0" err="1"/>
              <a:t>вищих</a:t>
            </a:r>
            <a:r>
              <a:rPr lang="ru-RU" b="1" i="1" dirty="0"/>
              <a:t> </a:t>
            </a:r>
            <a:r>
              <a:rPr lang="ru-RU" b="1" i="1" dirty="0" err="1"/>
              <a:t>жирних</a:t>
            </a:r>
            <a:r>
              <a:rPr lang="ru-RU" b="1" i="1" dirty="0"/>
              <a:t> кислот. </a:t>
            </a:r>
          </a:p>
        </p:txBody>
      </p:sp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468313" y="1484313"/>
            <a:ext cx="8135937" cy="4968875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розпаду вищих жирних кислот в організмі пояснює теорія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 жирних кислот, запропонована в 1904.р. німецьким біохіміком Ф.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Кноопом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Згідно з нею розпад жирних кислот відбувається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ступінчасто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 молекули жирної кислоти поступово відщеплюються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двовуглецеві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фрагменти, розміщені 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-положенні.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13787" cy="3048000"/>
          </a:xfrm>
        </p:spPr>
        <p:txBody>
          <a:bodyPr/>
          <a:lstStyle/>
          <a:p>
            <a:pPr indent="0">
              <a:buNone/>
            </a:pPr>
            <a:r>
              <a:rPr lang="ru-RU" sz="2400" dirty="0"/>
              <a:t>Основою для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 </a:t>
            </a:r>
            <a:r>
              <a:rPr lang="uk-UA" sz="2400" dirty="0">
                <a:sym typeface="Symbol" pitchFamily="18" charset="2"/>
              </a:rPr>
              <a:t></a:t>
            </a:r>
            <a:r>
              <a:rPr lang="ru-RU" sz="2400" dirty="0"/>
              <a:t>-</a:t>
            </a:r>
            <a:r>
              <a:rPr lang="ru-RU" sz="2400" dirty="0" err="1"/>
              <a:t>окислення</a:t>
            </a:r>
            <a:r>
              <a:rPr lang="ru-RU" sz="2400" dirty="0"/>
              <a:t> послужили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факти</a:t>
            </a:r>
            <a:r>
              <a:rPr lang="ru-RU" sz="2400" dirty="0"/>
              <a:t>. </a:t>
            </a:r>
            <a:r>
              <a:rPr lang="ru-RU" sz="2400" dirty="0" err="1"/>
              <a:t>Наприкінці</a:t>
            </a:r>
            <a:r>
              <a:rPr lang="ru-RU" sz="2400" dirty="0"/>
              <a:t> </a:t>
            </a:r>
            <a:r>
              <a:rPr lang="en-US" sz="2400" dirty="0"/>
              <a:t>XIX </a:t>
            </a:r>
            <a:r>
              <a:rPr lang="ru-RU" sz="2400" dirty="0" err="1"/>
              <a:t>ст</a:t>
            </a:r>
            <a:r>
              <a:rPr lang="ru-RU" sz="2400" dirty="0"/>
              <a:t>,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встановлено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ароматичні</a:t>
            </a:r>
            <a:r>
              <a:rPr lang="ru-RU" sz="2400" dirty="0"/>
              <a:t> </a:t>
            </a:r>
            <a:r>
              <a:rPr lang="ru-RU" sz="2400" dirty="0" err="1"/>
              <a:t>кислоти</a:t>
            </a:r>
            <a:r>
              <a:rPr lang="ru-RU" sz="2400" dirty="0"/>
              <a:t> </a:t>
            </a:r>
            <a:r>
              <a:rPr lang="ru-RU" sz="2400" dirty="0" err="1"/>
              <a:t>виводяться</a:t>
            </a:r>
            <a:r>
              <a:rPr lang="ru-RU" sz="2400" dirty="0"/>
              <a:t> з </a:t>
            </a:r>
            <a:r>
              <a:rPr lang="ru-RU" sz="2400" dirty="0" err="1"/>
              <a:t>організму</a:t>
            </a:r>
            <a:r>
              <a:rPr lang="ru-RU" sz="2400" dirty="0"/>
              <a:t> з сечею у </a:t>
            </a:r>
            <a:r>
              <a:rPr lang="ru-RU" sz="2400" dirty="0" err="1"/>
              <a:t>знешкодженому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—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парних</a:t>
            </a:r>
            <a:r>
              <a:rPr lang="ru-RU" sz="2400" dirty="0"/>
              <a:t> </a:t>
            </a:r>
            <a:r>
              <a:rPr lang="ru-RU" sz="2400" dirty="0" err="1"/>
              <a:t>сполук</a:t>
            </a:r>
            <a:r>
              <a:rPr lang="ru-RU" sz="2400" dirty="0"/>
              <a:t> з </a:t>
            </a:r>
            <a:r>
              <a:rPr lang="ru-RU" sz="2400" dirty="0" err="1"/>
              <a:t>глікоколом</a:t>
            </a:r>
            <a:r>
              <a:rPr lang="ru-RU" sz="2400" dirty="0"/>
              <a:t>: </a:t>
            </a:r>
            <a:r>
              <a:rPr lang="ru-RU" sz="2400" dirty="0" err="1"/>
              <a:t>бензойна</a:t>
            </a:r>
            <a:r>
              <a:rPr lang="ru-RU" sz="2400" dirty="0"/>
              <a:t> —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гіпурової</a:t>
            </a:r>
            <a:r>
              <a:rPr lang="ru-RU" sz="2400" dirty="0"/>
              <a:t>, </a:t>
            </a:r>
            <a:r>
              <a:rPr lang="ru-RU" sz="2400" dirty="0" err="1"/>
              <a:t>фенілоцтова</a:t>
            </a:r>
            <a:r>
              <a:rPr lang="ru-RU" sz="2400" dirty="0"/>
              <a:t> —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фенацетурової</a:t>
            </a:r>
            <a:r>
              <a:rPr lang="ru-RU" sz="2400" dirty="0"/>
              <a:t> кислот: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3613"/>
            <a:ext cx="91440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97887" cy="1512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сучасна схема </a:t>
            </a:r>
            <a:r>
              <a:rPr lang="uk-UA" dirty="0">
                <a:sym typeface="Symbol"/>
              </a:rPr>
              <a:t></a:t>
            </a:r>
            <a:r>
              <a:rPr lang="uk-UA" dirty="0"/>
              <a:t>-окислення жирних кислот:</a:t>
            </a:r>
            <a:endParaRPr lang="ru-RU" dirty="0"/>
          </a:p>
        </p:txBody>
      </p:sp>
      <p:sp>
        <p:nvSpPr>
          <p:cNvPr id="77826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1584325"/>
          </a:xfrm>
        </p:spPr>
        <p:txBody>
          <a:bodyPr/>
          <a:lstStyle/>
          <a:p>
            <a:pPr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аденілаткінази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жирна кислота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ациладенілату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84248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9275"/>
            <a:ext cx="8641655" cy="4937125"/>
          </a:xfrm>
        </p:spPr>
        <p:txBody>
          <a:bodyPr rtlCol="0">
            <a:normAutofit/>
          </a:bodyPr>
          <a:lstStyle/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Ациладенілат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ацил-КоА-синтетази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флавінзалежної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дегідрогенази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82975"/>
            <a:ext cx="91440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ъект 2"/>
          <p:cNvSpPr>
            <a:spLocks noGrp="1"/>
          </p:cNvSpPr>
          <p:nvPr>
            <p:ph idx="1"/>
          </p:nvPr>
        </p:nvSpPr>
        <p:spPr>
          <a:xfrm>
            <a:off x="251520" y="836613"/>
            <a:ext cx="8784976" cy="30480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Залишок жирної кислоти під дією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еноїл-КоА-гідратази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гідрується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ділянці розриву подвійного зв'язку з утворенням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оксіацил-КоА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573463"/>
            <a:ext cx="9105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Прямоугольник 3"/>
          <p:cNvSpPr>
            <a:spLocks noChangeArrowheads="1"/>
          </p:cNvSpPr>
          <p:nvPr/>
        </p:nvSpPr>
        <p:spPr bwMode="auto">
          <a:xfrm>
            <a:off x="147191" y="620688"/>
            <a:ext cx="8892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Оксіацил-КоА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впливом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оксіацил-КоА-дегідрогенази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наявності НАД+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дегідрується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перетворюючись на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кетоформу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872"/>
            <a:ext cx="9186863" cy="41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991" y="1019127"/>
            <a:ext cx="6220019" cy="5379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Різноманітність ліпідів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61990" y="1557047"/>
            <a:ext cx="1624110" cy="762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4572000" y="1557046"/>
            <a:ext cx="1" cy="790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263173" y="1557046"/>
            <a:ext cx="1238639" cy="7907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280" y="2285199"/>
            <a:ext cx="2414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прості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ліпіди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7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(жири, воски)</a:t>
            </a:r>
            <a:endParaRPr lang="ru-RU" sz="27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80851" y="2285198"/>
            <a:ext cx="298229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складні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ліпіди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7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(фосфоліпіди,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700" dirty="0" err="1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гліколіпіди</a:t>
            </a:r>
            <a:r>
              <a:rPr lang="uk-UA" sz="27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700" dirty="0" err="1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ліпопротеїни</a:t>
            </a:r>
            <a:r>
              <a:rPr lang="uk-UA" sz="27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) </a:t>
            </a:r>
            <a:endParaRPr lang="ru-RU" sz="27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64947" y="2319824"/>
            <a:ext cx="23874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похідні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3600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ліпідів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7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(стероїди,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700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каротиноїди)</a:t>
            </a:r>
            <a:endParaRPr lang="ru-RU" sz="2700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2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ъект 2"/>
          <p:cNvSpPr>
            <a:spLocks noGrp="1"/>
          </p:cNvSpPr>
          <p:nvPr>
            <p:ph idx="1"/>
          </p:nvPr>
        </p:nvSpPr>
        <p:spPr>
          <a:xfrm>
            <a:off x="323528" y="765175"/>
            <a:ext cx="8568952" cy="3784600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Молекула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кетоформи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-ацетил-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тіолази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ацетил-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9144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08714" cy="5400129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Ацил-КоА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знову зазнає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-окислення, доки вся молекула жирної кислоти не розпадається на ацетил-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Ацетил-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вступає в цикл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трикарбонових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та інші реакції.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ъект 2"/>
          <p:cNvSpPr>
            <a:spLocks noGrp="1"/>
          </p:cNvSpPr>
          <p:nvPr>
            <p:ph idx="1"/>
          </p:nvPr>
        </p:nvSpPr>
        <p:spPr>
          <a:xfrm>
            <a:off x="250825" y="260648"/>
            <a:ext cx="8569325" cy="6263977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Вищі жирні кислоти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важливе джерело хімічної енергії в організмі. При повному окисленні одного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двовуглецевого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фрагменту жирної кислоти (ацетил-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мітохондріях утворюється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 молекул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АТФ (дві- за рахунок ФАД • Н і три- за рахунок НАД •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повному розщепленні стеаринової кислоти утворюється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молекул ацетил-</a:t>
            </a:r>
            <a:r>
              <a:rPr lang="uk-U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дають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молекул АТФ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• 9 = 45). Якщо молекула ацетил-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включається в цикл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трикарбонових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то при її окисленні утворюється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молекул АТФ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Отже, 9 молекул ацетил-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утворились при розпаді стеаринової кислоти, після окислення в ЦТК є джерелом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 молекул АТФ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 • 9 = 108). Повне окислення однієї молекули стеаринової кислоти дає організму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 молекули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АТФ (45 + 108 = 153).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7BDCF2-4C9D-4A88-AC45-E3AA1C52F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68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C17AD4-6E60-4DBE-B2CC-371E5910D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729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3400-A744-4EA6-8DC6-504E4F38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6984776" cy="5184576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г жиру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38,9 кДж (9,3 ккал)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2 рази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г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сполуками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гліцерол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підшлункової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тонкого кишечника, 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жовчі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всмоктуються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ворсинках тонкого кишечника.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лімфи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7669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2B8C59-427D-40B8-B0BB-5DB066565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74"/>
            <a:ext cx="9139373" cy="68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978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E61428-A7EC-4937-8DEA-33C1F408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276872"/>
            <a:ext cx="6912768" cy="4176464"/>
          </a:xfrm>
        </p:spPr>
        <p:txBody>
          <a:bodyPr/>
          <a:lstStyle/>
          <a:p>
            <a:r>
              <a:rPr lang="ru-RU" sz="2400" b="1" dirty="0"/>
              <a:t>Як і </a:t>
            </a:r>
            <a:r>
              <a:rPr lang="ru-RU" sz="2400" b="1" dirty="0" err="1"/>
              <a:t>вуглеводи</a:t>
            </a:r>
            <a:r>
              <a:rPr lang="ru-RU" sz="2400" b="1" dirty="0"/>
              <a:t>, </a:t>
            </a:r>
            <a:r>
              <a:rPr lang="ru-RU" sz="2400" b="1" dirty="0" err="1"/>
              <a:t>жири</a:t>
            </a:r>
            <a:r>
              <a:rPr lang="ru-RU" sz="2400" b="1" dirty="0"/>
              <a:t> </a:t>
            </a:r>
            <a:r>
              <a:rPr lang="ru-RU" sz="2400" b="1" dirty="0" err="1"/>
              <a:t>розпадаються</a:t>
            </a:r>
            <a:r>
              <a:rPr lang="ru-RU" sz="2400" b="1" dirty="0"/>
              <a:t> до </a:t>
            </a:r>
            <a:r>
              <a:rPr lang="ru-RU" sz="2400" b="1" dirty="0" err="1"/>
              <a:t>вуглекислого</a:t>
            </a:r>
            <a:r>
              <a:rPr lang="ru-RU" sz="2400" b="1" dirty="0"/>
              <a:t> газу і води і </a:t>
            </a:r>
            <a:r>
              <a:rPr lang="ru-RU" sz="2400" b="1" dirty="0" err="1"/>
              <a:t>виводяться</a:t>
            </a:r>
            <a:r>
              <a:rPr lang="ru-RU" sz="2400" b="1" dirty="0"/>
              <a:t> таким самим шляхом.</a:t>
            </a:r>
          </a:p>
        </p:txBody>
      </p:sp>
    </p:spTree>
    <p:extLst>
      <p:ext uri="{BB962C8B-B14F-4D97-AF65-F5344CB8AC3E}">
        <p14:creationId xmlns:p14="http://schemas.microsoft.com/office/powerpoint/2010/main" val="8304076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0800" cy="1360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 </a:t>
            </a:r>
            <a:r>
              <a:rPr lang="ru-RU" b="1" i="1" cap="none" spc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Регуляція</a:t>
            </a: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cap="none" spc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ліпідного</a:t>
            </a: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cap="none" spc="0" dirty="0" err="1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обміну</a:t>
            </a:r>
            <a:r>
              <a:rPr lang="ru-RU" b="1" i="1" cap="none" spc="0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84994" name="Объект 2"/>
          <p:cNvSpPr>
            <a:spLocks noGrp="1"/>
          </p:cNvSpPr>
          <p:nvPr>
            <p:ph idx="1"/>
          </p:nvPr>
        </p:nvSpPr>
        <p:spPr>
          <a:xfrm>
            <a:off x="250825" y="1360512"/>
            <a:ext cx="8642350" cy="5021238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нейрогуморальним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великих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всмоктування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депо,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парасимпатичних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гіпоталамуса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404665"/>
            <a:ext cx="8496300" cy="5513536"/>
          </a:xfrm>
        </p:spPr>
        <p:txBody>
          <a:bodyPr rtlCol="0">
            <a:normAutofit lnSpcReduction="10000"/>
          </a:bodyPr>
          <a:lstStyle/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ліпокаїн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фосфатидів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напрямленої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кастрацію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інсулін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кормах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надлишковому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жиру.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кормах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метіоніну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1750"/>
            <a:ext cx="7416800" cy="6843713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0"/>
            <a:ext cx="7056438" cy="112625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ліпідного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2" name="Объект 2"/>
          <p:cNvSpPr>
            <a:spLocks noGrp="1"/>
          </p:cNvSpPr>
          <p:nvPr>
            <p:ph idx="1"/>
          </p:nvPr>
        </p:nvSpPr>
        <p:spPr>
          <a:xfrm>
            <a:off x="684213" y="1126257"/>
            <a:ext cx="8208962" cy="5326932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незаразних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хворобах. Часто причиною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нейрогуморальної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всмоктування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ліполізу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гіпофункціях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гіпофіза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жиру.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гіперфункціях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щитовидної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надниркових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схуднення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ъект 2"/>
          <p:cNvSpPr>
            <a:spLocks noGrp="1"/>
          </p:cNvSpPr>
          <p:nvPr>
            <p:ph idx="1"/>
          </p:nvPr>
        </p:nvSpPr>
        <p:spPr>
          <a:xfrm>
            <a:off x="395535" y="692150"/>
            <a:ext cx="8434139" cy="4362450"/>
          </a:xfrm>
        </p:spPr>
        <p:txBody>
          <a:bodyPr/>
          <a:lstStyle/>
          <a:p>
            <a:pPr indent="0" algn="just">
              <a:lnSpc>
                <a:spcPct val="100000"/>
              </a:lnSpc>
              <a:buNone/>
            </a:pPr>
            <a:r>
              <a:rPr lang="ru-RU" sz="2400" dirty="0"/>
              <a:t>При </a:t>
            </a:r>
            <a:r>
              <a:rPr lang="ru-RU" sz="2400" dirty="0" err="1"/>
              <a:t>зниженій</a:t>
            </a:r>
            <a:r>
              <a:rPr lang="ru-RU" sz="2400" dirty="0"/>
              <a:t> </a:t>
            </a:r>
            <a:r>
              <a:rPr lang="ru-RU" sz="2400" dirty="0" err="1"/>
              <a:t>продуктивності</a:t>
            </a:r>
            <a:r>
              <a:rPr lang="ru-RU" sz="2400" dirty="0"/>
              <a:t>  </a:t>
            </a:r>
            <a:r>
              <a:rPr lang="ru-RU" sz="2400" dirty="0" err="1"/>
              <a:t>ліполітичних</a:t>
            </a:r>
            <a:r>
              <a:rPr lang="ru-RU" sz="2400" dirty="0"/>
              <a:t> </a:t>
            </a:r>
            <a:r>
              <a:rPr lang="ru-RU" sz="2400" dirty="0" err="1"/>
              <a:t>ферментів</a:t>
            </a:r>
            <a:r>
              <a:rPr lang="ru-RU" sz="2400" dirty="0"/>
              <a:t> </a:t>
            </a:r>
            <a:r>
              <a:rPr lang="ru-RU" sz="2400" dirty="0" err="1"/>
              <a:t>травними</a:t>
            </a:r>
            <a:r>
              <a:rPr lang="ru-RU" sz="2400" dirty="0"/>
              <a:t> </a:t>
            </a:r>
            <a:r>
              <a:rPr lang="ru-RU" sz="2400" dirty="0" err="1"/>
              <a:t>залозами</a:t>
            </a:r>
            <a:r>
              <a:rPr lang="ru-RU" sz="2400" dirty="0"/>
              <a:t> і </a:t>
            </a:r>
            <a:r>
              <a:rPr lang="ru-RU" sz="2400" dirty="0" err="1"/>
              <a:t>зменшенні</a:t>
            </a:r>
            <a:r>
              <a:rPr lang="ru-RU" sz="2400" dirty="0"/>
              <a:t> </a:t>
            </a:r>
            <a:r>
              <a:rPr lang="ru-RU" sz="2400" dirty="0" err="1"/>
              <a:t>секреції</a:t>
            </a:r>
            <a:r>
              <a:rPr lang="ru-RU" sz="2400" dirty="0"/>
              <a:t> </a:t>
            </a:r>
            <a:r>
              <a:rPr lang="ru-RU" sz="2400" dirty="0" err="1"/>
              <a:t>жовчі</a:t>
            </a:r>
            <a:r>
              <a:rPr lang="ru-RU" sz="2400" dirty="0"/>
              <a:t> (</a:t>
            </a:r>
            <a:r>
              <a:rPr lang="ru-RU" sz="2400" dirty="0" err="1"/>
              <a:t>фасціольоз</a:t>
            </a:r>
            <a:r>
              <a:rPr lang="ru-RU" sz="2400" dirty="0"/>
              <a:t>, </a:t>
            </a:r>
            <a:r>
              <a:rPr lang="ru-RU" sz="2400" dirty="0" err="1"/>
              <a:t>гепатити</a:t>
            </a:r>
            <a:r>
              <a:rPr lang="ru-RU" sz="2400" dirty="0"/>
              <a:t>) </a:t>
            </a:r>
            <a:r>
              <a:rPr lang="ru-RU" sz="2400" dirty="0" err="1"/>
              <a:t>порушу¬ються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перетравлювання</a:t>
            </a:r>
            <a:r>
              <a:rPr lang="ru-RU" sz="2400" dirty="0"/>
              <a:t> і </a:t>
            </a:r>
            <a:r>
              <a:rPr lang="ru-RU" sz="2400" dirty="0" err="1"/>
              <a:t>всмоктування</a:t>
            </a:r>
            <a:r>
              <a:rPr lang="ru-RU" sz="2400" dirty="0"/>
              <a:t> </a:t>
            </a:r>
            <a:r>
              <a:rPr lang="ru-RU" sz="2400" dirty="0" err="1"/>
              <a:t>ліпідів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з калом і до </a:t>
            </a:r>
            <a:r>
              <a:rPr lang="ru-RU" sz="2400" dirty="0" err="1"/>
              <a:t>проносів</a:t>
            </a:r>
            <a:r>
              <a:rPr lang="ru-RU" sz="2400" dirty="0"/>
              <a:t>.</a:t>
            </a:r>
          </a:p>
        </p:txBody>
      </p:sp>
      <p:sp>
        <p:nvSpPr>
          <p:cNvPr id="88066" name="Прямоугольник 3"/>
          <p:cNvSpPr>
            <a:spLocks noChangeArrowheads="1"/>
          </p:cNvSpPr>
          <p:nvPr/>
        </p:nvSpPr>
        <p:spPr bwMode="auto">
          <a:xfrm>
            <a:off x="395536" y="2708920"/>
            <a:ext cx="843413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Constantia" pitchFamily="18" charset="0"/>
              </a:rPr>
              <a:t>Відсутність</a:t>
            </a:r>
            <a:r>
              <a:rPr lang="ru-RU" sz="2400" dirty="0">
                <a:latin typeface="Constantia" pitchFamily="18" charset="0"/>
              </a:rPr>
              <a:t> у кормах </a:t>
            </a:r>
            <a:r>
              <a:rPr lang="ru-RU" sz="2400" dirty="0" err="1">
                <a:latin typeface="Constantia" pitchFamily="18" charset="0"/>
              </a:rPr>
              <a:t>ліпотропних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речовин</a:t>
            </a:r>
            <a:r>
              <a:rPr lang="ru-RU" sz="2400" dirty="0">
                <a:latin typeface="Constantia" pitchFamily="18" charset="0"/>
              </a:rPr>
              <a:t> (</a:t>
            </a:r>
            <a:r>
              <a:rPr lang="ru-RU" sz="2400" dirty="0" err="1">
                <a:latin typeface="Constantia" pitchFamily="18" charset="0"/>
              </a:rPr>
              <a:t>холіну</a:t>
            </a:r>
            <a:r>
              <a:rPr lang="ru-RU" sz="2400" dirty="0">
                <a:latin typeface="Constantia" pitchFamily="18" charset="0"/>
              </a:rPr>
              <a:t> і </a:t>
            </a:r>
            <a:r>
              <a:rPr lang="ru-RU" sz="2400" dirty="0" err="1">
                <a:latin typeface="Constantia" pitchFamily="18" charset="0"/>
              </a:rPr>
              <a:t>метіоніну</a:t>
            </a:r>
            <a:r>
              <a:rPr lang="ru-RU" sz="2400" dirty="0">
                <a:latin typeface="Constantia" pitchFamily="18" charset="0"/>
              </a:rPr>
              <a:t>) </a:t>
            </a:r>
            <a:r>
              <a:rPr lang="ru-RU" sz="2400" dirty="0" err="1">
                <a:latin typeface="Constantia" pitchFamily="18" charset="0"/>
              </a:rPr>
              <a:t>викликає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жирове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переродження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печінки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нестача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жиророзчинних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вітамінів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зменшує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всмоктування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знижує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секрецію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жовчі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веде</a:t>
            </a:r>
            <a:r>
              <a:rPr lang="ru-RU" sz="2400" dirty="0">
                <a:latin typeface="Constantia" pitchFamily="18" charset="0"/>
              </a:rPr>
              <a:t> до </a:t>
            </a:r>
            <a:r>
              <a:rPr lang="ru-RU" sz="2400" dirty="0" err="1">
                <a:latin typeface="Constantia" pitchFamily="18" charset="0"/>
              </a:rPr>
              <a:t>появи</a:t>
            </a:r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dirty="0" err="1">
                <a:latin typeface="Constantia" pitchFamily="18" charset="0"/>
              </a:rPr>
              <a:t>дерматитів</a:t>
            </a:r>
            <a:r>
              <a:rPr lang="ru-RU" sz="2400" dirty="0">
                <a:latin typeface="Constantia" pitchFamily="18" charset="0"/>
              </a:rPr>
              <a:t>, </a:t>
            </a:r>
            <a:r>
              <a:rPr lang="ru-RU" sz="2400" dirty="0" err="1">
                <a:latin typeface="Constantia" pitchFamily="18" charset="0"/>
              </a:rPr>
              <a:t>проносів</a:t>
            </a:r>
            <a:r>
              <a:rPr lang="ru-RU" sz="2400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ъект 2"/>
          <p:cNvSpPr>
            <a:spLocks noGrp="1"/>
          </p:cNvSpPr>
          <p:nvPr>
            <p:ph idx="1"/>
          </p:nvPr>
        </p:nvSpPr>
        <p:spPr>
          <a:xfrm>
            <a:off x="358775" y="32405"/>
            <a:ext cx="8785225" cy="6708963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Ліпідний обмін порушується при </a:t>
            </a:r>
            <a:r>
              <a:rPr lang="uk-UA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кетозах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виникають при </a:t>
            </a:r>
            <a:r>
              <a:rPr lang="uk-UA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цукровому діабеті, гепатитах, різних отруєннях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Причиною їх може бути </a:t>
            </a:r>
            <a:r>
              <a:rPr lang="uk-UA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неправильне годування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тварин. Так,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кетози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з'являються при надлишковому годуванні корів концентратами, при підвищеному маслянокислому бродінні в передшлунках і після тривалого голодування. Походження кетонових тіл (ацетооцтова кислота,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оксимасляна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кислота, ацетон) подвійне. Вони виникають внаслідок незавершеності процесу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-окислення вищих жирних кислот (процес не Доходить до утворення ацетил-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біосинтезу вищих жирних кислот з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-тил-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стадії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метилглутарил-КоА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гепатоцитах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впливом спеціального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мітохондріального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утворюється ацетооцтова кислота: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34925"/>
            <a:ext cx="9178926" cy="6707188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ъект 2"/>
          <p:cNvSpPr>
            <a:spLocks noGrp="1"/>
          </p:cNvSpPr>
          <p:nvPr>
            <p:ph idx="1"/>
          </p:nvPr>
        </p:nvSpPr>
        <p:spPr>
          <a:xfrm>
            <a:off x="422399" y="404664"/>
            <a:ext cx="8424614" cy="472122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ацетооцтової кислоти в печінці лід впливом НАД-залежної р-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оксибутиратдегідрогенази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відновлюється до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оксимасляної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кислоти (реакція оборотна, однак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надлишку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недоокислених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продуктів ліпідного обміну вона зсувається вправо):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9" y="2996952"/>
            <a:ext cx="8621713" cy="348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ъект 2"/>
          <p:cNvSpPr>
            <a:spLocks noGrp="1"/>
          </p:cNvSpPr>
          <p:nvPr>
            <p:ph idx="1"/>
          </p:nvPr>
        </p:nvSpPr>
        <p:spPr>
          <a:xfrm>
            <a:off x="468312" y="836613"/>
            <a:ext cx="8352160" cy="2544762"/>
          </a:xfrm>
        </p:spPr>
        <p:txBody>
          <a:bodyPr/>
          <a:lstStyle/>
          <a:p>
            <a:pPr indent="0" algn="just">
              <a:buFont typeface="Wingdings" pitchFamily="2" charset="2"/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ацетооцтової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ацетоацилдекарбоксилази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неферментативним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декарбоксилується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приводить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ацетону: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2924944"/>
            <a:ext cx="8712969" cy="20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496300" cy="472122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невеликих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тканинами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ацетонемія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0,06—0,07 г/л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кетозах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0,48—0,50 г/л.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0,09—0,10 г/л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кетозах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(2,5—3 г/л)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ацетонурія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ацидозу,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3186" name="Прямоугольник 3"/>
          <p:cNvSpPr>
            <a:spLocks noChangeArrowheads="1"/>
          </p:cNvSpPr>
          <p:nvPr/>
        </p:nvSpPr>
        <p:spPr bwMode="auto">
          <a:xfrm>
            <a:off x="468313" y="4485481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епітелії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передшлунків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тканинах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ъект 3"/>
          <p:cNvSpPr>
            <a:spLocks noGrp="1"/>
          </p:cNvSpPr>
          <p:nvPr>
            <p:ph idx="1"/>
          </p:nvPr>
        </p:nvSpPr>
        <p:spPr>
          <a:xfrm>
            <a:off x="684213" y="620713"/>
            <a:ext cx="7991475" cy="5832475"/>
          </a:xfrm>
        </p:spPr>
        <p:txBody>
          <a:bodyPr/>
          <a:lstStyle/>
          <a:p>
            <a:pPr indent="0" algn="just">
              <a:lnSpc>
                <a:spcPct val="100000"/>
              </a:lnSpc>
              <a:buFont typeface="Wingdings" pitchFamily="2" charset="2"/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трапляються порушення холестеринового обміну. У хворих виникає надлишок холестерину в крові —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гіперхолестеринемія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внутрішніх органах, особливо в тканинах печінки, спостерігається посилене відкладання холестерину. Виникає «холестериновий цироз печінки». З'являється жовчнокам'яна хвороба, коли в жовчних ходах і жовчному міхурі відкладаються жовчні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на 90—99 % складаються з холестерину. У ряді випадків на внутрішніх стінках кровоносних судин, особливо артерій, відкладаються часточки холестерину та інших речовин. Це призводить до втрати судинами еластичності, у закриття їхнього просвіту і виникнення атеросклерозу, а як наслідок— до розриву судин, виникнення інфарктів і інсультів, поширених крововиливів.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04813"/>
            <a:ext cx="6400800" cy="1008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поділі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7593012" cy="4752975"/>
          </a:xfrm>
        </p:spPr>
        <p:txBody>
          <a:bodyPr/>
          <a:lstStyle/>
          <a:p>
            <a:r>
              <a:rPr lang="ru-RU" sz="2400"/>
              <a:t>Жирні кислоти (</a:t>
            </a:r>
            <a:r>
              <a:rPr lang="en-US" sz="2400"/>
              <a:t>FA);</a:t>
            </a:r>
          </a:p>
          <a:p>
            <a:r>
              <a:rPr lang="ru-RU" sz="2400"/>
              <a:t>Гліцероліпіди (</a:t>
            </a:r>
            <a:r>
              <a:rPr lang="en-US" sz="2400"/>
              <a:t>GL);</a:t>
            </a:r>
          </a:p>
          <a:p>
            <a:r>
              <a:rPr lang="ru-RU" sz="2400"/>
              <a:t>Гліцерофосфоліпіди (</a:t>
            </a:r>
            <a:r>
              <a:rPr lang="en-US" sz="2400"/>
              <a:t>GP);</a:t>
            </a:r>
          </a:p>
          <a:p>
            <a:r>
              <a:rPr lang="ru-RU" sz="2400"/>
              <a:t>Сфінголіпіди (</a:t>
            </a:r>
            <a:r>
              <a:rPr lang="en-US" sz="2400"/>
              <a:t>SP);</a:t>
            </a:r>
          </a:p>
          <a:p>
            <a:r>
              <a:rPr lang="ru-RU" sz="2400"/>
              <a:t>Стероїдні ліпіди (</a:t>
            </a:r>
            <a:r>
              <a:rPr lang="en-US" sz="2400"/>
              <a:t>ST);</a:t>
            </a:r>
          </a:p>
          <a:p>
            <a:r>
              <a:rPr lang="ru-RU" sz="2400"/>
              <a:t>Пренольні ліпіди (</a:t>
            </a:r>
            <a:r>
              <a:rPr lang="en-US" sz="2400"/>
              <a:t>PR);</a:t>
            </a:r>
          </a:p>
          <a:p>
            <a:r>
              <a:rPr lang="ru-RU" sz="2400"/>
              <a:t>Сахароліпіди (</a:t>
            </a:r>
            <a:r>
              <a:rPr lang="en-US" sz="2400"/>
              <a:t>SL);</a:t>
            </a:r>
          </a:p>
          <a:p>
            <a:r>
              <a:rPr lang="ru-RU" sz="2400"/>
              <a:t>Полікетиди (</a:t>
            </a:r>
            <a:r>
              <a:rPr lang="en-US" sz="2400"/>
              <a:t>PK).</a:t>
            </a:r>
            <a:endParaRPr lang="ru-RU" sz="240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63688"/>
            <a:ext cx="3529012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8424" y="1412776"/>
            <a:ext cx="622927" cy="5029784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Холестерин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562</TotalTime>
  <Words>3872</Words>
  <Application>Microsoft Office PowerPoint</Application>
  <PresentationFormat>Экран (4:3)</PresentationFormat>
  <Paragraphs>198</Paragraphs>
  <Slides>87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87</vt:i4>
      </vt:variant>
    </vt:vector>
  </HeadingPairs>
  <TitlesOfParts>
    <vt:vector size="99" baseType="lpstr">
      <vt:lpstr>Arial</vt:lpstr>
      <vt:lpstr>Bookman Old Style</vt:lpstr>
      <vt:lpstr>Calibri</vt:lpstr>
      <vt:lpstr>Calibri Light</vt:lpstr>
      <vt:lpstr>Comic Sans MS</vt:lpstr>
      <vt:lpstr>Constantia</vt:lpstr>
      <vt:lpstr>Garamond</vt:lpstr>
      <vt:lpstr>Times New Roman</vt:lpstr>
      <vt:lpstr>Wingdings</vt:lpstr>
      <vt:lpstr>Кутюр</vt:lpstr>
      <vt:lpstr>Тема Office</vt:lpstr>
      <vt:lpstr>Оформление по умолчанию</vt:lpstr>
      <vt:lpstr>ЛІПІДИ</vt:lpstr>
      <vt:lpstr>План </vt:lpstr>
      <vt:lpstr>1.Загальна характеристика ліпідів </vt:lpstr>
      <vt:lpstr>Ліпіди – це органічні неполярні сполуки, що нерозчинні у воді, але добре розчинні у неполярних розчинниках:</vt:lpstr>
      <vt:lpstr>функції ліпідів</vt:lpstr>
      <vt:lpstr>Класифікація ліпідів</vt:lpstr>
      <vt:lpstr>Різноманітність ліпідів</vt:lpstr>
      <vt:lpstr>Презентация PowerPoint</vt:lpstr>
      <vt:lpstr>поділі їх на вісім основних груп</vt:lpstr>
      <vt:lpstr>Підсумки  Функції ліпідів</vt:lpstr>
      <vt:lpstr>2. Обмін ліпідів</vt:lpstr>
      <vt:lpstr>Презентация PowerPoint</vt:lpstr>
      <vt:lpstr>Перетравлювання ліпідів.</vt:lpstr>
      <vt:lpstr>Презентация PowerPoint</vt:lpstr>
      <vt:lpstr>Презентация PowerPoint</vt:lpstr>
      <vt:lpstr>Жовчні кислоти</vt:lpstr>
      <vt:lpstr>Презентация PowerPoint</vt:lpstr>
      <vt:lpstr>Презентация PowerPoint</vt:lpstr>
      <vt:lpstr>Презентация PowerPoint</vt:lpstr>
      <vt:lpstr>Презентация PowerPoint</vt:lpstr>
      <vt:lpstr>Гідроліз триацилгліцеролів у шлунково- кишковому тракті</vt:lpstr>
      <vt:lpstr>Шляхи включення гліцерину у гліколіз та глюконеогенез</vt:lpstr>
      <vt:lpstr>β-окиснення жирних кислот</vt:lpstr>
      <vt:lpstr>Енергетичний баланс                             β-окислення</vt:lpstr>
      <vt:lpstr>Енергетичний баланс                             β-окислення</vt:lpstr>
      <vt:lpstr>Всмоктування ліпідів. </vt:lpstr>
      <vt:lpstr>Презентация PowerPoint</vt:lpstr>
      <vt:lpstr>Презентация PowerPoint</vt:lpstr>
      <vt:lpstr>для забезпечення нормального травлення і всмоктування продуктів розпаду ліпідів має значення взаємодія чотирьох чинників:</vt:lpstr>
      <vt:lpstr>Проміжний обмін. </vt:lpstr>
      <vt:lpstr>Синтез жирних кислот</vt:lpstr>
      <vt:lpstr>Синтез жирних кислот</vt:lpstr>
      <vt:lpstr>Сумарне рівняння синтезу жирних кислот</vt:lpstr>
      <vt:lpstr>Ресинтез ліпідів у тонкій кишці. </vt:lpstr>
      <vt:lpstr>Ліпіди крові. </vt:lpstr>
      <vt:lpstr>види транспортування ліпідів: </vt:lpstr>
      <vt:lpstr>Обмін ліпідів у печінці</vt:lpstr>
      <vt:lpstr>Обмін ліпідів у жирових депо. </vt:lpstr>
      <vt:lpstr>Кінцевий обмін. </vt:lpstr>
      <vt:lpstr>Презентация PowerPoint</vt:lpstr>
      <vt:lpstr>Презентация PowerPoint</vt:lpstr>
      <vt:lpstr>Презентация PowerPoint</vt:lpstr>
      <vt:lpstr>Жири</vt:lpstr>
      <vt:lpstr>3. Біосинтез ліпідів</vt:lpstr>
      <vt:lpstr>Презентация PowerPoint</vt:lpstr>
      <vt:lpstr>Частина гліцерину утворюється в результаті гідролізу гліцеридів клітин і міжклітинної рідини під впливом ліпаз:</vt:lpstr>
      <vt:lpstr>Презентация PowerPoint</vt:lpstr>
      <vt:lpstr>Утворення вищих жирних кислот. </vt:lpstr>
      <vt:lpstr>  мітохондріальний</vt:lpstr>
      <vt:lpstr>немітохондріальний</vt:lpstr>
      <vt:lpstr>Презентация PowerPoint</vt:lpstr>
      <vt:lpstr>Презентация PowerPoint</vt:lpstr>
      <vt:lpstr>Презентация PowerPoint</vt:lpstr>
      <vt:lpstr>Презентация PowerPoint</vt:lpstr>
      <vt:lpstr>Утворення тригліцеридів </vt:lpstr>
      <vt:lpstr>Презентация PowerPoint</vt:lpstr>
      <vt:lpstr>Презентация PowerPoint</vt:lpstr>
      <vt:lpstr>Біосинтез стеринів і стерЇдів. </vt:lpstr>
      <vt:lpstr>Презентация PowerPoint</vt:lpstr>
      <vt:lpstr>Презентация PowerPoint</vt:lpstr>
      <vt:lpstr>Ліполіз</vt:lpstr>
      <vt:lpstr>Перетворення жирів. </vt:lpstr>
      <vt:lpstr>Обмін гліцерину. </vt:lpstr>
      <vt:lpstr>Обмін вищих жирних кислот. </vt:lpstr>
      <vt:lpstr>Презентация PowerPoint</vt:lpstr>
      <vt:lpstr>сучасна схема -окислення жирних кислот: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Регуляція ліпідного обміну. </vt:lpstr>
      <vt:lpstr>Презентация PowerPoint</vt:lpstr>
      <vt:lpstr> 5. Патологія ліпідного обміну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Володя</cp:lastModifiedBy>
  <cp:revision>46</cp:revision>
  <dcterms:created xsi:type="dcterms:W3CDTF">2012-10-29T16:48:43Z</dcterms:created>
  <dcterms:modified xsi:type="dcterms:W3CDTF">2024-03-22T05:43:42Z</dcterms:modified>
</cp:coreProperties>
</file>