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E32B3-D2AE-42CC-8F50-0858A505E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CEDA330-47AE-402E-BEE7-76786EA16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F44180-D475-48A2-B438-80B5B5D1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01.02.2024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664004-5AEA-4996-9944-ACBB14C5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378013-70BC-4152-9949-53B9BE0F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928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1DA5C-A777-4082-8711-D4DB1C6B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3C1CA1D-44D4-4680-951E-3E113F62A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470E5E-8B4F-4672-99AD-253BF42D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01.02.2024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C43ECC-3E73-492E-824E-74F854EC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7D29A2-0238-47F4-BE81-F04AA3D3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532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11F052C-4291-45A1-B7B5-866C9D05C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91DDB60-C9B3-45A0-A565-D97830615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B88AC4-DE10-4A7E-9CCF-4BE9552F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01.02.2024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C234D2-3A48-47D7-A69B-11DF206F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505049-F368-4C90-8F01-2500AD19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09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43F1B-B82C-4095-B0CF-5B66D3C7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BA9099-EB96-4DC1-845E-34F64FCD0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03E90-A6ED-4E2A-BAF1-CDC521E3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01.02.2024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5C6E40-0279-44D5-AF1B-5ECE4164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478843-DE33-436A-A1A5-FC6BF9CE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72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DFF2F-6D93-4CFC-90F7-E2FD87B9F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3B33F97-3C1E-4A9D-806C-07EEFE4B4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61A524-024A-4207-909B-A2444C0CF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01.02.2024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C8C58A-4522-41D2-9548-5535F778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E774FA-A012-4FF0-BBFC-FA8895B5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7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FE4A-7EEF-4519-8E75-0DE5D8B9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4A2EEB-4C4D-42D7-843F-9E655FB04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962048A-1693-4C1C-A4E4-415A7CF83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FE17E1A-86A2-4EF4-BA40-171B31963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01.02.2024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7039724-2766-4A18-9E50-E351BEDF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AF429AE-F225-44F1-A08C-D88FC8D5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5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EA389-153F-4409-9CB6-91146685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3EA540-1088-4F45-9184-01DEE663B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DBABF0-B3F8-49D5-BA5F-25B2858AF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0A0390C-7162-46A3-B912-B9114CFBD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ED3BDA2-D6B0-4026-9D89-0BEC9BA39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60F239D-4CDB-4E62-866F-FEDCE0439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01.02.2024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13B255F-6718-4876-A831-E8CB9225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4276793-EA8B-420B-AF91-7F4704817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770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A6A13-9854-4889-9D7F-1F951C06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25AF380-D1D1-4367-8346-ED135220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01.02.2024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C09D5C7-E600-4521-ABCF-60F8F083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F425DE7-08E1-429D-9C2B-B3072A15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950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A5F848A-158D-4338-AA67-E11AE8B2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01.02.2024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C30E2B-B3CC-46B5-9A33-CB9C65F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5955F32-AA06-48C8-9A92-6178B210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721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4FBC8-7D7C-4D91-9C64-1353E9A2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F8558D-DDFF-4902-95F1-FC56741A6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347D1CB-0031-4EA3-9EFD-03B197843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F26038-EF54-427B-BA28-BB6F4FD2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01.02.2024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3B8060-22A6-4500-8D96-BB5393C9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05246D-A529-4738-AC88-EBE4A460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926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9DC25-1452-49BC-844C-1D09F593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2CEC012-5F42-43F8-A5AD-ABA88602A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3B2B203-D22C-48AA-9B15-B8A5D0053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C9CE8C-66DD-4C8E-8733-E9F8F400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3B25-E44D-4CE4-BCA8-55F992A9680E}" type="datetimeFigureOut">
              <a:rPr lang="uk-UA" smtClean="0"/>
              <a:t>01.02.2024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7A033-CE8B-45F0-A7E2-11DC06AA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8DAB1E-3375-46DF-AF74-D5101763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797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F318EE2-5D26-4BCA-A30A-37E13DAA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D893A3-2192-4834-80A7-290F27EEF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693480-DC83-495E-95DD-FA7E49A67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63B25-E44D-4CE4-BCA8-55F992A9680E}" type="datetimeFigureOut">
              <a:rPr lang="uk-UA" smtClean="0"/>
              <a:t>01.02.2024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6C7C8A-EBE9-4507-8F2F-709776D65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A97467-536A-43C8-ADFC-801177060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6E609-55A3-49DF-BEC9-A0A2B6E8253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34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14ED2-9F1A-4BEF-8C50-88358A64D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i="1" dirty="0"/>
              <a:t>Тема 1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7B296F0-E11D-4ED3-8594-EB8290602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b="1" i="1" dirty="0" err="1"/>
              <a:t>Поняття</a:t>
            </a:r>
            <a:r>
              <a:rPr lang="ru-RU" sz="4000" b="1" i="1" dirty="0"/>
              <a:t> про </a:t>
            </a:r>
            <a:r>
              <a:rPr lang="ru-RU" sz="4000" b="1" i="1" dirty="0" err="1"/>
              <a:t>інтелект</a:t>
            </a:r>
            <a:r>
              <a:rPr lang="ru-RU" sz="4000" b="1" i="1" dirty="0"/>
              <a:t> та </a:t>
            </a:r>
            <a:r>
              <a:rPr lang="ru-RU" sz="4000" b="1" i="1" dirty="0" err="1"/>
              <a:t>інтелектуальні</a:t>
            </a:r>
            <a:r>
              <a:rPr lang="ru-RU" sz="4000" b="1" i="1" dirty="0"/>
              <a:t> </a:t>
            </a:r>
            <a:r>
              <a:rPr lang="ru-RU" sz="4000" b="1" i="1" dirty="0" err="1"/>
              <a:t>порушення</a:t>
            </a:r>
            <a:endParaRPr lang="uk-UA" sz="4000" b="1" i="1" dirty="0"/>
          </a:p>
        </p:txBody>
      </p:sp>
    </p:spTree>
    <p:extLst>
      <p:ext uri="{BB962C8B-B14F-4D97-AF65-F5344CB8AC3E}">
        <p14:creationId xmlns:p14="http://schemas.microsoft.com/office/powerpoint/2010/main" val="124692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Інтелектуальні</a:t>
            </a:r>
            <a:r>
              <a:rPr lang="ru-RU" b="1" dirty="0"/>
              <a:t> </a:t>
            </a:r>
            <a:r>
              <a:rPr lang="ru-RU" b="1" dirty="0" err="1"/>
              <a:t>порушення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досить</a:t>
            </a:r>
            <a:r>
              <a:rPr lang="ru-RU" dirty="0"/>
              <a:t> складна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інтелектуальні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системне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пізнавальної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— </a:t>
            </a:r>
            <a:r>
              <a:rPr lang="ru-RU" dirty="0" err="1"/>
              <a:t>затримка</a:t>
            </a:r>
            <a:r>
              <a:rPr lang="ru-RU" dirty="0"/>
              <a:t>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(ЗПР) — та </a:t>
            </a:r>
            <a:r>
              <a:rPr lang="ru-RU" dirty="0" err="1"/>
              <a:t>незворотний</a:t>
            </a:r>
            <a:r>
              <a:rPr lang="ru-RU" dirty="0"/>
              <a:t> характер.</a:t>
            </a:r>
          </a:p>
          <a:p>
            <a:pPr marL="0" indent="0">
              <a:buNone/>
            </a:pP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інтелектуального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стійке</a:t>
            </a:r>
            <a:r>
              <a:rPr lang="ru-RU" dirty="0"/>
              <a:t>, явно </a:t>
            </a:r>
            <a:r>
              <a:rPr lang="ru-RU" dirty="0" err="1"/>
              <a:t>виражене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пізнавальної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виникло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ураження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020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Знижений інтелект – сукупність спадкових, вроджених (олігофренія) або рано набутих (деменція) стійких синдромів загального психічного відставання у розвитку, які проявляються в утрудненні соціальної адаптації головним чином через переважаючий інтелектуальний дефект.</a:t>
            </a:r>
          </a:p>
        </p:txBody>
      </p:sp>
    </p:spTree>
    <p:extLst>
      <p:ext uri="{BB962C8B-B14F-4D97-AF65-F5344CB8AC3E}">
        <p14:creationId xmlns:p14="http://schemas.microsoft.com/office/powerpoint/2010/main" val="133739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i="1" u="sng" dirty="0"/>
              <a:t>Інтеграційні рівні кіркової діяльності. Регуляція інтелектуальної діяльності.</a:t>
            </a:r>
          </a:p>
          <a:p>
            <a:pPr marL="0" indent="0">
              <a:buNone/>
            </a:pPr>
            <a:r>
              <a:rPr lang="uk-UA" dirty="0"/>
              <a:t>Морфологічна будова кори великого мозку</a:t>
            </a:r>
          </a:p>
          <a:p>
            <a:pPr marL="0" indent="0">
              <a:buNone/>
            </a:pPr>
            <a:r>
              <a:rPr lang="uk-UA" dirty="0"/>
              <a:t>Головний мозок побудований із мультиполярних нервових клітин – нейронів, синапсів між ними. Кора великого мозку – це сіра речовина поверхні великих півкуль. У корі міститься близько 70% усіх нейронів ЦНС.</a:t>
            </a:r>
          </a:p>
          <a:p>
            <a:pPr marL="0" indent="0">
              <a:buNone/>
            </a:pPr>
            <a:r>
              <a:rPr lang="uk-UA" dirty="0" err="1"/>
              <a:t>Мієлоархітектоніка</a:t>
            </a:r>
            <a:r>
              <a:rPr lang="uk-UA" dirty="0"/>
              <a:t> кори:</a:t>
            </a:r>
          </a:p>
          <a:p>
            <a:pPr marL="0" indent="0">
              <a:buNone/>
            </a:pPr>
            <a:r>
              <a:rPr lang="uk-UA" dirty="0"/>
              <a:t> -  нова (</a:t>
            </a:r>
            <a:r>
              <a:rPr lang="en-US" dirty="0"/>
              <a:t>neocortex)</a:t>
            </a:r>
          </a:p>
          <a:p>
            <a:pPr marL="0" indent="0">
              <a:buNone/>
            </a:pPr>
            <a:r>
              <a:rPr lang="en-US" dirty="0"/>
              <a:t> -  </a:t>
            </a:r>
            <a:r>
              <a:rPr lang="uk-UA" dirty="0"/>
              <a:t>давня (</a:t>
            </a:r>
            <a:r>
              <a:rPr lang="en-US" dirty="0"/>
              <a:t>paleocortex)</a:t>
            </a:r>
          </a:p>
          <a:p>
            <a:pPr marL="0" indent="0">
              <a:buNone/>
            </a:pPr>
            <a:r>
              <a:rPr lang="en-US" dirty="0"/>
              <a:t> -  </a:t>
            </a:r>
            <a:r>
              <a:rPr lang="uk-UA" dirty="0"/>
              <a:t>стародавня (</a:t>
            </a:r>
            <a:r>
              <a:rPr lang="en-US" dirty="0" err="1"/>
              <a:t>arhicortex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1F4A5B-01F5-46BA-8968-0422C0C8F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68" y="4100463"/>
            <a:ext cx="3244532" cy="20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04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Типи кіркової діяльності </a:t>
            </a:r>
            <a:r>
              <a:rPr lang="uk-UA" dirty="0"/>
              <a:t>(в основі лежать процеси збудження і гальмування в ЦНС):</a:t>
            </a:r>
          </a:p>
          <a:p>
            <a:pPr marL="0" indent="0">
              <a:buNone/>
            </a:pPr>
            <a:r>
              <a:rPr lang="uk-UA" dirty="0"/>
              <a:t>1 — перша сигнальна система (пов’язана з діяльністю окремих аналізаторів і забезпечує найпростіші форми пізнання)</a:t>
            </a:r>
          </a:p>
          <a:p>
            <a:pPr marL="0" indent="0">
              <a:buNone/>
            </a:pPr>
            <a:r>
              <a:rPr lang="uk-UA" dirty="0"/>
              <a:t>2 — друга  сигнальна система ( пов’язана з функцією всіх аналізаторів. Цей рівень кіркової діяльності безпосередньо стосується </a:t>
            </a:r>
            <a:r>
              <a:rPr lang="uk-UA" dirty="0" err="1"/>
              <a:t>мовної</a:t>
            </a:r>
            <a:r>
              <a:rPr lang="uk-UA" dirty="0"/>
              <a:t> функції).</a:t>
            </a:r>
          </a:p>
          <a:p>
            <a:pPr marL="0" indent="0">
              <a:buNone/>
            </a:pPr>
            <a:r>
              <a:rPr lang="uk-UA" dirty="0"/>
              <a:t>3 — третій тип кіркової діяльності забезпечує цілеспрямованість дій, можливість їх перспективного планування, що функціонально пов’язано з лобовими частками мозку.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720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Вищі мозкові функції:</a:t>
            </a:r>
          </a:p>
          <a:p>
            <a:pPr marL="0" indent="0">
              <a:buNone/>
            </a:pPr>
            <a:r>
              <a:rPr lang="uk-UA" dirty="0"/>
              <a:t>мова, </a:t>
            </a:r>
            <a:r>
              <a:rPr lang="uk-UA" dirty="0" err="1"/>
              <a:t>гнозис</a:t>
            </a:r>
            <a:r>
              <a:rPr lang="uk-UA" dirty="0"/>
              <a:t>, </a:t>
            </a:r>
            <a:r>
              <a:rPr lang="uk-UA" dirty="0" err="1"/>
              <a:t>праксис</a:t>
            </a:r>
            <a:r>
              <a:rPr lang="uk-UA" dirty="0"/>
              <a:t>, </a:t>
            </a:r>
            <a:r>
              <a:rPr lang="uk-UA" dirty="0" err="1"/>
              <a:t>память</a:t>
            </a:r>
            <a:r>
              <a:rPr lang="uk-UA" dirty="0"/>
              <a:t>, мислення, свідомість та інші розумові функції.</a:t>
            </a:r>
          </a:p>
          <a:p>
            <a:pPr marL="0" indent="0">
              <a:buNone/>
            </a:pPr>
            <a:r>
              <a:rPr lang="uk-UA" b="1" dirty="0"/>
              <a:t>Мова та її розлади. </a:t>
            </a:r>
          </a:p>
          <a:p>
            <a:pPr marL="0" indent="0">
              <a:buNone/>
            </a:pPr>
            <a:r>
              <a:rPr lang="uk-UA" i="1" dirty="0"/>
              <a:t>Основні види мови:</a:t>
            </a:r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імпресивна</a:t>
            </a:r>
            <a:r>
              <a:rPr lang="uk-UA" dirty="0"/>
              <a:t> (забезпечує розуміння усної та письмової мови)</a:t>
            </a:r>
          </a:p>
          <a:p>
            <a:pPr marL="0" indent="0">
              <a:buNone/>
            </a:pPr>
            <a:r>
              <a:rPr lang="uk-UA" dirty="0"/>
              <a:t>- експресивна (забезпечує процес висловлювання думок у вигляді активної мови або самостійного мовлення)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1940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Порушення мови (афазії):</a:t>
            </a:r>
          </a:p>
          <a:p>
            <a:pPr marL="0" indent="0">
              <a:buNone/>
            </a:pPr>
            <a:r>
              <a:rPr lang="uk-UA" dirty="0"/>
              <a:t>- моторна афазія (експресивна) -це порушення процесу мовлення:</a:t>
            </a:r>
          </a:p>
          <a:p>
            <a:pPr marL="0" indent="0">
              <a:buNone/>
            </a:pPr>
            <a:r>
              <a:rPr lang="uk-UA" dirty="0"/>
              <a:t>- сенсорна афазія (</a:t>
            </a:r>
            <a:r>
              <a:rPr lang="uk-UA" dirty="0" err="1"/>
              <a:t>імпресивна</a:t>
            </a:r>
            <a:r>
              <a:rPr lang="uk-UA" dirty="0"/>
              <a:t>) – порушення розуміння мови взагалі, як чужої, так і своєї.</a:t>
            </a:r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амнестична</a:t>
            </a:r>
            <a:r>
              <a:rPr lang="uk-UA" dirty="0"/>
              <a:t> афазія (хворий забуває імена, назви предметів, але їх призначення знає)</a:t>
            </a:r>
          </a:p>
          <a:p>
            <a:pPr marL="0" indent="0">
              <a:buNone/>
            </a:pPr>
            <a:r>
              <a:rPr lang="uk-UA" dirty="0"/>
              <a:t>- семантична афазія (характеризується порушенням розуміння граматичних взаємозв’язків між словами у реченні)</a:t>
            </a:r>
          </a:p>
          <a:p>
            <a:pPr marL="0" indent="0">
              <a:buNone/>
            </a:pPr>
            <a:r>
              <a:rPr lang="uk-UA" dirty="0"/>
              <a:t>- тотальна афазія (характеризується втратою </a:t>
            </a:r>
            <a:r>
              <a:rPr lang="uk-UA" dirty="0" err="1"/>
              <a:t>імпресивної</a:t>
            </a:r>
            <a:r>
              <a:rPr lang="uk-UA" dirty="0"/>
              <a:t> та експресивної мови у всіх її проявах).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0970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/>
              <a:t>Інші кіркові порушення.</a:t>
            </a:r>
          </a:p>
          <a:p>
            <a:pPr marL="0" indent="0">
              <a:buNone/>
            </a:pPr>
            <a:r>
              <a:rPr lang="uk-UA" b="1" dirty="0"/>
              <a:t>Алексія</a:t>
            </a:r>
            <a:r>
              <a:rPr lang="uk-UA" dirty="0"/>
              <a:t> – розлад читання, зумовлений порушенням розуміння.</a:t>
            </a:r>
          </a:p>
          <a:p>
            <a:pPr marL="0" indent="0">
              <a:buNone/>
            </a:pPr>
            <a:r>
              <a:rPr lang="uk-UA" b="1" dirty="0"/>
              <a:t>Аграфія</a:t>
            </a:r>
            <a:r>
              <a:rPr lang="uk-UA" dirty="0"/>
              <a:t> – втрата здатності правильно писати за умови збереження рухової функції верхньої кінцівки.</a:t>
            </a:r>
          </a:p>
          <a:p>
            <a:pPr marL="0" indent="0">
              <a:buNone/>
            </a:pPr>
            <a:r>
              <a:rPr lang="uk-UA" b="1" dirty="0"/>
              <a:t>Акалькулія</a:t>
            </a:r>
            <a:r>
              <a:rPr lang="uk-UA" dirty="0"/>
              <a:t> – порушення здатності виконувати арифметичні дії.</a:t>
            </a:r>
          </a:p>
          <a:p>
            <a:pPr marL="0" indent="0">
              <a:buNone/>
            </a:pPr>
            <a:r>
              <a:rPr lang="uk-UA" b="1" dirty="0"/>
              <a:t>Апраксія </a:t>
            </a:r>
            <a:r>
              <a:rPr lang="uk-UA" dirty="0"/>
              <a:t>– це втрата здатності виконувати цілеспрямовані рухові навики, набуті в процесі індивідуального досвіду, за умови відсутності парезів або розладів координації рухів</a:t>
            </a:r>
          </a:p>
          <a:p>
            <a:pPr marL="0" indent="0">
              <a:buNone/>
            </a:pPr>
            <a:r>
              <a:rPr lang="uk-UA" i="1" dirty="0"/>
              <a:t>Види </a:t>
            </a:r>
            <a:r>
              <a:rPr lang="uk-UA" i="1" dirty="0" err="1"/>
              <a:t>апраксій</a:t>
            </a:r>
            <a:r>
              <a:rPr lang="uk-UA" i="1" dirty="0"/>
              <a:t>:</a:t>
            </a:r>
          </a:p>
          <a:p>
            <a:pPr marL="0" indent="0">
              <a:buNone/>
            </a:pPr>
            <a:r>
              <a:rPr lang="uk-UA" dirty="0"/>
              <a:t>- моторна (втрата координації всього тіла або кінцівок)</a:t>
            </a:r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ідеаторна</a:t>
            </a:r>
            <a:r>
              <a:rPr lang="uk-UA" dirty="0"/>
              <a:t> (або апраксія задуму)</a:t>
            </a:r>
          </a:p>
          <a:p>
            <a:pPr marL="0" indent="0">
              <a:buNone/>
            </a:pPr>
            <a:r>
              <a:rPr lang="uk-UA" dirty="0"/>
              <a:t>- конструктивна (втрата орієнтування у знайомому просторі)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5203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Агнозія</a:t>
            </a:r>
            <a:r>
              <a:rPr lang="ru-RU" dirty="0"/>
              <a:t> –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впізнавання</a:t>
            </a:r>
            <a:r>
              <a:rPr lang="ru-RU" dirty="0"/>
              <a:t> </a:t>
            </a:r>
            <a:r>
              <a:rPr lang="ru-RU" dirty="0" err="1"/>
              <a:t>знайомих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за </a:t>
            </a:r>
            <a:r>
              <a:rPr lang="ru-RU" dirty="0" err="1"/>
              <a:t>властивими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агнозій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 - </a:t>
            </a:r>
            <a:r>
              <a:rPr lang="ru-RU" dirty="0" err="1"/>
              <a:t>зорова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- </a:t>
            </a:r>
            <a:r>
              <a:rPr lang="ru-RU" dirty="0" err="1"/>
              <a:t>слухова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- тактильно-</a:t>
            </a:r>
            <a:r>
              <a:rPr lang="ru-RU" dirty="0" err="1"/>
              <a:t>кінестетична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смакова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нюхова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5681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/>
              <a:t>Синдроми ураження півкуль мозку.</a:t>
            </a:r>
          </a:p>
          <a:p>
            <a:pPr marL="0" indent="0">
              <a:buNone/>
            </a:pPr>
            <a:r>
              <a:rPr lang="uk-UA" i="1" dirty="0"/>
              <a:t>Права півкуля:</a:t>
            </a:r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автотопагнозія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псевдополімелія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анозогнозія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паракінези</a:t>
            </a:r>
            <a:r>
              <a:rPr lang="uk-UA" dirty="0"/>
              <a:t> (автоматизована жестикуляція)</a:t>
            </a:r>
          </a:p>
          <a:p>
            <a:pPr marL="0" indent="0">
              <a:buNone/>
            </a:pPr>
            <a:r>
              <a:rPr lang="uk-UA" dirty="0"/>
              <a:t>- психічні порушення</a:t>
            </a:r>
          </a:p>
          <a:p>
            <a:pPr marL="0" indent="0">
              <a:buNone/>
            </a:pPr>
            <a:r>
              <a:rPr lang="uk-UA" i="1" dirty="0"/>
              <a:t>Ліва півкуля:</a:t>
            </a:r>
          </a:p>
          <a:p>
            <a:pPr marL="0" indent="0">
              <a:buNone/>
            </a:pPr>
            <a:r>
              <a:rPr lang="uk-UA" dirty="0"/>
              <a:t>- афазія</a:t>
            </a:r>
          </a:p>
          <a:p>
            <a:pPr marL="0" indent="0">
              <a:buNone/>
            </a:pPr>
            <a:r>
              <a:rPr lang="uk-UA" dirty="0"/>
              <a:t>- алексія</a:t>
            </a:r>
          </a:p>
          <a:p>
            <a:pPr marL="0" indent="0">
              <a:buNone/>
            </a:pPr>
            <a:r>
              <a:rPr lang="uk-UA" dirty="0"/>
              <a:t>- акалькулія</a:t>
            </a:r>
          </a:p>
          <a:p>
            <a:pPr marL="0" indent="0">
              <a:buNone/>
            </a:pPr>
            <a:r>
              <a:rPr lang="uk-UA" dirty="0"/>
              <a:t>- аграфія</a:t>
            </a:r>
          </a:p>
          <a:p>
            <a:pPr marL="0" indent="0">
              <a:buNone/>
            </a:pPr>
            <a:r>
              <a:rPr lang="uk-UA" dirty="0"/>
              <a:t>- апраксія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810C8D-D208-410B-A534-4BEC589A3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49" y="1825625"/>
            <a:ext cx="4910751" cy="43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71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b="1" dirty="0"/>
              <a:t>Симптоми ураження різних часток головного мозку</a:t>
            </a:r>
          </a:p>
          <a:p>
            <a:pPr marL="0" indent="0">
              <a:buNone/>
            </a:pPr>
            <a:r>
              <a:rPr lang="uk-UA" dirty="0"/>
              <a:t>Лобова частка:</a:t>
            </a:r>
          </a:p>
          <a:p>
            <a:pPr marL="0" indent="0">
              <a:buNone/>
            </a:pPr>
            <a:r>
              <a:rPr lang="uk-UA" dirty="0"/>
              <a:t>• центральні парези чи паралічі на протилежному боці за монотипом;</a:t>
            </a:r>
          </a:p>
          <a:p>
            <a:pPr marL="0" indent="0">
              <a:buNone/>
            </a:pPr>
            <a:r>
              <a:rPr lang="uk-UA" dirty="0"/>
              <a:t>• напади </a:t>
            </a:r>
            <a:r>
              <a:rPr lang="uk-UA" dirty="0" err="1"/>
              <a:t>джексонівської</a:t>
            </a:r>
            <a:r>
              <a:rPr lang="uk-UA" dirty="0"/>
              <a:t> (кіркової) епілепсії в разі подразнення </a:t>
            </a:r>
            <a:r>
              <a:rPr lang="uk-UA" dirty="0" err="1"/>
              <a:t>передцентральної</a:t>
            </a:r>
            <a:r>
              <a:rPr lang="uk-UA" dirty="0"/>
              <a:t> звивини;</a:t>
            </a:r>
          </a:p>
          <a:p>
            <a:pPr marL="0" indent="0">
              <a:buNone/>
            </a:pPr>
            <a:r>
              <a:rPr lang="uk-UA" dirty="0"/>
              <a:t>• парез погляду в протилежний бік;</a:t>
            </a:r>
          </a:p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err="1"/>
              <a:t>оперкулярні</a:t>
            </a:r>
            <a:r>
              <a:rPr lang="uk-UA" dirty="0"/>
              <a:t> напади (подразнення нижньої лобової  звивини);</a:t>
            </a:r>
          </a:p>
          <a:p>
            <a:pPr marL="0" indent="0">
              <a:buNone/>
            </a:pPr>
            <a:r>
              <a:rPr lang="uk-UA" dirty="0"/>
              <a:t>• гіпокінезія або акінезія моторної та психічної сфери;</a:t>
            </a:r>
          </a:p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err="1"/>
              <a:t>екстрапірамідні</a:t>
            </a:r>
            <a:r>
              <a:rPr lang="uk-UA" dirty="0"/>
              <a:t> порушення;</a:t>
            </a:r>
          </a:p>
          <a:p>
            <a:pPr marL="0" indent="0">
              <a:buNone/>
            </a:pPr>
            <a:r>
              <a:rPr lang="uk-UA" dirty="0"/>
              <a:t>• хватальні феномени (рефлекс </a:t>
            </a:r>
            <a:r>
              <a:rPr lang="uk-UA" dirty="0" err="1"/>
              <a:t>Янішевського-Бехтєрєва</a:t>
            </a:r>
            <a:r>
              <a:rPr lang="uk-UA" dirty="0"/>
              <a:t>);</a:t>
            </a:r>
          </a:p>
          <a:p>
            <a:pPr marL="0" indent="0">
              <a:buNone/>
            </a:pPr>
            <a:r>
              <a:rPr lang="uk-UA" dirty="0"/>
              <a:t>• рефлекси орального автоматизму;</a:t>
            </a:r>
          </a:p>
          <a:p>
            <a:pPr marL="0" indent="0">
              <a:buNone/>
            </a:pPr>
            <a:r>
              <a:rPr lang="uk-UA" dirty="0"/>
              <a:t>• кіркова (лобова) атаксія, головним чином атаксія тулуба, розлади ходи та стояння </a:t>
            </a:r>
          </a:p>
          <a:p>
            <a:pPr marL="0" indent="0">
              <a:buNone/>
            </a:pPr>
            <a:r>
              <a:rPr lang="uk-UA" dirty="0"/>
              <a:t>(астазія-абазія);</a:t>
            </a:r>
          </a:p>
          <a:p>
            <a:pPr marL="0" indent="0">
              <a:buNone/>
            </a:pPr>
            <a:r>
              <a:rPr lang="uk-UA" dirty="0"/>
              <a:t>• порушення психіки;</a:t>
            </a:r>
          </a:p>
          <a:p>
            <a:pPr marL="0" indent="0">
              <a:buNone/>
            </a:pPr>
            <a:r>
              <a:rPr lang="uk-UA" dirty="0"/>
              <a:t>• моторна афазія;</a:t>
            </a:r>
          </a:p>
          <a:p>
            <a:pPr marL="0" indent="0">
              <a:buNone/>
            </a:pPr>
            <a:r>
              <a:rPr lang="uk-UA" dirty="0"/>
              <a:t>• ізольована аграфія в разі ураження заднього відділу середньої лобової звивини лівої півкулі.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8CB9AB-1B67-44A4-B423-527E6748F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197" y="3279587"/>
            <a:ext cx="3372603" cy="25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2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/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1. Предмет, завдання курсу «Клініка інтелектуальних порушень»</a:t>
            </a:r>
          </a:p>
          <a:p>
            <a:pPr marL="0" indent="0">
              <a:buNone/>
            </a:pPr>
            <a:r>
              <a:rPr lang="uk-UA" dirty="0"/>
              <a:t>2. Інтелект. Порушення інтелекту. Інтеграційні рівні кіркової діяльності. Регуляція інтелектуальної діяльності. </a:t>
            </a:r>
          </a:p>
          <a:p>
            <a:pPr marL="0" indent="0">
              <a:buNone/>
            </a:pPr>
            <a:r>
              <a:rPr lang="uk-UA" dirty="0"/>
              <a:t>3. Симптоматика психічного і інтелектуального недорозвинення, дисгармонійного розвитку, психічних захворювань, </a:t>
            </a:r>
            <a:r>
              <a:rPr lang="uk-UA" dirty="0" err="1"/>
              <a:t>невропатій</a:t>
            </a:r>
            <a:r>
              <a:rPr lang="uk-UA" dirty="0"/>
              <a:t>, неврозів тощо.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9807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b="1" dirty="0"/>
              <a:t>Тім’яна частка:</a:t>
            </a:r>
          </a:p>
          <a:p>
            <a:pPr marL="0" indent="0">
              <a:buNone/>
            </a:pPr>
            <a:r>
              <a:rPr lang="uk-UA" dirty="0"/>
              <a:t>• анестезія або </a:t>
            </a:r>
            <a:r>
              <a:rPr lang="uk-UA" dirty="0" err="1"/>
              <a:t>гіпестезія</a:t>
            </a:r>
            <a:r>
              <a:rPr lang="uk-UA" dirty="0"/>
              <a:t> всіх видів чутливості з протилежного боку за монотипом;</a:t>
            </a:r>
          </a:p>
          <a:p>
            <a:pPr marL="0" indent="0">
              <a:buNone/>
            </a:pPr>
            <a:r>
              <a:rPr lang="uk-UA" dirty="0"/>
              <a:t>• відчуття парестезії у стадії подразнення (сенсорні </a:t>
            </a:r>
            <a:r>
              <a:rPr lang="uk-UA" dirty="0" err="1"/>
              <a:t>джексонівські</a:t>
            </a:r>
            <a:r>
              <a:rPr lang="uk-UA" dirty="0"/>
              <a:t> напади);</a:t>
            </a:r>
          </a:p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err="1"/>
              <a:t>астереогноз</a:t>
            </a:r>
            <a:r>
              <a:rPr lang="uk-UA" dirty="0"/>
              <a:t> у разі ураження верхньої тім’яної частки;</a:t>
            </a:r>
          </a:p>
          <a:p>
            <a:pPr marL="0" indent="0">
              <a:buNone/>
            </a:pPr>
            <a:r>
              <a:rPr lang="uk-UA" dirty="0"/>
              <a:t>• порушення схеми тіла за умови ураження нижньої тім’яної частки при правобічних процесах;</a:t>
            </a:r>
          </a:p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err="1"/>
              <a:t>автотопагнозія</a:t>
            </a:r>
            <a:r>
              <a:rPr lang="uk-UA" dirty="0"/>
              <a:t> – втрата відчуття власного тіла (ураження ділянки, розташованої навколо </a:t>
            </a:r>
            <a:r>
              <a:rPr lang="uk-UA" dirty="0" err="1"/>
              <a:t>внутрішньотім’яної</a:t>
            </a:r>
            <a:r>
              <a:rPr lang="uk-UA" dirty="0"/>
              <a:t> борозни;</a:t>
            </a:r>
          </a:p>
          <a:p>
            <a:pPr marL="0" indent="0">
              <a:buNone/>
            </a:pPr>
            <a:r>
              <a:rPr lang="uk-UA" dirty="0"/>
              <a:t>•  </a:t>
            </a:r>
            <a:r>
              <a:rPr lang="uk-UA" dirty="0" err="1"/>
              <a:t>анозогнозія</a:t>
            </a:r>
            <a:r>
              <a:rPr lang="uk-UA" dirty="0"/>
              <a:t> – </a:t>
            </a:r>
            <a:r>
              <a:rPr lang="uk-UA" dirty="0" err="1"/>
              <a:t>неусвідомлення</a:t>
            </a:r>
            <a:r>
              <a:rPr lang="uk-UA" dirty="0"/>
              <a:t> свого дефекту;</a:t>
            </a:r>
          </a:p>
          <a:p>
            <a:pPr marL="0" indent="0">
              <a:buNone/>
            </a:pPr>
            <a:r>
              <a:rPr lang="uk-UA" dirty="0"/>
              <a:t>•  </a:t>
            </a:r>
            <a:r>
              <a:rPr lang="uk-UA" dirty="0" err="1"/>
              <a:t>псевдополімелія</a:t>
            </a:r>
            <a:r>
              <a:rPr lang="uk-UA" dirty="0"/>
              <a:t> — відчуття зайвої кінцівки або частини тіла;</a:t>
            </a:r>
          </a:p>
          <a:p>
            <a:pPr marL="0" indent="0">
              <a:buNone/>
            </a:pPr>
            <a:r>
              <a:rPr lang="uk-UA" dirty="0"/>
              <a:t>•  втрата відчуття просторового сприймання навколишнього світу (при патології</a:t>
            </a:r>
          </a:p>
          <a:p>
            <a:pPr marL="0" indent="0">
              <a:buNone/>
            </a:pPr>
            <a:r>
              <a:rPr lang="uk-UA" dirty="0"/>
              <a:t> кутової звивини);</a:t>
            </a:r>
          </a:p>
          <a:p>
            <a:pPr marL="0" indent="0">
              <a:buNone/>
            </a:pPr>
            <a:r>
              <a:rPr lang="uk-UA" dirty="0"/>
              <a:t>• апраксія – розлад складних цілеспрямованих дій;</a:t>
            </a:r>
          </a:p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err="1"/>
              <a:t>кінестетична</a:t>
            </a:r>
            <a:r>
              <a:rPr lang="uk-UA" dirty="0"/>
              <a:t> або </a:t>
            </a:r>
            <a:r>
              <a:rPr lang="uk-UA" dirty="0" err="1"/>
              <a:t>ідеаторна</a:t>
            </a:r>
            <a:r>
              <a:rPr lang="uk-UA" dirty="0"/>
              <a:t> в разі ураження </a:t>
            </a:r>
            <a:r>
              <a:rPr lang="uk-UA" dirty="0" err="1"/>
              <a:t>надкраєвої</a:t>
            </a:r>
            <a:r>
              <a:rPr lang="uk-UA" dirty="0"/>
              <a:t> звивини;</a:t>
            </a:r>
          </a:p>
          <a:p>
            <a:pPr marL="0" indent="0">
              <a:buNone/>
            </a:pPr>
            <a:r>
              <a:rPr lang="uk-UA" dirty="0"/>
              <a:t>• просторова або конструктивна за умови ураження кутової звивини;</a:t>
            </a:r>
          </a:p>
          <a:p>
            <a:pPr marL="0" indent="0">
              <a:buNone/>
            </a:pPr>
            <a:r>
              <a:rPr lang="uk-UA" dirty="0"/>
              <a:t>• аграфія;</a:t>
            </a:r>
          </a:p>
          <a:p>
            <a:pPr marL="0" indent="0">
              <a:buNone/>
            </a:pPr>
            <a:r>
              <a:rPr lang="uk-UA" dirty="0"/>
              <a:t>• </a:t>
            </a:r>
            <a:r>
              <a:rPr lang="uk-UA" dirty="0" err="1"/>
              <a:t>амнестична</a:t>
            </a:r>
            <a:r>
              <a:rPr lang="uk-UA" dirty="0"/>
              <a:t>, семантична афазія.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AF2F38-8FE4-4461-9128-A416FD82D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3962400"/>
            <a:ext cx="3937000" cy="22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/>
              <a:t>Скронева частка:</a:t>
            </a:r>
          </a:p>
          <a:p>
            <a:pPr marL="0" indent="0">
              <a:buNone/>
            </a:pPr>
            <a:r>
              <a:rPr lang="uk-UA" dirty="0"/>
              <a:t>▪ слухові галюцинації в разі подразнення кіркових проекційних зон;</a:t>
            </a:r>
          </a:p>
          <a:p>
            <a:pPr marL="0" indent="0">
              <a:buNone/>
            </a:pPr>
            <a:r>
              <a:rPr lang="uk-UA" dirty="0"/>
              <a:t>▪ слухова агнозія виникає у разі двобічного ураження скроневих часток;</a:t>
            </a:r>
          </a:p>
          <a:p>
            <a:pPr marL="0" indent="0">
              <a:buNone/>
            </a:pPr>
            <a:r>
              <a:rPr lang="uk-UA" dirty="0"/>
              <a:t>▪ напади вестибулярно-кіркового запаморочення;</a:t>
            </a:r>
          </a:p>
          <a:p>
            <a:pPr marL="0" indent="0">
              <a:buNone/>
            </a:pPr>
            <a:r>
              <a:rPr lang="uk-UA" dirty="0"/>
              <a:t>▪ </a:t>
            </a:r>
            <a:r>
              <a:rPr lang="uk-UA" dirty="0" err="1"/>
              <a:t>атактичні</a:t>
            </a:r>
            <a:r>
              <a:rPr lang="uk-UA" dirty="0"/>
              <a:t> розлади, можливі прояви астазії-абазії;</a:t>
            </a:r>
          </a:p>
          <a:p>
            <a:pPr marL="0" indent="0">
              <a:buNone/>
            </a:pPr>
            <a:r>
              <a:rPr lang="uk-UA" dirty="0"/>
              <a:t>▪ </a:t>
            </a:r>
            <a:r>
              <a:rPr lang="uk-UA" dirty="0" err="1"/>
              <a:t>верхньоквадрантна</a:t>
            </a:r>
            <a:r>
              <a:rPr lang="uk-UA" dirty="0"/>
              <a:t> </a:t>
            </a:r>
            <a:r>
              <a:rPr lang="uk-UA" dirty="0" err="1"/>
              <a:t>геміанопсія</a:t>
            </a:r>
            <a:r>
              <a:rPr lang="uk-UA" dirty="0"/>
              <a:t>;</a:t>
            </a:r>
          </a:p>
          <a:p>
            <a:pPr marL="0" indent="0">
              <a:buNone/>
            </a:pPr>
            <a:r>
              <a:rPr lang="uk-UA" dirty="0"/>
              <a:t>▪ зорові галюцинації з феноменом </a:t>
            </a:r>
            <a:r>
              <a:rPr lang="en-US" dirty="0" err="1"/>
              <a:t>deja</a:t>
            </a:r>
            <a:r>
              <a:rPr lang="en-US" dirty="0"/>
              <a:t>-vu (</a:t>
            </a:r>
            <a:r>
              <a:rPr lang="uk-UA" dirty="0"/>
              <a:t>вже баченого) і </a:t>
            </a:r>
            <a:r>
              <a:rPr lang="en-US" dirty="0" err="1"/>
              <a:t>jame</a:t>
            </a:r>
            <a:r>
              <a:rPr lang="en-US" dirty="0"/>
              <a:t>-vu (</a:t>
            </a:r>
            <a:r>
              <a:rPr lang="uk-UA" dirty="0"/>
              <a:t>ніколи не баченого) виникають у разі подразнення правої скроневої частки;</a:t>
            </a:r>
          </a:p>
          <a:p>
            <a:pPr marL="0" indent="0">
              <a:buNone/>
            </a:pPr>
            <a:r>
              <a:rPr lang="uk-UA" dirty="0"/>
              <a:t>▪ порушення орієнтації в навколишньому світі при </a:t>
            </a:r>
            <a:r>
              <a:rPr lang="uk-UA" dirty="0" err="1"/>
              <a:t>медіобазальних</a:t>
            </a:r>
            <a:r>
              <a:rPr lang="uk-UA" dirty="0"/>
              <a:t> процесах;</a:t>
            </a:r>
          </a:p>
          <a:p>
            <a:pPr marL="0" indent="0">
              <a:buNone/>
            </a:pPr>
            <a:r>
              <a:rPr lang="uk-UA" dirty="0"/>
              <a:t>▪ сенсорна афазія, </a:t>
            </a:r>
            <a:r>
              <a:rPr lang="uk-UA" dirty="0" err="1"/>
              <a:t>амнестична</a:t>
            </a:r>
            <a:r>
              <a:rPr lang="uk-UA" dirty="0"/>
              <a:t> афазія;</a:t>
            </a:r>
          </a:p>
          <a:p>
            <a:pPr marL="0" indent="0">
              <a:buNone/>
            </a:pPr>
            <a:r>
              <a:rPr lang="uk-UA" dirty="0"/>
              <a:t>▪ порушення пам’яті;</a:t>
            </a:r>
          </a:p>
          <a:p>
            <a:pPr marL="0" indent="0">
              <a:buNone/>
            </a:pPr>
            <a:r>
              <a:rPr lang="uk-UA" dirty="0"/>
              <a:t>▪ варіанти скроневої епілепсії в пазі </a:t>
            </a:r>
            <a:r>
              <a:rPr lang="uk-UA" dirty="0" err="1"/>
              <a:t>ірітації</a:t>
            </a:r>
            <a:r>
              <a:rPr lang="uk-UA" dirty="0"/>
              <a:t> кори </a:t>
            </a:r>
            <a:r>
              <a:rPr lang="uk-UA" dirty="0" err="1"/>
              <a:t>медіобазальних</a:t>
            </a:r>
            <a:r>
              <a:rPr lang="uk-UA" dirty="0"/>
              <a:t> утворів.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201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Потилична частка:</a:t>
            </a:r>
          </a:p>
          <a:p>
            <a:pPr marL="0" indent="0">
              <a:buNone/>
            </a:pPr>
            <a:r>
              <a:rPr lang="uk-UA" sz="2000" dirty="0"/>
              <a:t>▪ нижня квадрантна </a:t>
            </a:r>
            <a:r>
              <a:rPr lang="uk-UA" sz="2000" dirty="0" err="1"/>
              <a:t>геміанопсія</a:t>
            </a:r>
            <a:r>
              <a:rPr lang="uk-UA" sz="2000" dirty="0"/>
              <a:t> (ураження клину), верхня квадрантна </a:t>
            </a:r>
            <a:r>
              <a:rPr lang="uk-UA" sz="2000" dirty="0" err="1"/>
              <a:t>геміанопсія</a:t>
            </a:r>
            <a:r>
              <a:rPr lang="uk-UA" sz="2000" dirty="0"/>
              <a:t> – пошкодження язикової звивини; — скотоми;</a:t>
            </a:r>
          </a:p>
          <a:p>
            <a:pPr marL="0" indent="0">
              <a:buNone/>
            </a:pPr>
            <a:r>
              <a:rPr lang="uk-UA" sz="2000" dirty="0"/>
              <a:t>▪ </a:t>
            </a:r>
            <a:r>
              <a:rPr lang="uk-UA" sz="2000" dirty="0" err="1"/>
              <a:t>геміанопсія</a:t>
            </a:r>
            <a:r>
              <a:rPr lang="uk-UA" sz="2000" dirty="0"/>
              <a:t> – руйнування кори в ділянках </a:t>
            </a:r>
            <a:r>
              <a:rPr lang="uk-UA" sz="2000" dirty="0" err="1"/>
              <a:t>острогової</a:t>
            </a:r>
            <a:r>
              <a:rPr lang="uk-UA" sz="2000" dirty="0"/>
              <a:t> (шпорної) борозни, клину, язикової звивини;</a:t>
            </a:r>
          </a:p>
          <a:p>
            <a:pPr marL="0" indent="0">
              <a:buNone/>
            </a:pPr>
            <a:r>
              <a:rPr lang="uk-UA" sz="2000" dirty="0"/>
              <a:t>▪ зорова агнозія;</a:t>
            </a:r>
          </a:p>
          <a:p>
            <a:pPr marL="0" indent="0">
              <a:buNone/>
            </a:pPr>
            <a:r>
              <a:rPr lang="uk-UA" sz="2000" dirty="0"/>
              <a:t>▪ алексія;</a:t>
            </a:r>
          </a:p>
          <a:p>
            <a:pPr marL="0" indent="0">
              <a:buNone/>
            </a:pPr>
            <a:r>
              <a:rPr lang="uk-UA" sz="2000" dirty="0"/>
              <a:t>▪ подразнення кори: </a:t>
            </a:r>
            <a:r>
              <a:rPr lang="uk-UA" sz="2000" dirty="0" err="1"/>
              <a:t>фотопсії</a:t>
            </a:r>
            <a:r>
              <a:rPr lang="uk-UA" sz="2000" dirty="0"/>
              <a:t>, </a:t>
            </a:r>
            <a:r>
              <a:rPr lang="uk-UA" sz="2000" dirty="0" err="1"/>
              <a:t>метаморфопсії</a:t>
            </a:r>
            <a:r>
              <a:rPr lang="uk-UA" sz="2000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5C2ADF-DCAA-454E-9C68-9FD7C01F2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443" y="3963923"/>
            <a:ext cx="3938357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36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Лімбічний відділ півкуль великого мозку:</a:t>
            </a:r>
          </a:p>
          <a:p>
            <a:pPr marL="0" indent="0">
              <a:buNone/>
            </a:pPr>
            <a:r>
              <a:rPr lang="uk-UA" sz="2400" dirty="0"/>
              <a:t>• вегетативно-вісцеральні </a:t>
            </a:r>
            <a:r>
              <a:rPr lang="uk-UA" sz="2400" dirty="0" err="1"/>
              <a:t>пароксизми</a:t>
            </a:r>
            <a:r>
              <a:rPr lang="uk-UA" sz="2400" dirty="0"/>
              <a:t>;</a:t>
            </a:r>
          </a:p>
          <a:p>
            <a:pPr marL="0" indent="0">
              <a:buNone/>
            </a:pPr>
            <a:r>
              <a:rPr lang="uk-UA" sz="2400" dirty="0"/>
              <a:t>• епілептичні пароксизмальні порушення;</a:t>
            </a:r>
          </a:p>
          <a:p>
            <a:pPr marL="0" indent="0">
              <a:buNone/>
            </a:pPr>
            <a:r>
              <a:rPr lang="uk-UA" sz="2400" dirty="0"/>
              <a:t>• порушення пам’яті за типом </a:t>
            </a:r>
            <a:r>
              <a:rPr lang="uk-UA" sz="2400" dirty="0" err="1"/>
              <a:t>корсаківського</a:t>
            </a:r>
            <a:r>
              <a:rPr lang="uk-UA" sz="2400" dirty="0"/>
              <a:t> синдрому з амнезією, псевдоремінісценціями (неправильні спогади);</a:t>
            </a:r>
          </a:p>
          <a:p>
            <a:pPr marL="0" indent="0">
              <a:buNone/>
            </a:pPr>
            <a:r>
              <a:rPr lang="uk-UA" sz="2400" dirty="0"/>
              <a:t>• емоційні розлади, фобії.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7835B6-AA1D-44E9-941B-F2EAA9A42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09" y="3799840"/>
            <a:ext cx="4170391" cy="23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55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/>
              <a:t>Мозолисте тіло:</a:t>
            </a:r>
          </a:p>
          <a:p>
            <a:pPr marL="0" indent="0">
              <a:buNone/>
            </a:pPr>
            <a:r>
              <a:rPr lang="uk-UA" sz="2400" dirty="0"/>
              <a:t>- порушення психіки (лобова психіка) та </a:t>
            </a:r>
            <a:r>
              <a:rPr lang="uk-UA" sz="2400" dirty="0" err="1"/>
              <a:t>лобно-кальозний</a:t>
            </a:r>
            <a:r>
              <a:rPr lang="uk-UA" sz="2400" dirty="0"/>
              <a:t> синдром за наявності вогнищ у передніх відділах (</a:t>
            </a:r>
            <a:r>
              <a:rPr lang="en-US" sz="2400" dirty="0"/>
              <a:t>genu corporis </a:t>
            </a:r>
            <a:r>
              <a:rPr lang="en-US" sz="2400" dirty="0" err="1"/>
              <a:t>callosi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uk-UA" sz="2400" dirty="0" err="1"/>
              <a:t>апрактичні</a:t>
            </a:r>
            <a:r>
              <a:rPr lang="uk-UA" sz="2400" dirty="0"/>
              <a:t> розлади, хватальні рефлекси, порушення пам’яті;</a:t>
            </a:r>
          </a:p>
          <a:p>
            <a:pPr marL="0" indent="0">
              <a:buNone/>
            </a:pPr>
            <a:r>
              <a:rPr lang="uk-UA" sz="2400" dirty="0"/>
              <a:t>- порушення схеми тіла в разі ушкодження </a:t>
            </a:r>
            <a:r>
              <a:rPr lang="uk-UA" sz="2400" dirty="0" err="1"/>
              <a:t>зв’зків</a:t>
            </a:r>
            <a:r>
              <a:rPr lang="uk-UA" sz="2400" dirty="0"/>
              <a:t> між тім’яними частками;</a:t>
            </a:r>
          </a:p>
          <a:p>
            <a:pPr marL="0" indent="0">
              <a:buNone/>
            </a:pPr>
            <a:r>
              <a:rPr lang="uk-UA" sz="2400" dirty="0"/>
              <a:t>- апраксії в лівій руці;</a:t>
            </a:r>
          </a:p>
          <a:p>
            <a:pPr marL="0" indent="0">
              <a:buNone/>
            </a:pPr>
            <a:r>
              <a:rPr lang="uk-UA" sz="2400" dirty="0"/>
              <a:t>- </a:t>
            </a:r>
            <a:r>
              <a:rPr lang="uk-UA" sz="2400" dirty="0" err="1"/>
              <a:t>амнестичні</a:t>
            </a:r>
            <a:r>
              <a:rPr lang="uk-UA" sz="2400" dirty="0"/>
              <a:t> розлади;</a:t>
            </a:r>
          </a:p>
          <a:p>
            <a:pPr>
              <a:buFontTx/>
              <a:buChar char="-"/>
            </a:pPr>
            <a:r>
              <a:rPr lang="uk-UA" sz="2400" dirty="0"/>
              <a:t>псевдоремінісценції, синдроми вже баченого </a:t>
            </a:r>
          </a:p>
          <a:p>
            <a:pPr marL="0" indent="0">
              <a:buNone/>
            </a:pPr>
            <a:r>
              <a:rPr lang="uk-UA" sz="2400" dirty="0"/>
              <a:t>при ураженні волокон, що з’єднують скроневі частки </a:t>
            </a:r>
          </a:p>
          <a:p>
            <a:pPr marL="0" indent="0">
              <a:buNone/>
            </a:pPr>
            <a:r>
              <a:rPr lang="uk-UA" sz="2400" dirty="0"/>
              <a:t>мозку;</a:t>
            </a:r>
          </a:p>
          <a:p>
            <a:pPr>
              <a:buFontTx/>
              <a:buChar char="-"/>
            </a:pPr>
            <a:r>
              <a:rPr lang="uk-UA" sz="2400" dirty="0"/>
              <a:t>оптичні агнозії при вогнищах у задніх відділах </a:t>
            </a:r>
          </a:p>
          <a:p>
            <a:pPr marL="0" indent="0">
              <a:buNone/>
            </a:pPr>
            <a:r>
              <a:rPr lang="uk-UA" sz="2400" dirty="0"/>
              <a:t>мозолистого тіла;</a:t>
            </a:r>
          </a:p>
          <a:p>
            <a:pPr marL="0" indent="0">
              <a:buNone/>
            </a:pPr>
            <a:r>
              <a:rPr lang="uk-UA" sz="2400" dirty="0"/>
              <a:t>- нерідко </a:t>
            </a:r>
            <a:r>
              <a:rPr lang="uk-UA" sz="2400" dirty="0" err="1"/>
              <a:t>псевдобульбарні</a:t>
            </a:r>
            <a:r>
              <a:rPr lang="uk-UA" sz="2400" dirty="0"/>
              <a:t> розлади.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F20EE3-4DA9-465E-B1F1-006D0197E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14" y="4043680"/>
            <a:ext cx="4583225" cy="213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76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b="1" dirty="0"/>
              <a:t>Дифузний (тотальний) характер недорозвинення</a:t>
            </a:r>
            <a:r>
              <a:rPr lang="uk-UA" dirty="0"/>
              <a:t>: страждає не тільки пізнавальна діяльність, але й особистість у цілому. Виявляються ознаки недорозвитку не тільки інтелекту і мислення, але й інших психічних функцій (сприйняття, пам'ять, увага, мова, моторика, емоції, воля тощо).</a:t>
            </a:r>
          </a:p>
          <a:p>
            <a:pPr marL="514350" indent="-514350">
              <a:buAutoNum type="arabicPeriod"/>
            </a:pPr>
            <a:r>
              <a:rPr lang="uk-UA" dirty="0"/>
              <a:t>Переважне недорозвинення найбільш диференційованих, </a:t>
            </a:r>
            <a:r>
              <a:rPr lang="uk-UA" dirty="0" err="1"/>
              <a:t>онтогенетично</a:t>
            </a:r>
            <a:r>
              <a:rPr lang="uk-UA" dirty="0"/>
              <a:t> молодих функцій — </a:t>
            </a:r>
            <a:r>
              <a:rPr lang="uk-UA" b="1" dirty="0"/>
              <a:t>мислення і мови </a:t>
            </a:r>
            <a:r>
              <a:rPr lang="uk-UA" dirty="0"/>
              <a:t>при відносному збереженні еволюційно древніших елементарних функцій і інстинктів.</a:t>
            </a:r>
          </a:p>
        </p:txBody>
      </p:sp>
    </p:spTree>
    <p:extLst>
      <p:ext uri="{BB962C8B-B14F-4D97-AF65-F5344CB8AC3E}">
        <p14:creationId xmlns:p14="http://schemas.microsoft.com/office/powerpoint/2010/main" val="4271184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ПІР часто супроводжується </a:t>
            </a:r>
            <a:r>
              <a:rPr lang="uk-UA" dirty="0" err="1"/>
              <a:t>пороками</a:t>
            </a:r>
            <a:r>
              <a:rPr lang="uk-UA" dirty="0"/>
              <a:t> розвитку окремих органів і систем. Ці </a:t>
            </a:r>
            <a:r>
              <a:rPr lang="uk-UA" dirty="0" err="1"/>
              <a:t>пороки</a:t>
            </a:r>
            <a:r>
              <a:rPr lang="uk-UA" dirty="0"/>
              <a:t> іноді настільки типові, що дозволяють поставити діагноз ще до проявів психічного недорозвинення (наприклад, мікроцефалія, синдром Дауна). </a:t>
            </a:r>
            <a:r>
              <a:rPr lang="uk-UA" dirty="0" err="1"/>
              <a:t>Пороки</a:t>
            </a:r>
            <a:r>
              <a:rPr lang="uk-UA" dirty="0"/>
              <a:t> фізичного розвитку — різні </a:t>
            </a:r>
            <a:r>
              <a:rPr lang="uk-UA" dirty="0" err="1"/>
              <a:t>дисгенезії</a:t>
            </a:r>
            <a:r>
              <a:rPr lang="uk-UA" dirty="0"/>
              <a:t> і </a:t>
            </a:r>
            <a:r>
              <a:rPr lang="uk-UA" dirty="0" err="1"/>
              <a:t>дисплазії</a:t>
            </a:r>
            <a:r>
              <a:rPr lang="uk-UA" dirty="0"/>
              <a:t> (загальна назва наслідків неправильного формування у процесі ембріогенезу та постнатальному періоді окремих частин, органів або тканин організму; зміна розміру, форми та будови клітин, тканин або органів.) — частіше спостерігаються при внутрішньоутробному ураженні, причому найгрубіші системні аномалії пов'язані з більш ранніми термінами поразки або патологією хромосомного апарата.</a:t>
            </a:r>
          </a:p>
        </p:txBody>
      </p:sp>
    </p:spTree>
    <p:extLst>
      <p:ext uri="{BB962C8B-B14F-4D97-AF65-F5344CB8AC3E}">
        <p14:creationId xmlns:p14="http://schemas.microsoft.com/office/powerpoint/2010/main" val="4251775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Дисгармонійний психічний розвиток </a:t>
            </a:r>
            <a:r>
              <a:rPr lang="uk-UA" dirty="0"/>
              <a:t>– це така форма порушень розвитку, для якої характерна недостатність розвитку емоційно-вольової та мотиваційної сфери особистості при відносній збереженості інших структур. До дисгармонійного психічного розвитку можна віднести психопатії та невротичний розвиток.</a:t>
            </a:r>
          </a:p>
          <a:p>
            <a:pPr marL="0" indent="0">
              <a:buNone/>
            </a:pPr>
            <a:r>
              <a:rPr lang="uk-UA" b="1" dirty="0"/>
              <a:t>Дисгармонійний психічний розвиток </a:t>
            </a:r>
            <a:r>
              <a:rPr lang="uk-UA" dirty="0"/>
              <a:t>– це тип </a:t>
            </a:r>
            <a:r>
              <a:rPr lang="uk-UA" dirty="0" err="1"/>
              <a:t>дизонтогенезу</a:t>
            </a:r>
            <a:r>
              <a:rPr lang="uk-UA" dirty="0"/>
              <a:t>, основою якого є вроджена чи рано набута диспропорційність розвитку психіки дитини, переважно в емоційно-вольовій сфері при первинно збереженому інтелекті.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7732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Ментальні порушення </a:t>
            </a:r>
            <a:r>
              <a:rPr lang="uk-UA" dirty="0"/>
              <a:t>- це порушення розумового, психічного та психологічного розвитку людини. До них </a:t>
            </a:r>
            <a:r>
              <a:rPr lang="uk-UA" dirty="0" err="1"/>
              <a:t>уналежнюють</a:t>
            </a:r>
            <a:r>
              <a:rPr lang="uk-UA" dirty="0"/>
              <a:t> аутизм, синдром Дауна, епілепсію, дефекти мови, органічні ураження центральної нервової системи, деменцію тощо.</a:t>
            </a:r>
          </a:p>
          <a:p>
            <a:pPr marL="0" indent="0">
              <a:buNone/>
            </a:pPr>
            <a:r>
              <a:rPr lang="uk-UA" dirty="0"/>
              <a:t>Людина з ментальними порушеннями – це людина, яка страждає на захворювання, які знижують когнітивні здібності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409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Типи захворювань: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аутизм, шизофренія, епілепсія із частими нападами;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клінічна депресія; дефекти мови;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патології ЦНС, прогресивний параліч з вираженим недоумством;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набуте недоумство, погіршення пізнавальної здатності та практичних навичок;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хвороба </a:t>
            </a:r>
            <a:r>
              <a:rPr lang="uk-UA" dirty="0" err="1"/>
              <a:t>Коена</a:t>
            </a:r>
            <a:r>
              <a:rPr lang="uk-UA" dirty="0"/>
              <a:t>, синдром Дауна, ДЦП та інші генетичні захворювання;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олігофренія, імбецильність.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640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/>
              <a:t>1. Предмет, </a:t>
            </a:r>
            <a:r>
              <a:rPr lang="ru-RU" dirty="0" err="1"/>
              <a:t>завдання</a:t>
            </a:r>
            <a:r>
              <a:rPr lang="ru-RU" dirty="0"/>
              <a:t> курсу «</a:t>
            </a:r>
            <a:r>
              <a:rPr lang="ru-RU" dirty="0" err="1"/>
              <a:t>Клініка</a:t>
            </a:r>
            <a:r>
              <a:rPr lang="ru-RU" dirty="0"/>
              <a:t> </a:t>
            </a:r>
            <a:r>
              <a:rPr lang="ru-RU" dirty="0" err="1"/>
              <a:t>інтелектуальних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«Клініка інтелектуальних порушень» розкриває особливості психічної діяльності осіб з порушенням інтелекту, дає уявлення студентам про етіологію, патогенез психічних порушень залежно від ступеня тяжкості інтелектуального дефекту; показує клінічні форми, їх перебіг, шляхи компенсації, профілактики; визначає роль і значення корекційного педагога  в системі медико–психолого-педагогічної реабілітації.</a:t>
            </a:r>
          </a:p>
        </p:txBody>
      </p:sp>
    </p:spTree>
    <p:extLst>
      <p:ext uri="{BB962C8B-B14F-4D97-AF65-F5344CB8AC3E}">
        <p14:creationId xmlns:p14="http://schemas.microsoft.com/office/powerpoint/2010/main" val="3130566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Невропатії (</a:t>
            </a:r>
            <a:r>
              <a:rPr lang="uk-UA" b="1" dirty="0" err="1"/>
              <a:t>нейропатії</a:t>
            </a:r>
            <a:r>
              <a:rPr lang="uk-UA" b="1" dirty="0"/>
              <a:t>) </a:t>
            </a:r>
            <a:r>
              <a:rPr lang="uk-UA" dirty="0"/>
              <a:t>- це збірний неврологічний термін, що позначає різні </a:t>
            </a:r>
            <a:r>
              <a:rPr lang="uk-UA" dirty="0" err="1"/>
              <a:t>дегенеративно</a:t>
            </a:r>
            <a:r>
              <a:rPr lang="uk-UA" dirty="0"/>
              <a:t>-дистрофічні ураження периферичних нервів.</a:t>
            </a:r>
          </a:p>
          <a:p>
            <a:pPr marL="0" indent="0">
              <a:buNone/>
            </a:pPr>
            <a:r>
              <a:rPr lang="uk-UA" dirty="0"/>
              <a:t>Це узагальнююче поняття, що об'єднує різноманітні форми і варіанти уражень нервів, і це пояснює широку поширеність даної патології. Цей термін неоднозначний, багато фахівців його застосовують тільки для позначення незапальних змін нервів. У дитячій неврології під поняттям «невропатія» мається на увазі підвищена дитяча збудливість у поєднанні з втомлюваністю.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2698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/>
              <a:t>Неврози</a:t>
            </a:r>
            <a:r>
              <a:rPr lang="uk-UA" dirty="0"/>
              <a:t> — це патологічні форми реакцій центральної нервової системи на ситуації, які травмують психіку, тому їх ще називають психогенними патологічними реакціями.</a:t>
            </a:r>
          </a:p>
          <a:p>
            <a:pPr marL="0" indent="0">
              <a:buNone/>
            </a:pPr>
            <a:r>
              <a:rPr lang="uk-UA" dirty="0"/>
              <a:t>Невроз — оборотний граничний психічний розлад або функціональний стан нервової системи, при якому різко зростає чутливість до сигналів із зовнішнього та внутрішнього середовища.</a:t>
            </a:r>
          </a:p>
          <a:p>
            <a:pPr marL="0" indent="0">
              <a:buNone/>
            </a:pPr>
            <a:r>
              <a:rPr lang="uk-UA" dirty="0"/>
              <a:t>В основі неврозу лежить </a:t>
            </a:r>
            <a:r>
              <a:rPr lang="uk-UA" b="1" u="sng" dirty="0"/>
              <a:t>невротичний конфлікт </a:t>
            </a:r>
            <a:r>
              <a:rPr lang="uk-UA" dirty="0"/>
              <a:t>— протиріччя між особистістю й значущими для неї сторонами дійсності, яке вирішується непродуктивно і нераціонально та супроводжується виникненням </a:t>
            </a:r>
            <a:r>
              <a:rPr lang="uk-UA" dirty="0" err="1"/>
              <a:t>хворобливо</a:t>
            </a:r>
            <a:r>
              <a:rPr lang="uk-UA" dirty="0"/>
              <a:t>-тяжких переживань невдачі, незадоволення потреб, недосяжності життєвих цілей, непоправності втрати тощо.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4708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У психіатрії загальною назвою для </a:t>
            </a:r>
            <a:r>
              <a:rPr lang="uk-UA" dirty="0" err="1"/>
              <a:t>невроза</a:t>
            </a:r>
            <a:r>
              <a:rPr lang="uk-UA" dirty="0"/>
              <a:t> є тривожні стани</a:t>
            </a:r>
            <a:r>
              <a:rPr lang="en-US" dirty="0"/>
              <a:t>, </a:t>
            </a:r>
            <a:r>
              <a:rPr lang="uk-UA" dirty="0"/>
              <a:t>серед яких виділяють 3 основні (загальні) види: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неврастенію;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істеричний невроз;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невроз нав’язливих станів.</a:t>
            </a:r>
          </a:p>
          <a:p>
            <a:pPr marL="0" indent="0">
              <a:buNone/>
            </a:pPr>
            <a:r>
              <a:rPr lang="uk-UA" dirty="0"/>
              <a:t>Останнім часом окремо виділяють </a:t>
            </a:r>
            <a:r>
              <a:rPr lang="uk-UA" i="1" dirty="0"/>
              <a:t>депресивний</a:t>
            </a:r>
            <a:r>
              <a:rPr lang="uk-UA" dirty="0"/>
              <a:t> невроз.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7158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/>
              <a:t>Неврастенія</a:t>
            </a:r>
            <a:r>
              <a:rPr lang="uk-UA" dirty="0"/>
              <a:t> — характеризується підвищеною емоційною збудливістю, лабільністю, стомлюваністю, вегетативними порушеннями (коливання АТ, прискорене серцебиття, запаморочення, дисфункція ШКТ), підвищенням чутливості до різних подразників, порушенням уваги, пам’яті.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Істеричний невроз (</a:t>
            </a:r>
            <a:r>
              <a:rPr lang="uk-UA" dirty="0" err="1"/>
              <a:t>конверсивний</a:t>
            </a:r>
            <a:r>
              <a:rPr lang="uk-UA" dirty="0"/>
              <a:t> розлад) часто маскується під інші захворювання і може імітувати параліч, розлади мовлення, больової чутливості, координації рухів, вегетативні розлади (непритомність, прискорене серцебиття, запаморочення, нудота, блювання, спазми </a:t>
            </a:r>
            <a:r>
              <a:rPr lang="uk-UA" dirty="0" err="1"/>
              <a:t>шлунка</a:t>
            </a:r>
            <a:r>
              <a:rPr lang="uk-UA" dirty="0"/>
              <a:t>). Відзначають також лабільність емоцій, схильність до бурхливих реакцій зі сльозами, риданнями.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0902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3. Симптоматика </a:t>
            </a:r>
            <a:r>
              <a:rPr lang="ru-RU" sz="3200" b="1" dirty="0" err="1"/>
              <a:t>психічного</a:t>
            </a:r>
            <a:r>
              <a:rPr lang="ru-RU" sz="3200" b="1" dirty="0"/>
              <a:t> і </a:t>
            </a:r>
            <a:r>
              <a:rPr lang="ru-RU" sz="3200" b="1" dirty="0" err="1"/>
              <a:t>інтелектуального</a:t>
            </a:r>
            <a:r>
              <a:rPr lang="ru-RU" sz="3200" b="1" dirty="0"/>
              <a:t> </a:t>
            </a:r>
            <a:r>
              <a:rPr lang="ru-RU" sz="3200" b="1" dirty="0" err="1"/>
              <a:t>недорозвинення</a:t>
            </a:r>
            <a:r>
              <a:rPr lang="ru-RU" sz="3200" b="1" dirty="0"/>
              <a:t>, </a:t>
            </a:r>
            <a:r>
              <a:rPr lang="ru-RU" sz="3200" b="1" dirty="0" err="1"/>
              <a:t>дисгармонійного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, </a:t>
            </a:r>
            <a:r>
              <a:rPr lang="ru-RU" sz="3200" b="1" dirty="0" err="1"/>
              <a:t>психічних</a:t>
            </a:r>
            <a:r>
              <a:rPr lang="ru-RU" sz="3200" b="1" dirty="0"/>
              <a:t> </a:t>
            </a:r>
            <a:r>
              <a:rPr lang="ru-RU" sz="3200" b="1" dirty="0" err="1"/>
              <a:t>захворювань</a:t>
            </a:r>
            <a:r>
              <a:rPr lang="ru-RU" sz="3200" b="1" dirty="0"/>
              <a:t>, </a:t>
            </a:r>
            <a:r>
              <a:rPr lang="ru-RU" sz="3200" b="1" dirty="0" err="1"/>
              <a:t>невропатій</a:t>
            </a:r>
            <a:r>
              <a:rPr lang="ru-RU" sz="3200" b="1" dirty="0"/>
              <a:t>, </a:t>
            </a:r>
            <a:r>
              <a:rPr lang="ru-RU" sz="3200" b="1" dirty="0" err="1"/>
              <a:t>неврозів</a:t>
            </a:r>
            <a:r>
              <a:rPr lang="ru-RU" sz="3200" b="1" dirty="0"/>
              <a:t> </a:t>
            </a:r>
            <a:r>
              <a:rPr lang="ru-RU" sz="3200" b="1" dirty="0" err="1"/>
              <a:t>тощо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Невроз нав’язливих станів </a:t>
            </a:r>
            <a:r>
              <a:rPr lang="uk-UA" dirty="0"/>
              <a:t>— розлад, що проявляється виникненням у людини нав’язливих станів (</a:t>
            </a:r>
            <a:r>
              <a:rPr lang="en-US" dirty="0"/>
              <a:t>obsessive-compulsive disorder), </a:t>
            </a:r>
            <a:r>
              <a:rPr lang="uk-UA" dirty="0"/>
              <a:t>напр. нав’язливих страхів (фобій), а також нав’язливих дій, підвищеної тривоги, пригніченого настрою в супроводі вегетативних розладів.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Депресивний невроз — легка форма депресії з переважанням сумного настрою (</a:t>
            </a:r>
            <a:r>
              <a:rPr lang="uk-UA" dirty="0" err="1"/>
              <a:t>дистимічний</a:t>
            </a:r>
            <a:r>
              <a:rPr lang="uk-UA" dirty="0"/>
              <a:t> розлад</a:t>
            </a:r>
            <a:r>
              <a:rPr lang="en-US" dirty="0"/>
              <a:t>), </a:t>
            </a:r>
            <a:r>
              <a:rPr lang="uk-UA" dirty="0"/>
              <a:t>адинамії, нерідко з нав’язливими ідеями та іпохондричними думками, порушенням сну, сомато-вегетативними розладами.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6762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200" b="1" dirty="0"/>
              <a:t>ВИСНОВКИ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dirty="0"/>
              <a:t>Таким чином, дана категорія людей розглядається як одна з найбільш складних для включення у всі процеси життя: освітній, соціальний, трудовий, правовий тощо, оскільки порушення інтелекту, зазвичай, супроводжуються порушеннями психіки, мовлення, комунікації, поведінки, </a:t>
            </a:r>
            <a:r>
              <a:rPr lang="uk-UA" dirty="0" err="1"/>
              <a:t>сенсомоторного</a:t>
            </a:r>
            <a:r>
              <a:rPr lang="uk-UA" dirty="0"/>
              <a:t> функціонування і, як наслідок, мають місце труднощі в орієнтації у навколишньому середовищі, соціальній адаптації та соціалізації.</a:t>
            </a:r>
          </a:p>
        </p:txBody>
      </p:sp>
    </p:spTree>
    <p:extLst>
      <p:ext uri="{BB962C8B-B14F-4D97-AF65-F5344CB8AC3E}">
        <p14:creationId xmlns:p14="http://schemas.microsoft.com/office/powerpoint/2010/main" val="1905451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200" b="1"/>
              <a:t>Використана </a:t>
            </a:r>
            <a:r>
              <a:rPr lang="uk-UA" sz="3200" b="1" dirty="0"/>
              <a:t>л</a:t>
            </a:r>
            <a:r>
              <a:rPr lang="uk-UA" sz="3200" b="1"/>
              <a:t>ітература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/>
              <a:t>Трикоз</a:t>
            </a:r>
            <a:r>
              <a:rPr lang="ru-RU" sz="1800" dirty="0"/>
              <a:t> С. В., </a:t>
            </a:r>
            <a:r>
              <a:rPr lang="ru-RU" sz="1800" dirty="0" err="1"/>
              <a:t>Блеч</a:t>
            </a:r>
            <a:r>
              <a:rPr lang="ru-RU" sz="1800" dirty="0"/>
              <a:t> О.Б. </a:t>
            </a:r>
            <a:r>
              <a:rPr lang="ru-RU" sz="1800" dirty="0" err="1"/>
              <a:t>Дитина</a:t>
            </a:r>
            <a:r>
              <a:rPr lang="ru-RU" sz="1800" dirty="0"/>
              <a:t> з </a:t>
            </a:r>
            <a:r>
              <a:rPr lang="ru-RU" sz="1800" dirty="0" err="1"/>
              <a:t>порушеннями</a:t>
            </a:r>
            <a:r>
              <a:rPr lang="ru-RU" sz="1800" dirty="0"/>
              <a:t> </a:t>
            </a:r>
            <a:r>
              <a:rPr lang="ru-RU" sz="1800" dirty="0" err="1"/>
              <a:t>інтелектуального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. </a:t>
            </a:r>
            <a:r>
              <a:rPr lang="ru-RU" sz="1800" dirty="0" err="1"/>
              <a:t>Харків</a:t>
            </a:r>
            <a:r>
              <a:rPr lang="ru-RU" sz="1800" dirty="0"/>
              <a:t>: Вид-во «Ранок»,  ВГ «Кенгуру», 2018. 40 с.</a:t>
            </a:r>
          </a:p>
          <a:p>
            <a:pPr marL="0" indent="0">
              <a:buNone/>
            </a:pPr>
            <a:r>
              <a:rPr lang="uk-UA" sz="1800" dirty="0"/>
              <a:t>Медична генетика: навчально-методичний посібник для студентів ВНЗ / </a:t>
            </a:r>
            <a:r>
              <a:rPr lang="uk-UA" sz="1800" dirty="0" err="1"/>
              <a:t>В.Е.Маркевич</a:t>
            </a:r>
            <a:r>
              <a:rPr lang="uk-UA" sz="1800" dirty="0"/>
              <a:t>, </a:t>
            </a:r>
            <a:r>
              <a:rPr lang="uk-UA" sz="1800" dirty="0" err="1"/>
              <a:t>М.П.Загородній</a:t>
            </a:r>
            <a:r>
              <a:rPr lang="uk-UA" sz="1800" dirty="0"/>
              <a:t>, </a:t>
            </a:r>
            <a:r>
              <a:rPr lang="uk-UA" sz="1800" dirty="0" err="1"/>
              <a:t>І.Е.Зайцев</a:t>
            </a:r>
            <a:r>
              <a:rPr lang="uk-UA" sz="1800" dirty="0"/>
              <a:t>, </a:t>
            </a:r>
            <a:r>
              <a:rPr lang="uk-UA" sz="1800" dirty="0" err="1"/>
              <a:t>А.М.Лобода</a:t>
            </a:r>
            <a:r>
              <a:rPr lang="uk-UA" sz="1800" dirty="0"/>
              <a:t>, </a:t>
            </a:r>
            <a:r>
              <a:rPr lang="uk-UA" sz="1800" dirty="0" err="1"/>
              <a:t>І.В.Тарасова</a:t>
            </a:r>
            <a:r>
              <a:rPr lang="uk-UA" sz="1800" dirty="0"/>
              <a:t>. Суми: Сумський державний університет, 2011. 363 с. </a:t>
            </a:r>
          </a:p>
          <a:p>
            <a:pPr marL="0" indent="0">
              <a:buNone/>
            </a:pPr>
            <a:r>
              <a:rPr lang="uk-UA" sz="1800" dirty="0" err="1"/>
              <a:t>Сорокман</a:t>
            </a:r>
            <a:r>
              <a:rPr lang="uk-UA" sz="1800" dirty="0"/>
              <a:t> Т.В., Пішак В.П., Ластівка І.В. та ін. Клінічна генетика. Чернівці: </a:t>
            </a:r>
            <a:r>
              <a:rPr lang="uk-UA" sz="1800" dirty="0" err="1"/>
              <a:t>Медуніверситет</a:t>
            </a:r>
            <a:r>
              <a:rPr lang="uk-UA" sz="1800" dirty="0"/>
              <a:t>, 2006. 449 с.</a:t>
            </a:r>
          </a:p>
          <a:p>
            <a:pPr marL="0" indent="0">
              <a:buNone/>
            </a:pPr>
            <a:r>
              <a:rPr lang="uk-UA" sz="1800" dirty="0"/>
              <a:t>Деменція : навчально-методичний посібник / </a:t>
            </a:r>
            <a:r>
              <a:rPr lang="uk-UA" sz="1800" dirty="0" err="1"/>
              <a:t>укл</a:t>
            </a:r>
            <a:r>
              <a:rPr lang="uk-UA" sz="1800" dirty="0"/>
              <a:t>. О. А. </a:t>
            </a:r>
            <a:r>
              <a:rPr lang="uk-UA" sz="1800" dirty="0" err="1"/>
              <a:t>Козьолкін</a:t>
            </a:r>
            <a:r>
              <a:rPr lang="uk-UA" sz="1800" dirty="0"/>
              <a:t>, М. В. Сікорська, І.В. </a:t>
            </a:r>
            <a:r>
              <a:rPr lang="uk-UA" sz="1800" dirty="0" err="1"/>
              <a:t>Візір</a:t>
            </a:r>
            <a:r>
              <a:rPr lang="uk-UA" sz="1800" dirty="0"/>
              <a:t>, Ю.М. </a:t>
            </a:r>
            <a:r>
              <a:rPr lang="uk-UA" sz="1800" dirty="0" err="1"/>
              <a:t>Нерянова</a:t>
            </a:r>
            <a:r>
              <a:rPr lang="uk-UA" sz="1800" dirty="0"/>
              <a:t>.  Запоріжжя : ЗДМУ, 2015.  90 с. </a:t>
            </a:r>
          </a:p>
          <a:p>
            <a:pPr marL="0" indent="0">
              <a:buNone/>
            </a:pPr>
            <a:r>
              <a:rPr lang="uk-UA" sz="1800" dirty="0"/>
              <a:t>Спеціальна педагогіка: </a:t>
            </a:r>
            <a:r>
              <a:rPr lang="uk-UA" sz="1800" dirty="0" err="1"/>
              <a:t>навч</a:t>
            </a:r>
            <a:r>
              <a:rPr lang="uk-UA" sz="1800" dirty="0"/>
              <a:t>. </a:t>
            </a:r>
            <a:r>
              <a:rPr lang="uk-UA" sz="1800" dirty="0" err="1"/>
              <a:t>посіб</a:t>
            </a:r>
            <a:r>
              <a:rPr lang="uk-UA" sz="1800" dirty="0"/>
              <a:t>. для </a:t>
            </a:r>
            <a:r>
              <a:rPr lang="uk-UA" sz="1800" dirty="0" err="1"/>
              <a:t>студ</a:t>
            </a:r>
            <a:r>
              <a:rPr lang="uk-UA" sz="1800" dirty="0"/>
              <a:t>. </a:t>
            </a:r>
            <a:r>
              <a:rPr lang="uk-UA" sz="1800" dirty="0" err="1"/>
              <a:t>вищ</a:t>
            </a:r>
            <a:r>
              <a:rPr lang="uk-UA" sz="1800" dirty="0"/>
              <a:t>. </a:t>
            </a:r>
            <a:r>
              <a:rPr lang="uk-UA" sz="1800" dirty="0" err="1"/>
              <a:t>навч.закл</a:t>
            </a:r>
            <a:r>
              <a:rPr lang="uk-UA" sz="1800" dirty="0"/>
              <a:t>. О. В. </a:t>
            </a:r>
            <a:r>
              <a:rPr lang="uk-UA" sz="1800" dirty="0" err="1"/>
              <a:t>Мартинчук</a:t>
            </a:r>
            <a:r>
              <a:rPr lang="uk-UA" sz="1800" dirty="0"/>
              <a:t>, І. М. </a:t>
            </a:r>
            <a:r>
              <a:rPr lang="uk-UA" sz="1800" dirty="0" err="1"/>
              <a:t>Маруненко</a:t>
            </a:r>
            <a:r>
              <a:rPr lang="uk-UA" sz="1800" dirty="0"/>
              <a:t>, К. В. Луцько та ін.  Київ, ун-т імені Бориса Грінченка, 2018. 364 с. </a:t>
            </a:r>
          </a:p>
        </p:txBody>
      </p:sp>
    </p:spTree>
    <p:extLst>
      <p:ext uri="{BB962C8B-B14F-4D97-AF65-F5344CB8AC3E}">
        <p14:creationId xmlns:p14="http://schemas.microsoft.com/office/powerpoint/2010/main" val="174059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/>
              <a:t>1. Предмет, </a:t>
            </a:r>
            <a:r>
              <a:rPr lang="ru-RU" dirty="0" err="1"/>
              <a:t>завдання</a:t>
            </a:r>
            <a:r>
              <a:rPr lang="ru-RU" dirty="0"/>
              <a:t> курсу «</a:t>
            </a:r>
            <a:r>
              <a:rPr lang="ru-RU" dirty="0" err="1"/>
              <a:t>Клініка</a:t>
            </a:r>
            <a:r>
              <a:rPr lang="ru-RU" dirty="0"/>
              <a:t> </a:t>
            </a:r>
            <a:r>
              <a:rPr lang="ru-RU" dirty="0" err="1"/>
              <a:t>інтелектуальних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Завдання курсу:</a:t>
            </a:r>
          </a:p>
          <a:p>
            <a:pPr marL="0" indent="0">
              <a:buNone/>
            </a:pPr>
            <a:r>
              <a:rPr lang="uk-UA" dirty="0"/>
              <a:t>-	ознайомитись з особливостями розвитку, виховання та навчання різних категорій дітей з інтелектуальними порушеннями;</a:t>
            </a:r>
          </a:p>
          <a:p>
            <a:pPr marL="0" indent="0">
              <a:buNone/>
            </a:pPr>
            <a:r>
              <a:rPr lang="uk-UA" dirty="0"/>
              <a:t>-	визначити структуру дефекту та потенціальні можливості розвитку особистості кожної категорії дітей з інтелектуальними порушеннями;</a:t>
            </a:r>
          </a:p>
          <a:p>
            <a:pPr marL="0" indent="0">
              <a:buNone/>
            </a:pPr>
            <a:r>
              <a:rPr lang="uk-UA" dirty="0"/>
              <a:t>-	ознайомитись з основними формами аномального психічного розвитку дітей;</a:t>
            </a:r>
          </a:p>
          <a:p>
            <a:pPr marL="0" indent="0">
              <a:buNone/>
            </a:pPr>
            <a:r>
              <a:rPr lang="uk-UA" dirty="0"/>
              <a:t>-	ознайомитись з особливостями розвитку мовлення дітей з порушеннями інтелектуального розвитку;</a:t>
            </a:r>
          </a:p>
          <a:p>
            <a:pPr marL="0" indent="0">
              <a:buNone/>
            </a:pPr>
            <a:r>
              <a:rPr lang="uk-UA" dirty="0"/>
              <a:t>-	обґрунтувати принципи створення і розвитку системи закладів для навчання та виховання дітей з ПІР;</a:t>
            </a:r>
          </a:p>
          <a:p>
            <a:pPr marL="0" indent="0">
              <a:buNone/>
            </a:pPr>
            <a:r>
              <a:rPr lang="uk-UA" dirty="0"/>
              <a:t>-	створювати умови для формування суб'єктності та максимальної самостійності осіб з ПІР.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954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/>
              <a:t>ЗАПИТАННЯ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4400" dirty="0"/>
          </a:p>
          <a:p>
            <a:pPr marL="0" indent="0" algn="ctr">
              <a:buNone/>
            </a:pPr>
            <a:r>
              <a:rPr lang="uk-UA" sz="4400" b="1" i="1" dirty="0"/>
              <a:t>ЩО ТАКЕ ІНТЕЛЕКТ?</a:t>
            </a:r>
          </a:p>
        </p:txBody>
      </p:sp>
    </p:spTree>
    <p:extLst>
      <p:ext uri="{BB962C8B-B14F-4D97-AF65-F5344CB8AC3E}">
        <p14:creationId xmlns:p14="http://schemas.microsoft.com/office/powerpoint/2010/main" val="216814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Інтелект</a:t>
            </a:r>
            <a:r>
              <a:rPr lang="uk-UA" dirty="0"/>
              <a:t> (лат., розуміння, </a:t>
            </a:r>
            <a:r>
              <a:rPr lang="uk-UA" dirty="0" err="1"/>
              <a:t>розсудок</a:t>
            </a:r>
            <a:r>
              <a:rPr lang="uk-UA" dirty="0"/>
              <a:t>, пізнання): розум, здатність людини думати, мислити; глузд, тяма, мозок, голова. (зі словнику іншомовних слів </a:t>
            </a:r>
            <a:r>
              <a:rPr lang="en-US" dirty="0"/>
              <a:t>http://surl.li/qbkja)</a:t>
            </a:r>
          </a:p>
          <a:p>
            <a:pPr marL="0" indent="0">
              <a:buNone/>
            </a:pPr>
            <a:r>
              <a:rPr lang="uk-UA" b="1" dirty="0"/>
              <a:t>Інтелект</a:t>
            </a:r>
            <a:r>
              <a:rPr lang="uk-UA" dirty="0"/>
              <a:t> [лат. </a:t>
            </a:r>
            <a:r>
              <a:rPr lang="en-US" dirty="0" err="1"/>
              <a:t>intellectus</a:t>
            </a:r>
            <a:r>
              <a:rPr lang="en-US" dirty="0"/>
              <a:t> - </a:t>
            </a:r>
            <a:r>
              <a:rPr lang="uk-UA" dirty="0"/>
              <a:t>розуміння, розуміння, осягнення] - відносно стійка структура розумових здібностей індивіда. В ряді психологічних концепцій інтелект ототожнюють з системою розумових операцій, зі стилем і стратегією вирішення проблем, з ефективністю індивідуального підходу до ситуації, що вимагає пізнавальної активності, з когнітивним стилем та ін. В сучасній західній психології найбільш поширеним є розуміння інтелекту як біопсихічної адаптації до певних обставин життя (Ст. </a:t>
            </a:r>
            <a:r>
              <a:rPr lang="uk-UA" dirty="0" err="1"/>
              <a:t>Штерн</a:t>
            </a:r>
            <a:r>
              <a:rPr lang="uk-UA" dirty="0"/>
              <a:t>, Ж. </a:t>
            </a:r>
            <a:r>
              <a:rPr lang="uk-UA" dirty="0" err="1"/>
              <a:t>Піаже</a:t>
            </a:r>
            <a:r>
              <a:rPr lang="uk-UA" dirty="0"/>
              <a:t> та </a:t>
            </a:r>
            <a:r>
              <a:rPr lang="uk-UA" dirty="0" err="1"/>
              <a:t>ін</a:t>
            </a:r>
            <a:r>
              <a:rPr lang="uk-UA" dirty="0"/>
              <a:t>). (за енциклопедією практичної психології)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579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Згідно думки </a:t>
            </a:r>
            <a:r>
              <a:rPr lang="uk-UA" dirty="0" err="1"/>
              <a:t>Готтфредсон</a:t>
            </a:r>
            <a:r>
              <a:rPr lang="uk-UA" dirty="0"/>
              <a:t>, </a:t>
            </a:r>
            <a:r>
              <a:rPr lang="uk-UA" b="1" dirty="0"/>
              <a:t>інтелект</a:t>
            </a:r>
            <a:r>
              <a:rPr lang="uk-UA" dirty="0"/>
              <a:t> - це досить загальна розумова здатність, що включає можливість робити висновки, планувати, вирішувати проблеми, </a:t>
            </a:r>
            <a:r>
              <a:rPr lang="uk-UA" dirty="0" err="1"/>
              <a:t>абстрактно</a:t>
            </a:r>
            <a:r>
              <a:rPr lang="uk-UA" dirty="0"/>
              <a:t> мислити, розуміти складні ідеї, швидко навчатися і вчиться на підставі досвіду. Це не просто вивчення книг, вузькі академічні знання або навички проходити тести. Навпаки, на думку вченого, інтелект відображає більш широку і глибоку здатність пізнавати навколишній світ, розуміти суть речей і міркувати, що робити в тій чи іншій ситуації.</a:t>
            </a:r>
          </a:p>
        </p:txBody>
      </p:sp>
    </p:spTree>
    <p:extLst>
      <p:ext uri="{BB962C8B-B14F-4D97-AF65-F5344CB8AC3E}">
        <p14:creationId xmlns:p14="http://schemas.microsoft.com/office/powerpoint/2010/main" val="113878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Інтелект</a:t>
            </a:r>
            <a:r>
              <a:rPr lang="ru-RU" sz="3200" b="1" dirty="0"/>
              <a:t>. </a:t>
            </a:r>
            <a:r>
              <a:rPr lang="ru-RU" sz="3200" b="1" dirty="0" err="1"/>
              <a:t>Порушення</a:t>
            </a:r>
            <a:r>
              <a:rPr lang="ru-RU" sz="3200" b="1" dirty="0"/>
              <a:t> </a:t>
            </a:r>
            <a:r>
              <a:rPr lang="ru-RU" sz="3200" b="1" dirty="0" err="1"/>
              <a:t>інтелекту</a:t>
            </a:r>
            <a:r>
              <a:rPr lang="ru-RU" sz="3200" b="1" dirty="0"/>
              <a:t>. </a:t>
            </a:r>
            <a:r>
              <a:rPr lang="ru-RU" sz="3200" b="1" dirty="0" err="1"/>
              <a:t>Інтеграційні</a:t>
            </a:r>
            <a:r>
              <a:rPr lang="ru-RU" sz="3200" b="1" dirty="0"/>
              <a:t> </a:t>
            </a:r>
            <a:r>
              <a:rPr lang="ru-RU" sz="3200" b="1" dirty="0" err="1"/>
              <a:t>рівні</a:t>
            </a:r>
            <a:r>
              <a:rPr lang="ru-RU" sz="3200" b="1" dirty="0"/>
              <a:t> </a:t>
            </a:r>
            <a:r>
              <a:rPr lang="ru-RU" sz="3200" b="1" dirty="0" err="1"/>
              <a:t>кіркової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 </a:t>
            </a:r>
            <a:r>
              <a:rPr lang="ru-RU" sz="3200" b="1" dirty="0" err="1"/>
              <a:t>Регуляція</a:t>
            </a:r>
            <a:r>
              <a:rPr lang="ru-RU" sz="3200" b="1" dirty="0"/>
              <a:t> </a:t>
            </a:r>
            <a:r>
              <a:rPr lang="ru-RU" sz="3200" b="1" dirty="0" err="1"/>
              <a:t>інтелектуальної</a:t>
            </a:r>
            <a:r>
              <a:rPr lang="ru-RU" sz="3200" b="1" dirty="0"/>
              <a:t> </a:t>
            </a:r>
            <a:r>
              <a:rPr lang="ru-RU" sz="3200" b="1" dirty="0" err="1"/>
              <a:t>діяльності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На початку </a:t>
            </a:r>
            <a:r>
              <a:rPr lang="en-US" dirty="0"/>
              <a:t>XX </a:t>
            </a:r>
            <a:r>
              <a:rPr lang="uk-UA" dirty="0"/>
              <a:t>століття Чарльз </a:t>
            </a:r>
            <a:r>
              <a:rPr lang="uk-UA" dirty="0" err="1"/>
              <a:t>Спирман</a:t>
            </a:r>
            <a:r>
              <a:rPr lang="uk-UA" dirty="0"/>
              <a:t> показав, що якщо людина добре вирішує одні завдання, то він успішний і у вирішенні інших, тобто, що всі інтелектуальні здібності статистично пов'язані. </a:t>
            </a:r>
            <a:r>
              <a:rPr lang="uk-UA" dirty="0" err="1"/>
              <a:t>Спирман</a:t>
            </a:r>
            <a:r>
              <a:rPr lang="uk-UA" dirty="0"/>
              <a:t> ввів «фактор </a:t>
            </a:r>
            <a:r>
              <a:rPr lang="en-US" dirty="0"/>
              <a:t>g» </a:t>
            </a:r>
            <a:r>
              <a:rPr lang="uk-UA" dirty="0"/>
              <a:t>загального інтелекту, що показує ефективність виконання всіх пізнавальних завдань. На практиці виявилося, що «фактор </a:t>
            </a:r>
            <a:r>
              <a:rPr lang="en-US" dirty="0"/>
              <a:t>g» </a:t>
            </a:r>
            <a:r>
              <a:rPr lang="uk-UA" dirty="0"/>
              <a:t>важко виміряти безпосередньо. Однак на його основі вдалося сформулювати величини, які можливо виміряти і які являють собою приблизні заходи </a:t>
            </a:r>
            <a:r>
              <a:rPr lang="en-US" dirty="0"/>
              <a:t>g. </a:t>
            </a:r>
            <a:r>
              <a:rPr lang="uk-UA" dirty="0"/>
              <a:t>Одним з таких параметрів є коефіцієнт інтелекту (</a:t>
            </a:r>
            <a:r>
              <a:rPr lang="en-US" dirty="0"/>
              <a:t>IQ).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Джерело: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[http://surl.li/qbkkg]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179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DC9D8-BEC8-4F09-9CC1-C0436CBDC89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200" b="1" dirty="0"/>
              <a:t>Запитання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1377320-E1FD-4E38-88EC-C02173F3774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3600" b="1" i="1" dirty="0"/>
          </a:p>
          <a:p>
            <a:pPr marL="0" indent="0" algn="ctr">
              <a:buNone/>
            </a:pPr>
            <a:endParaRPr lang="uk-UA" sz="3600" b="1" i="1" dirty="0"/>
          </a:p>
          <a:p>
            <a:pPr marL="0" indent="0" algn="ctr">
              <a:buNone/>
            </a:pPr>
            <a:r>
              <a:rPr lang="uk-UA" sz="3600" b="1" i="1" dirty="0"/>
              <a:t>А що ж таке порушення інтелекту?</a:t>
            </a:r>
          </a:p>
        </p:txBody>
      </p:sp>
    </p:spTree>
    <p:extLst>
      <p:ext uri="{BB962C8B-B14F-4D97-AF65-F5344CB8AC3E}">
        <p14:creationId xmlns:p14="http://schemas.microsoft.com/office/powerpoint/2010/main" val="2573421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3050</Words>
  <Application>Microsoft Office PowerPoint</Application>
  <PresentationFormat>Широкий екран</PresentationFormat>
  <Paragraphs>214</Paragraphs>
  <Slides>36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Тема Office</vt:lpstr>
      <vt:lpstr>Тема 1</vt:lpstr>
      <vt:lpstr>ПЛАН</vt:lpstr>
      <vt:lpstr>1. Предмет, завдання курсу «Клініка інтелектуальних порушень»</vt:lpstr>
      <vt:lpstr>1. Предмет, завдання курсу «Клініка інтелектуальних порушень»</vt:lpstr>
      <vt:lpstr>ЗАПИТАННЯ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Запитання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2. Інтелект. Порушення інтелекту. Інтеграційні рівні кіркової діяльності. Регуляція інтелектуальної діяльності.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3. Симптоматика психічного і інтелектуального недорозвинення, дисгармонійного розвитку, психічних захворювань, невропатій, неврозів тощо.</vt:lpstr>
      <vt:lpstr>ВИСНОВКИ</vt:lpstr>
      <vt:lpstr>Використана література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Тетяна</dc:creator>
  <cp:lastModifiedBy>Тетяна</cp:lastModifiedBy>
  <cp:revision>29</cp:revision>
  <dcterms:created xsi:type="dcterms:W3CDTF">2024-02-01T21:43:14Z</dcterms:created>
  <dcterms:modified xsi:type="dcterms:W3CDTF">2024-02-01T22:34:40Z</dcterms:modified>
</cp:coreProperties>
</file>