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318" r:id="rId3"/>
    <p:sldId id="317" r:id="rId4"/>
    <p:sldId id="314" r:id="rId5"/>
    <p:sldId id="315" r:id="rId6"/>
  </p:sldIdLst>
  <p:sldSz cx="9144000" cy="6858000" type="screen4x3"/>
  <p:notesSz cx="6645275" cy="97758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79">
          <p15:clr>
            <a:srgbClr val="A4A3A4"/>
          </p15:clr>
        </p15:guide>
        <p15:guide id="2" pos="209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0038"/>
    <a:srgbClr val="3E3E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3342" y="-96"/>
      </p:cViewPr>
      <p:guideLst>
        <p:guide orient="horz" pos="3079"/>
        <p:guide pos="209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Лист1!$A$2:$A$26</c:f>
              <c:strCache>
                <c:ptCount val="24"/>
                <c:pt idx="0">
                  <c:v>Відсутня фінансова підтримка</c:v>
                </c:pt>
                <c:pt idx="1">
                  <c:v>Нестача (кваліфікованих) кадрів/волонтерів</c:v>
                </c:pt>
                <c:pt idx="2">
                  <c:v>Відсутнє власне приміщення, висока оренда</c:v>
                </c:pt>
                <c:pt idx="3">
                  <c:v>Відсутня підтримка держави, місцевої влади</c:v>
                </c:pt>
                <c:pt idx="4">
                  <c:v>Інше</c:v>
                </c:pt>
                <c:pt idx="5">
                  <c:v>Законодавство</c:v>
                </c:pt>
                <c:pt idx="6">
                  <c:v>Створення/модернізація матеріально-технічної бази</c:v>
                </c:pt>
                <c:pt idx="7">
                  <c:v>Відсутній ринок збуту/важко знайти клієнтів</c:v>
                </c:pt>
                <c:pt idx="8">
                  <c:v>Нерозуміння/недовіра людей до СП</c:v>
                </c:pt>
                <c:pt idx="9">
                  <c:v>Конкуренція</c:v>
                </c:pt>
                <c:pt idx="10">
                  <c:v>Брак навичок і знань у підприємця</c:v>
                </c:pt>
                <c:pt idx="11">
                  <c:v>Недостатньо обігових коштів</c:v>
                </c:pt>
                <c:pt idx="12">
                  <c:v>Оподаткування</c:v>
                </c:pt>
                <c:pt idx="13">
                  <c:v>АТО, політична нестабільність</c:v>
                </c:pt>
                <c:pt idx="14">
                  <c:v>Маркетинг</c:v>
                </c:pt>
                <c:pt idx="15">
                  <c:v>Навчання членів СП</c:v>
                </c:pt>
                <c:pt idx="16">
                  <c:v>Високі відсоткові ставки за кредитами</c:v>
                </c:pt>
                <c:pt idx="17">
                  <c:v>Проблеми із закупівлею сировини</c:v>
                </c:pt>
                <c:pt idx="18">
                  <c:v>Бюрократія</c:v>
                </c:pt>
                <c:pt idx="19">
                  <c:v>Низька платоспроможність населення </c:v>
                </c:pt>
                <c:pt idx="20">
                  <c:v>Менеджмент персоналу</c:v>
                </c:pt>
                <c:pt idx="21">
                  <c:v>Фінансова нестабільність</c:v>
                </c:pt>
                <c:pt idx="22">
                  <c:v>Інформаційна підтримка ЗМІ</c:v>
                </c:pt>
                <c:pt idx="23">
                  <c:v>Відсутність українських прикладів для наслідування</c:v>
                </c:pt>
              </c:strCache>
            </c:strRef>
          </c:cat>
          <c:val>
            <c:numRef>
              <c:f>Лист1!$B$2:$B$26</c:f>
              <c:numCache>
                <c:formatCode>General</c:formatCode>
                <c:ptCount val="25"/>
                <c:pt idx="0">
                  <c:v>52</c:v>
                </c:pt>
                <c:pt idx="1">
                  <c:v>29</c:v>
                </c:pt>
                <c:pt idx="2">
                  <c:v>27</c:v>
                </c:pt>
                <c:pt idx="3">
                  <c:v>27</c:v>
                </c:pt>
                <c:pt idx="4">
                  <c:v>26</c:v>
                </c:pt>
                <c:pt idx="5">
                  <c:v>23</c:v>
                </c:pt>
                <c:pt idx="6">
                  <c:v>21</c:v>
                </c:pt>
                <c:pt idx="7">
                  <c:v>20</c:v>
                </c:pt>
                <c:pt idx="8">
                  <c:v>18</c:v>
                </c:pt>
                <c:pt idx="9">
                  <c:v>15</c:v>
                </c:pt>
                <c:pt idx="10">
                  <c:v>13</c:v>
                </c:pt>
                <c:pt idx="11">
                  <c:v>11</c:v>
                </c:pt>
                <c:pt idx="12">
                  <c:v>10</c:v>
                </c:pt>
                <c:pt idx="13">
                  <c:v>8</c:v>
                </c:pt>
                <c:pt idx="14">
                  <c:v>8</c:v>
                </c:pt>
                <c:pt idx="15">
                  <c:v>8</c:v>
                </c:pt>
                <c:pt idx="16">
                  <c:v>8</c:v>
                </c:pt>
                <c:pt idx="17">
                  <c:v>7</c:v>
                </c:pt>
                <c:pt idx="18">
                  <c:v>7</c:v>
                </c:pt>
                <c:pt idx="19">
                  <c:v>5</c:v>
                </c:pt>
                <c:pt idx="20">
                  <c:v>4</c:v>
                </c:pt>
                <c:pt idx="21">
                  <c:v>4</c:v>
                </c:pt>
                <c:pt idx="22">
                  <c:v>4</c:v>
                </c:pt>
                <c:pt idx="23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AE2-4E7B-B0F4-7529192F9BB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87711488"/>
        <c:axId val="188029184"/>
      </c:barChart>
      <c:catAx>
        <c:axId val="1877114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8029184"/>
        <c:crosses val="autoZero"/>
        <c:auto val="1"/>
        <c:lblAlgn val="ctr"/>
        <c:lblOffset val="100"/>
        <c:noMultiLvlLbl val="0"/>
      </c:catAx>
      <c:valAx>
        <c:axId val="1880291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7711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64119" y="0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80D3CA-B6EF-43BD-A90E-0A1DFD33CF5F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285337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64119" y="9285337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78CB26-5E90-4DF9-BC6D-F136DC1B5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45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64119" y="0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F35450-81DB-4A95-818F-73E21C153881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77888" y="733425"/>
            <a:ext cx="4889500" cy="366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4528" y="4643517"/>
            <a:ext cx="5316220" cy="439912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285337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64119" y="9285337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031978-1008-4A99-9AC7-F054B591B4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104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799" y="1700808"/>
            <a:ext cx="7772400" cy="1470025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599" y="3520109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E6AE-21FC-4AA9-9BB9-854D1175FFD7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Picture 6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554" r="220" b="2949"/>
          <a:stretch/>
        </p:blipFill>
        <p:spPr bwMode="auto">
          <a:xfrm flipH="1" flipV="1">
            <a:off x="0" y="5689156"/>
            <a:ext cx="9143999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Рисунок 21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9" t="36472" r="9813" b="40846"/>
          <a:stretch/>
        </p:blipFill>
        <p:spPr bwMode="auto">
          <a:xfrm>
            <a:off x="467544" y="291987"/>
            <a:ext cx="4281616" cy="904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7" r="-1" b="2949"/>
          <a:stretch/>
        </p:blipFill>
        <p:spPr bwMode="auto">
          <a:xfrm flipH="1" flipV="1">
            <a:off x="376389" y="5689156"/>
            <a:ext cx="1298575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8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5" t="2202" b="16710"/>
          <a:stretch/>
        </p:blipFill>
        <p:spPr bwMode="auto">
          <a:xfrm>
            <a:off x="633304" y="5373216"/>
            <a:ext cx="1274400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Рисунок 2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234" t="-65079" r="-16672" b="-871"/>
          <a:stretch>
            <a:fillRect/>
          </a:stretch>
        </p:blipFill>
        <p:spPr bwMode="auto">
          <a:xfrm>
            <a:off x="4932040" y="664121"/>
            <a:ext cx="207645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23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857" t="-38290" r="-14999"/>
          <a:stretch>
            <a:fillRect/>
          </a:stretch>
        </p:blipFill>
        <p:spPr bwMode="auto">
          <a:xfrm>
            <a:off x="7258372" y="692696"/>
            <a:ext cx="156210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 userDrawn="1"/>
        </p:nvSpPr>
        <p:spPr>
          <a:xfrm>
            <a:off x="107504" y="5118633"/>
            <a:ext cx="1907703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7675"/>
            <a:r>
              <a:rPr lang="en-US" sz="1150" kern="1800" spc="0" baseline="0" dirty="0">
                <a:solidFill>
                  <a:srgbClr val="8788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www.pleddg.org.ua</a:t>
            </a:r>
          </a:p>
        </p:txBody>
      </p:sp>
    </p:spTree>
    <p:extLst>
      <p:ext uri="{BB962C8B-B14F-4D97-AF65-F5344CB8AC3E}">
        <p14:creationId xmlns:p14="http://schemas.microsoft.com/office/powerpoint/2010/main" val="3283967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E6AE-21FC-4AA9-9BB9-854D1175F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215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E6AE-21FC-4AA9-9BB9-854D1175F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017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143000"/>
          </a:xfr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>
              <a:defRPr lang="ru-RU" sz="3200" b="1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defRPr>
            </a:lvl1pPr>
          </a:lstStyle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12776"/>
            <a:ext cx="8928992" cy="482453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ru-RU" dirty="0" smtClean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lang="ru-RU" dirty="0" smtClean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lang="ru-RU" dirty="0" smtClean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ru-RU" dirty="0" smtClean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ru-RU" dirty="0"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>
              <a:buClr>
                <a:srgbClr val="678C94"/>
              </a:buClr>
              <a:buFont typeface="Wingdings" panose="05000000000000000000" pitchFamily="2" charset="2"/>
              <a:buChar char="§"/>
            </a:pPr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8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876256" y="6434232"/>
            <a:ext cx="2133600" cy="365125"/>
          </a:xfrm>
        </p:spPr>
        <p:txBody>
          <a:bodyPr/>
          <a:lstStyle>
            <a:lvl1pPr>
              <a:defRPr sz="1050">
                <a:solidFill>
                  <a:srgbClr val="678C9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000FB6-CC0C-417B-B1AB-8E01C779148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Рисунок 21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9" t="36472" r="9813" b="42093"/>
          <a:stretch/>
        </p:blipFill>
        <p:spPr bwMode="auto">
          <a:xfrm>
            <a:off x="470064" y="6237312"/>
            <a:ext cx="2505224" cy="497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 сполучна лінія 9"/>
          <p:cNvCxnSpPr/>
          <p:nvPr userDrawn="1"/>
        </p:nvCxnSpPr>
        <p:spPr>
          <a:xfrm>
            <a:off x="482600" y="1124744"/>
            <a:ext cx="8193856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559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ідзаголовок 2"/>
          <p:cNvSpPr txBox="1">
            <a:spLocks/>
          </p:cNvSpPr>
          <p:nvPr userDrawn="1"/>
        </p:nvSpPr>
        <p:spPr>
          <a:xfrm>
            <a:off x="0" y="3212976"/>
            <a:ext cx="9144000" cy="3314849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01800" indent="0" algn="l"/>
            <a:endParaRPr lang="uk-UA" sz="1400" b="0" noProof="0" dirty="0">
              <a:solidFill>
                <a:schemeClr val="tx1">
                  <a:lumMod val="50000"/>
                  <a:lumOff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sz="1400" b="0" noProof="0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 userDrawn="1"/>
        </p:nvSpPr>
        <p:spPr>
          <a:xfrm>
            <a:off x="0" y="2060848"/>
            <a:ext cx="9144000" cy="108012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90700" indent="0" algn="l"/>
            <a:endParaRPr lang="uk-UA" sz="3200" b="1" cap="all" noProof="0" dirty="0">
              <a:solidFill>
                <a:srgbClr val="87003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9" name="Рисунок 21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9" t="36472" r="9813" b="40846"/>
          <a:stretch/>
        </p:blipFill>
        <p:spPr bwMode="auto">
          <a:xfrm>
            <a:off x="467544" y="291987"/>
            <a:ext cx="4281616" cy="904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Рисунок 2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234" t="-65079" r="-16672" b="-871"/>
          <a:stretch>
            <a:fillRect/>
          </a:stretch>
        </p:blipFill>
        <p:spPr bwMode="auto">
          <a:xfrm>
            <a:off x="4932040" y="664121"/>
            <a:ext cx="207645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Рисунок 2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857" t="-38290" r="-14999"/>
          <a:stretch>
            <a:fillRect/>
          </a:stretch>
        </p:blipFill>
        <p:spPr bwMode="auto">
          <a:xfrm>
            <a:off x="7258372" y="692696"/>
            <a:ext cx="156210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7" r="-1" b="2949"/>
          <a:stretch/>
        </p:blipFill>
        <p:spPr bwMode="auto">
          <a:xfrm flipH="1" flipV="1">
            <a:off x="376389" y="5689156"/>
            <a:ext cx="1298575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8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5" t="2202" b="16710"/>
          <a:stretch/>
        </p:blipFill>
        <p:spPr bwMode="auto">
          <a:xfrm>
            <a:off x="633304" y="5373216"/>
            <a:ext cx="1274400" cy="1196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7442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E6AE-21FC-4AA9-9BB9-854D1175F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998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E6AE-21FC-4AA9-9BB9-854D1175F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895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E6AE-21FC-4AA9-9BB9-854D1175F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76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E6AE-21FC-4AA9-9BB9-854D1175F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621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E6AE-21FC-4AA9-9BB9-854D1175F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708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E6AE-21FC-4AA9-9BB9-854D1175FF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197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fld id="{72C0E6AE-21FC-4AA9-9BB9-854D1175FFD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4147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ahoma" pitchFamily="34" charset="0"/>
          <a:ea typeface="+mj-ea"/>
          <a:cs typeface="Tahom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35696" y="1196752"/>
            <a:ext cx="7056784" cy="2808312"/>
          </a:xfrm>
        </p:spPr>
        <p:txBody>
          <a:bodyPr>
            <a:normAutofit/>
          </a:bodyPr>
          <a:lstStyle/>
          <a:p>
            <a:pPr algn="l"/>
            <a:r>
              <a:rPr lang="ru-RU" sz="31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  <a:t/>
            </a:r>
            <a:br>
              <a:rPr lang="ru-RU" sz="31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</a:br>
            <a:r>
              <a:rPr lang="ru-RU" sz="3100" b="1" cap="all" dirty="0" err="1" smtClean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  <a:t>Соціальне</a:t>
            </a:r>
            <a:r>
              <a:rPr lang="ru-RU" sz="3100" b="1" cap="all" dirty="0" smtClean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  <a:t> </a:t>
            </a:r>
            <a:r>
              <a:rPr lang="ru-RU" sz="3100" b="1" cap="all" dirty="0" err="1" smtClean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anose="020B0604030504040204" pitchFamily="34" charset="0"/>
              </a:rPr>
              <a:t>підприємництво</a:t>
            </a:r>
            <a:endParaRPr lang="uk-UA" sz="2800" dirty="0"/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0E6AE-21FC-4AA9-9BB9-854D1175FFD7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064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0FB6-CC0C-417B-B1AB-8E01C7791486}" type="slidenum">
              <a:rPr lang="en-US" smtClean="0"/>
              <a:t>2</a:t>
            </a:fld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052736"/>
            <a:ext cx="8136904" cy="5328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6784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зареєстрованих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0FB6-CC0C-417B-B1AB-8E01C7791486}" type="slidenum">
              <a:rPr lang="en-US" smtClean="0"/>
              <a:t>3</a:t>
            </a:fld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96752"/>
            <a:ext cx="8496944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3184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Труднощі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у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підприємців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0FB6-CC0C-417B-B1AB-8E01C7791486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5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8812785"/>
              </p:ext>
            </p:extLst>
          </p:nvPr>
        </p:nvGraphicFramePr>
        <p:xfrm>
          <a:off x="755576" y="924146"/>
          <a:ext cx="8280920" cy="55026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10431887" y="6104238"/>
            <a:ext cx="1628830" cy="6450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лист 14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269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9433048" cy="114300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Фактори</a:t>
            </a:r>
            <a:r>
              <a:rPr lang="ru-RU" dirty="0"/>
              <a:t> </a:t>
            </a:r>
            <a:r>
              <a:rPr lang="ru-RU" dirty="0" err="1"/>
              <a:t>сприяння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підприємництва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00FB6-CC0C-417B-B1AB-8E01C7791486}" type="slidenum">
              <a:rPr lang="en-US" smtClean="0"/>
              <a:t>5</a:t>
            </a:fld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052736"/>
            <a:ext cx="8784976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81210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35</Words>
  <Application>Microsoft Office PowerPoint</Application>
  <PresentationFormat>Экран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 Соціальне підприємництво</vt:lpstr>
      <vt:lpstr>Джерела фінансування соціальних підприємств в Україні </vt:lpstr>
      <vt:lpstr>Типи зареєстрованих соціальних підприємств в Україні </vt:lpstr>
      <vt:lpstr>Труднощі, які виникають у соціальних підприємців в Україні </vt:lpstr>
      <vt:lpstr>Фактори сприяння розвитку соціального підприємництва в Україні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М.С. Багінський</dc:creator>
  <cp:lastModifiedBy>Владелец</cp:lastModifiedBy>
  <cp:revision>82</cp:revision>
  <cp:lastPrinted>2015-11-30T15:29:39Z</cp:lastPrinted>
  <dcterms:created xsi:type="dcterms:W3CDTF">2015-11-16T08:42:05Z</dcterms:created>
  <dcterms:modified xsi:type="dcterms:W3CDTF">2022-01-26T13:18:39Z</dcterms:modified>
</cp:coreProperties>
</file>