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58" r:id="rId4"/>
    <p:sldId id="260" r:id="rId5"/>
    <p:sldId id="264" r:id="rId6"/>
    <p:sldId id="265"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68" autoAdjust="0"/>
  </p:normalViewPr>
  <p:slideViewPr>
    <p:cSldViewPr snapToGrid="0">
      <p:cViewPr varScale="1">
        <p:scale>
          <a:sx n="82" d="100"/>
          <a:sy n="82" d="100"/>
        </p:scale>
        <p:origin x="691" y="1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25.04.2023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0178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25.04.2023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3744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25.04.2023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13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25.04.2023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4285384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25.04.2023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4046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25.04.2023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48411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25.04.2023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180882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25.04.2023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37610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25.04.2023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4206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25.04.2023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72178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333D9A0-0FC3-4495-BDBD-5507D6DCBB3C}" type="datetimeFigureOut">
              <a:rPr lang="ru-RU" smtClean="0"/>
              <a:t>25.04.2023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68933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333D9A0-0FC3-4495-BDBD-5507D6DCBB3C}" type="datetimeFigureOut">
              <a:rPr lang="ru-RU" smtClean="0"/>
              <a:t>25.04.2023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85958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333D9A0-0FC3-4495-BDBD-5507D6DCBB3C}" type="datetimeFigureOut">
              <a:rPr lang="ru-RU" smtClean="0"/>
              <a:t>25.04.2023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8958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3D9A0-0FC3-4495-BDBD-5507D6DCBB3C}" type="datetimeFigureOut">
              <a:rPr lang="ru-RU" smtClean="0"/>
              <a:t>25.04.2023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36917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25.04.2023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72085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25.04.2023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71176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33D9A0-0FC3-4495-BDBD-5507D6DCBB3C}" type="datetimeFigureOut">
              <a:rPr lang="ru-RU" smtClean="0"/>
              <a:t>25.04.2023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F1679A-3F4C-46F9-8047-F057EE76CAA5}" type="slidenum">
              <a:rPr lang="ru-RU" smtClean="0"/>
              <a:t>‹#›</a:t>
            </a:fld>
            <a:endParaRPr lang="ru-RU"/>
          </a:p>
        </p:txBody>
      </p:sp>
    </p:spTree>
    <p:extLst>
      <p:ext uri="{BB962C8B-B14F-4D97-AF65-F5344CB8AC3E}">
        <p14:creationId xmlns:p14="http://schemas.microsoft.com/office/powerpoint/2010/main" val="135078472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E03F2A-FCC3-4CF2-80C0-FEA06EFDE10A}"/>
              </a:ext>
            </a:extLst>
          </p:cNvPr>
          <p:cNvSpPr>
            <a:spLocks noGrp="1"/>
          </p:cNvSpPr>
          <p:nvPr>
            <p:ph type="ctrTitle"/>
          </p:nvPr>
        </p:nvSpPr>
        <p:spPr>
          <a:xfrm>
            <a:off x="2589213" y="755375"/>
            <a:ext cx="8915399" cy="1510748"/>
          </a:xfrm>
        </p:spPr>
        <p:txBody>
          <a:bodyPr/>
          <a:lstStyle/>
          <a:p>
            <a:r>
              <a:rPr lang="uk-UA" dirty="0">
                <a:latin typeface="Times New Roman" panose="02020603050405020304" pitchFamily="18" charset="0"/>
                <a:cs typeface="Times New Roman" panose="02020603050405020304" pitchFamily="18" charset="0"/>
              </a:rPr>
              <a:t>ЦІЛЬОВА</a:t>
            </a:r>
            <a:endParaRPr lang="ru-RU"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0E620043-5B45-4221-8F16-DA7CA122EF17}"/>
              </a:ext>
            </a:extLst>
          </p:cNvPr>
          <p:cNvSpPr>
            <a:spLocks noGrp="1"/>
          </p:cNvSpPr>
          <p:nvPr>
            <p:ph type="subTitle" idx="1"/>
          </p:nvPr>
        </p:nvSpPr>
        <p:spPr>
          <a:xfrm>
            <a:off x="2589213" y="2464905"/>
            <a:ext cx="9145587" cy="3754920"/>
          </a:xfrm>
        </p:spPr>
        <p:txBody>
          <a:bodyPr>
            <a:noAutofit/>
          </a:bodyPr>
          <a:lstStyle/>
          <a:p>
            <a:endParaRPr lang="uk-UA" sz="5400" dirty="0">
              <a:solidFill>
                <a:schemeClr val="tx1"/>
              </a:solidFill>
              <a:latin typeface="Times New Roman" panose="02020603050405020304" pitchFamily="18" charset="0"/>
              <a:cs typeface="Times New Roman" panose="02020603050405020304" pitchFamily="18" charset="0"/>
            </a:endParaRPr>
          </a:p>
          <a:p>
            <a:r>
              <a:rPr lang="uk-UA" sz="5400" dirty="0">
                <a:solidFill>
                  <a:schemeClr val="tx1"/>
                </a:solidFill>
                <a:latin typeface="Times New Roman" panose="02020603050405020304" pitchFamily="18" charset="0"/>
                <a:cs typeface="Times New Roman" panose="02020603050405020304" pitchFamily="18" charset="0"/>
              </a:rPr>
              <a:t>АУДИТОРІЯ</a:t>
            </a:r>
          </a:p>
        </p:txBody>
      </p:sp>
    </p:spTree>
    <p:extLst>
      <p:ext uri="{BB962C8B-B14F-4D97-AF65-F5344CB8AC3E}">
        <p14:creationId xmlns:p14="http://schemas.microsoft.com/office/powerpoint/2010/main" val="248676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38A249-7F10-48B7-BF14-EB6A2968F0B7}"/>
              </a:ext>
            </a:extLst>
          </p:cNvPr>
          <p:cNvSpPr>
            <a:spLocks noGrp="1"/>
          </p:cNvSpPr>
          <p:nvPr>
            <p:ph type="title"/>
          </p:nvPr>
        </p:nvSpPr>
        <p:spPr>
          <a:xfrm>
            <a:off x="1997764" y="365125"/>
            <a:ext cx="9356035" cy="5065291"/>
          </a:xfrm>
        </p:spPr>
        <p:txBody>
          <a:bodyPr>
            <a:normAutofit/>
          </a:bodyPr>
          <a:lstStyle/>
          <a:p>
            <a:r>
              <a:rPr lang="uk-UA" dirty="0">
                <a:solidFill>
                  <a:schemeClr val="tx1"/>
                </a:solidFill>
                <a:latin typeface="Times New Roman" panose="02020603050405020304" pitchFamily="18" charset="0"/>
                <a:cs typeface="Times New Roman" panose="02020603050405020304" pitchFamily="18" charset="0"/>
              </a:rPr>
              <a:t>План.</a:t>
            </a:r>
            <a:br>
              <a:rPr lang="ru-RU" dirty="0">
                <a:solidFill>
                  <a:schemeClr val="tx1"/>
                </a:solidFill>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1. </a:t>
            </a:r>
            <a:r>
              <a:rPr lang="ru-RU" dirty="0" err="1">
                <a:solidFill>
                  <a:schemeClr val="tx1"/>
                </a:solidFill>
                <a:latin typeface="Times New Roman" panose="02020603050405020304" pitchFamily="18" charset="0"/>
                <a:cs typeface="Times New Roman" panose="02020603050405020304" pitchFamily="18" charset="0"/>
              </a:rPr>
              <a:t>Класифікація</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товарів</a:t>
            </a:r>
            <a:r>
              <a:rPr lang="ru-RU" dirty="0">
                <a:solidFill>
                  <a:schemeClr val="tx1"/>
                </a:solidFill>
                <a:latin typeface="Times New Roman" panose="02020603050405020304" pitchFamily="18" charset="0"/>
                <a:cs typeface="Times New Roman" panose="02020603050405020304" pitchFamily="18" charset="0"/>
              </a:rPr>
              <a:t> та </a:t>
            </a:r>
            <a:r>
              <a:rPr lang="ru-RU" dirty="0" err="1">
                <a:solidFill>
                  <a:schemeClr val="tx1"/>
                </a:solidFill>
                <a:latin typeface="Times New Roman" panose="02020603050405020304" pitchFamily="18" charset="0"/>
                <a:cs typeface="Times New Roman" panose="02020603050405020304" pitchFamily="18" charset="0"/>
              </a:rPr>
              <a:t>послуг</a:t>
            </a:r>
            <a:r>
              <a:rPr lang="ru-RU" dirty="0">
                <a:solidFill>
                  <a:schemeClr val="tx1"/>
                </a:solidFill>
                <a:latin typeface="Times New Roman" panose="02020603050405020304" pitchFamily="18" charset="0"/>
                <a:cs typeface="Times New Roman" panose="02020603050405020304" pitchFamily="18" charset="0"/>
              </a:rPr>
              <a:t>.</a:t>
            </a:r>
            <a:br>
              <a:rPr lang="ru-RU" dirty="0">
                <a:solidFill>
                  <a:schemeClr val="tx1"/>
                </a:solidFill>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2. </a:t>
            </a:r>
            <a:r>
              <a:rPr lang="ru-RU" dirty="0" err="1">
                <a:solidFill>
                  <a:schemeClr val="tx1"/>
                </a:solidFill>
                <a:latin typeface="Times New Roman" panose="02020603050405020304" pitchFamily="18" charset="0"/>
                <a:cs typeface="Times New Roman" panose="02020603050405020304" pitchFamily="18" charset="0"/>
              </a:rPr>
              <a:t>Життєвий</a:t>
            </a:r>
            <a:r>
              <a:rPr lang="ru-RU" dirty="0">
                <a:solidFill>
                  <a:schemeClr val="tx1"/>
                </a:solidFill>
                <a:latin typeface="Times New Roman" panose="02020603050405020304" pitchFamily="18" charset="0"/>
                <a:cs typeface="Times New Roman" panose="02020603050405020304" pitchFamily="18" charset="0"/>
              </a:rPr>
              <a:t> цикл товару.</a:t>
            </a:r>
            <a:br>
              <a:rPr lang="ru-RU" dirty="0">
                <a:solidFill>
                  <a:schemeClr val="tx1"/>
                </a:solidFill>
                <a:latin typeface="Times New Roman" panose="02020603050405020304" pitchFamily="18" charset="0"/>
                <a:cs typeface="Times New Roman" panose="02020603050405020304" pitchFamily="18" charset="0"/>
              </a:rPr>
            </a:br>
            <a:r>
              <a:rPr lang="ru-RU" dirty="0">
                <a:solidFill>
                  <a:schemeClr val="tx1"/>
                </a:solidFill>
                <a:latin typeface="Times New Roman" panose="02020603050405020304" pitchFamily="18" charset="0"/>
                <a:cs typeface="Times New Roman" panose="02020603050405020304" pitchFamily="18" charset="0"/>
              </a:rPr>
              <a:t>3. </a:t>
            </a:r>
            <a:r>
              <a:rPr lang="ru-RU" dirty="0" err="1">
                <a:solidFill>
                  <a:schemeClr val="tx1"/>
                </a:solidFill>
                <a:latin typeface="Times New Roman" panose="02020603050405020304" pitchFamily="18" charset="0"/>
                <a:cs typeface="Times New Roman" panose="02020603050405020304" pitchFamily="18" charset="0"/>
              </a:rPr>
              <a:t>Профіль</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цільової</a:t>
            </a:r>
            <a:r>
              <a:rPr lang="ru-RU" dirty="0">
                <a:solidFill>
                  <a:schemeClr val="tx1"/>
                </a:solidFill>
                <a:latin typeface="Times New Roman" panose="02020603050405020304" pitchFamily="18" charset="0"/>
                <a:cs typeface="Times New Roman" panose="02020603050405020304" pitchFamily="18" charset="0"/>
              </a:rPr>
              <a:t> </a:t>
            </a:r>
            <a:r>
              <a:rPr lang="ru-RU" dirty="0" err="1">
                <a:solidFill>
                  <a:schemeClr val="tx1"/>
                </a:solidFill>
                <a:latin typeface="Times New Roman" panose="02020603050405020304" pitchFamily="18" charset="0"/>
                <a:cs typeface="Times New Roman" panose="02020603050405020304" pitchFamily="18" charset="0"/>
              </a:rPr>
              <a:t>аудиторії</a:t>
            </a:r>
            <a:r>
              <a:rPr lang="ru-RU" dirty="0">
                <a:solidFill>
                  <a:schemeClr val="tx1"/>
                </a:solidFill>
                <a:latin typeface="Times New Roman" panose="02020603050405020304" pitchFamily="18" charset="0"/>
                <a:cs typeface="Times New Roman" panose="02020603050405020304" pitchFamily="18" charset="0"/>
              </a:rPr>
              <a:t>.</a:t>
            </a:r>
            <a:br>
              <a:rPr lang="ru-RU" dirty="0">
                <a:solidFill>
                  <a:schemeClr val="tx1"/>
                </a:solidFill>
                <a:latin typeface="Times New Roman" panose="02020603050405020304" pitchFamily="18" charset="0"/>
                <a:cs typeface="Times New Roman" panose="02020603050405020304" pitchFamily="18" charset="0"/>
              </a:rPr>
            </a:br>
            <a:br>
              <a:rPr lang="ru-RU" sz="3400" dirty="0"/>
            </a:br>
            <a:br>
              <a:rPr lang="ru-RU" dirty="0"/>
            </a:br>
            <a:br>
              <a:rPr lang="ru-RU" dirty="0"/>
            </a:br>
            <a:endParaRPr lang="ru-RU" dirty="0"/>
          </a:p>
        </p:txBody>
      </p:sp>
    </p:spTree>
    <p:extLst>
      <p:ext uri="{BB962C8B-B14F-4D97-AF65-F5344CB8AC3E}">
        <p14:creationId xmlns:p14="http://schemas.microsoft.com/office/powerpoint/2010/main" val="20034752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98FA8ED-525A-4729-91B4-D814C5C03CAC}"/>
              </a:ext>
            </a:extLst>
          </p:cNvPr>
          <p:cNvSpPr>
            <a:spLocks noGrp="1"/>
          </p:cNvSpPr>
          <p:nvPr>
            <p:ph type="title"/>
          </p:nvPr>
        </p:nvSpPr>
        <p:spPr>
          <a:xfrm>
            <a:off x="1779104" y="365124"/>
            <a:ext cx="9574696" cy="6072998"/>
          </a:xfrm>
        </p:spPr>
        <p:txBody>
          <a:bodyPr>
            <a:noAutofit/>
          </a:bodyPr>
          <a:lstStyle/>
          <a:p>
            <a:r>
              <a:rPr lang="ru-RU" sz="2400" b="1" dirty="0" err="1">
                <a:latin typeface="Times New Roman" panose="02020603050405020304" pitchFamily="18" charset="0"/>
                <a:cs typeface="Times New Roman" panose="02020603050405020304" pitchFamily="18" charset="0"/>
              </a:rPr>
              <a:t>Питання</a:t>
            </a:r>
            <a:r>
              <a:rPr lang="ru-RU" sz="2400" b="1" dirty="0">
                <a:latin typeface="Times New Roman" panose="02020603050405020304" pitchFamily="18" charset="0"/>
                <a:cs typeface="Times New Roman" panose="02020603050405020304" pitchFamily="18" charset="0"/>
              </a:rPr>
              <a:t> 1</a:t>
            </a:r>
            <a:br>
              <a:rPr lang="ru-RU" sz="2400" b="1" dirty="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r>
              <a:rPr lang="uk-UA" sz="2400" b="1" dirty="0">
                <a:latin typeface="Times New Roman" panose="02020603050405020304" pitchFamily="18" charset="0"/>
                <a:cs typeface="Times New Roman" panose="02020603050405020304" pitchFamily="18" charset="0"/>
              </a:rPr>
              <a:t>Класифікація товарів.</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1. Товари повсякденного попиту. Покупка здійснюється часто, </a:t>
            </a:r>
            <a:r>
              <a:rPr lang="uk-UA" sz="2400" dirty="0" err="1">
                <a:latin typeface="Times New Roman" panose="02020603050405020304" pitchFamily="18" charset="0"/>
                <a:cs typeface="Times New Roman" panose="02020603050405020304" pitchFamily="18" charset="0"/>
              </a:rPr>
              <a:t>рідко</a:t>
            </a:r>
            <a:r>
              <a:rPr lang="uk-UA" sz="2400" dirty="0">
                <a:latin typeface="Times New Roman" panose="02020603050405020304" pitchFamily="18" charset="0"/>
                <a:cs typeface="Times New Roman" panose="02020603050405020304" pitchFamily="18" charset="0"/>
              </a:rPr>
              <a:t> звертається увага на різницю між аналогічними товарами.</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базові товари (товари постійного попиту) – регулярні покупки;</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товари імпульсивної покупки;</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товари екстреної покупки (у надзвичайних випадках + популярні медичні товари).</a:t>
            </a:r>
            <a:br>
              <a:rPr lang="ru-RU" sz="2400" dirty="0"/>
            </a:br>
            <a:r>
              <a:rPr lang="uk-UA" sz="2400" dirty="0">
                <a:latin typeface="Times New Roman" panose="02020603050405020304" pitchFamily="18" charset="0"/>
                <a:cs typeface="Times New Roman" panose="02020603050405020304" pitchFamily="18" charset="0"/>
              </a:rPr>
              <a:t>2. Товари попереднього вибору – передбачають порівняння ціни та якості.</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3. Товари особливого попиту – марочні, престижні, модні, довгострокового використання.</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4. Товари пасивного попиту – ті, про які завчасно не думають (пр.: труна).</a:t>
            </a:r>
            <a:br>
              <a:rPr lang="ru-RU" dirty="0">
                <a:latin typeface="Times New Roman" panose="02020603050405020304" pitchFamily="18" charset="0"/>
                <a:cs typeface="Times New Roman" panose="02020603050405020304" pitchFamily="18" charset="0"/>
              </a:rPr>
            </a:b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079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2B0DD8-DAF9-4F43-8BF6-39693533E0D4}"/>
              </a:ext>
            </a:extLst>
          </p:cNvPr>
          <p:cNvSpPr>
            <a:spLocks noGrp="1"/>
          </p:cNvSpPr>
          <p:nvPr>
            <p:ph type="title"/>
          </p:nvPr>
        </p:nvSpPr>
        <p:spPr>
          <a:xfrm>
            <a:off x="1659834" y="365124"/>
            <a:ext cx="9693965" cy="6244397"/>
          </a:xfrm>
        </p:spPr>
        <p:txBody>
          <a:bodyPr>
            <a:normAutofit fontScale="90000"/>
          </a:bodyPr>
          <a:lstStyle/>
          <a:p>
            <a:r>
              <a:rPr lang="uk-UA" sz="2400" b="1" dirty="0">
                <a:latin typeface="Times New Roman" panose="02020603050405020304" pitchFamily="18" charset="0"/>
                <a:cs typeface="Times New Roman" panose="02020603050405020304" pitchFamily="18" charset="0"/>
              </a:rPr>
              <a:t>Товари промислового призначення:</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1. Матеріали та деталі (сировина, </a:t>
            </a:r>
            <a:r>
              <a:rPr lang="uk-UA" sz="2400" dirty="0" err="1">
                <a:latin typeface="Times New Roman" panose="02020603050405020304" pitchFamily="18" charset="0"/>
                <a:cs typeface="Times New Roman" panose="02020603050405020304" pitchFamily="18" charset="0"/>
              </a:rPr>
              <a:t>полуфабрікати</a:t>
            </a:r>
            <a:r>
              <a:rPr lang="uk-UA" sz="2400" dirty="0">
                <a:latin typeface="Times New Roman" panose="02020603050405020304" pitchFamily="18" charset="0"/>
                <a:cs typeface="Times New Roman" panose="02020603050405020304" pitchFamily="18" charset="0"/>
              </a:rPr>
              <a:t> та деталі).</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2. Капітальне майно (стаціонарні споруди та обладнання).</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3. Додаткові матеріали (ті, які не використовуються безпосередньо в процесі виробництва – папір, олівці тощо). </a:t>
            </a:r>
            <a:br>
              <a:rPr lang="ru-RU" sz="2400" dirty="0">
                <a:latin typeface="Times New Roman" panose="02020603050405020304" pitchFamily="18" charset="0"/>
                <a:cs typeface="Times New Roman" panose="02020603050405020304" pitchFamily="18" charset="0"/>
              </a:rPr>
            </a:br>
            <a:br>
              <a:rPr lang="ru-RU" sz="2400" dirty="0">
                <a:latin typeface="Times New Roman" panose="02020603050405020304" pitchFamily="18" charset="0"/>
                <a:cs typeface="Times New Roman" panose="02020603050405020304" pitchFamily="18" charset="0"/>
              </a:rPr>
            </a:br>
            <a:r>
              <a:rPr lang="uk-UA" sz="2400" b="1" dirty="0">
                <a:latin typeface="Times New Roman" panose="02020603050405020304" pitchFamily="18" charset="0"/>
                <a:cs typeface="Times New Roman" panose="02020603050405020304" pitchFamily="18" charset="0"/>
              </a:rPr>
              <a:t>Класифікація послуг (</a:t>
            </a:r>
            <a:r>
              <a:rPr lang="uk-UA" sz="2400" b="1" dirty="0" err="1">
                <a:latin typeface="Times New Roman" panose="02020603050405020304" pitchFamily="18" charset="0"/>
                <a:cs typeface="Times New Roman" panose="02020603050405020304" pitchFamily="18" charset="0"/>
              </a:rPr>
              <a:t>Ф.Котлер</a:t>
            </a:r>
            <a:r>
              <a:rPr lang="uk-UA" sz="2400" b="1" dirty="0">
                <a:latin typeface="Times New Roman" panose="02020603050405020304" pitchFamily="18" charset="0"/>
                <a:cs typeface="Times New Roman" panose="02020603050405020304" pitchFamily="18" charset="0"/>
              </a:rPr>
              <a:t>, 1991):</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1. Чистий товар (не передбачає надання послуг).</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2. Товар із наданням супутніх послуг (з метою зробити його більш привабливим).</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3. Базова послуга із незначними супутніми товарами.</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4. Чиста послуга (не передбачає представлення товарів) – сеанс психоаналізу.</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Окремий тип: інтелектуальні послуги. Характеристика: достатньо висока вартість, необхідність тісного співробітництва із замовником, переважно індивідуальний підхід) – правові, аудиторські, консалтингові, </a:t>
            </a:r>
            <a:r>
              <a:rPr lang="uk-UA" sz="2400" dirty="0" err="1">
                <a:latin typeface="Times New Roman" panose="02020603050405020304" pitchFamily="18" charset="0"/>
                <a:cs typeface="Times New Roman" panose="02020603050405020304" pitchFamily="18" charset="0"/>
              </a:rPr>
              <a:t>рекрутинг</a:t>
            </a:r>
            <a:r>
              <a:rPr lang="uk-UA" sz="2400" dirty="0">
                <a:latin typeface="Times New Roman" panose="02020603050405020304" pitchFamily="18" charset="0"/>
                <a:cs typeface="Times New Roman" panose="02020603050405020304" pitchFamily="18" charset="0"/>
              </a:rPr>
              <a:t>.</a:t>
            </a:r>
            <a:br>
              <a:rPr lang="ru-RU" dirty="0"/>
            </a:b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4138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4" y="393700"/>
            <a:ext cx="10450196" cy="6464300"/>
          </a:xfrm>
        </p:spPr>
        <p:txBody>
          <a:bodyPr>
            <a:normAutofit fontScale="90000"/>
          </a:bodyPr>
          <a:lstStyle/>
          <a:p>
            <a:r>
              <a:rPr lang="ru-RU" sz="2000" b="1" dirty="0" err="1">
                <a:latin typeface="Times New Roman" panose="02020603050405020304" pitchFamily="18" charset="0"/>
                <a:cs typeface="Times New Roman" panose="02020603050405020304" pitchFamily="18" charset="0"/>
              </a:rPr>
              <a:t>Питання</a:t>
            </a:r>
            <a:r>
              <a:rPr lang="ru-RU" sz="2000" b="1" dirty="0">
                <a:latin typeface="Times New Roman" panose="02020603050405020304" pitchFamily="18" charset="0"/>
                <a:cs typeface="Times New Roman" panose="02020603050405020304" pitchFamily="18" charset="0"/>
              </a:rPr>
              <a:t> 2</a:t>
            </a:r>
            <a:br>
              <a:rPr lang="ru-RU" sz="2000" b="1" dirty="0">
                <a:latin typeface="Times New Roman" panose="02020603050405020304" pitchFamily="18" charset="0"/>
                <a:cs typeface="Times New Roman" panose="02020603050405020304" pitchFamily="18" charset="0"/>
              </a:rPr>
            </a:b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Стадії: впровадження на ринок, зростання, зрілість, спад.</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1. Впровадження (до півроку). Конкуренція – залежить від типу ринку. Ціна: або «зняття вершків», або «низькі ціни». Асортимент – невеликий. Розподіл – за пріоритетними каналами. Цільова аудиторія – новатори. Зусилля – на лідерів думок (формування спеціальних програм, відстеження відзивів, використання експертної думки). Стратегія: реклама та інформаційні акції.</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2. Зростання. Починається із різкого збільшення продажів (за рахунок залучення нових споживачів та здійснення повторних покупок). Знижується потреба в інвестиціях. Зростання конкуренції у сегменті та прихід крупних компаній. Цінова конкуренція і боротьба із більш дешевими товарами-аналогами. Загальне зниження цін. Розширення товарної лінії. Стратегія максимальної доступності товару. Цільова аудиторія – масовий споживач (зусилля: інформаційна кампанія, пошук нових споживачів, формування лояльності клієнтів). Просування: максимальний охват цільової аудиторії, акції для споживачів).</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3. Зрілість (стабільність попиту). Зниження темпів росту. Найбільш тривала стадія. Потребує додаткових інвестицій (за рахунок конкуренції). Агресивна боротьба за споживачів. Ціна стабілізується, привабливість забезпечується не ціною, а додатковими характеристиками. Стабілізація асортименту та зміна зовнішнього вигляду товарів. Акцент – на розташуванні товарів у точках продажу. Цільова аудиторія: пошук нових ніш та моніторинг задоволеності покупців. Проведення додаткових акцій.</a:t>
            </a:r>
            <a:br>
              <a:rPr lang="ru-RU" sz="2000" dirty="0">
                <a:latin typeface="Times New Roman" panose="02020603050405020304" pitchFamily="18" charset="0"/>
                <a:cs typeface="Times New Roman" panose="02020603050405020304" pitchFamily="18" charset="0"/>
              </a:rPr>
            </a:br>
            <a:r>
              <a:rPr lang="uk-UA" sz="2000" dirty="0">
                <a:latin typeface="Times New Roman" panose="02020603050405020304" pitchFamily="18" charset="0"/>
                <a:cs typeface="Times New Roman" panose="02020603050405020304" pitchFamily="18" charset="0"/>
              </a:rPr>
              <a:t>4. Спад. Зниження продажів та прибутків. Виникнення збиткових продажів (прибуток не компенсує витрат). Може бути поступовим або стрімким. Зниження конкуренції. Зниження цін з метою втримати споживача. Зменшення товарного асортименту (тільки найбільш успішні позиції). Зменшення обсягу цільова аудиторія. </a:t>
            </a:r>
            <a:br>
              <a:rPr lang="ru-RU" dirty="0"/>
            </a:br>
            <a:br>
              <a:rPr lang="ru-RU" dirty="0"/>
            </a:br>
            <a:endParaRPr lang="ru-RU" dirty="0"/>
          </a:p>
        </p:txBody>
      </p:sp>
    </p:spTree>
    <p:extLst>
      <p:ext uri="{BB962C8B-B14F-4D97-AF65-F5344CB8AC3E}">
        <p14:creationId xmlns:p14="http://schemas.microsoft.com/office/powerpoint/2010/main" val="609836571"/>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09725" y="393700"/>
            <a:ext cx="9753600" cy="5494499"/>
          </a:xfrm>
        </p:spPr>
        <p:txBody>
          <a:bodyPr>
            <a:normAutofit/>
          </a:bodyPr>
          <a:lstStyle/>
          <a:p>
            <a:pPr algn="ctr"/>
            <a:r>
              <a:rPr lang="ru-RU" sz="2400" b="1" dirty="0" err="1">
                <a:latin typeface="Times New Roman" panose="02020603050405020304" pitchFamily="18" charset="0"/>
                <a:cs typeface="Times New Roman" panose="02020603050405020304" pitchFamily="18" charset="0"/>
              </a:rPr>
              <a:t>Питання</a:t>
            </a:r>
            <a:r>
              <a:rPr lang="ru-RU" sz="2400" b="1" dirty="0">
                <a:latin typeface="Times New Roman" panose="02020603050405020304" pitchFamily="18" charset="0"/>
                <a:cs typeface="Times New Roman" panose="02020603050405020304" pitchFamily="18" charset="0"/>
              </a:rPr>
              <a:t> 3</a:t>
            </a:r>
            <a:br>
              <a:rPr lang="ru-RU" b="1" dirty="0">
                <a:latin typeface="Times New Roman" panose="02020603050405020304" pitchFamily="18" charset="0"/>
                <a:cs typeface="Times New Roman" panose="02020603050405020304" pitchFamily="18" charset="0"/>
              </a:rPr>
            </a:br>
            <a:r>
              <a:rPr lang="uk-UA" sz="2400" b="1" dirty="0">
                <a:latin typeface="Times New Roman" panose="02020603050405020304" pitchFamily="18" charset="0"/>
                <a:cs typeface="Times New Roman" panose="02020603050405020304" pitchFamily="18" charset="0"/>
              </a:rPr>
              <a:t>Цільова аудиторія </a:t>
            </a:r>
            <a:r>
              <a:rPr lang="uk-UA" sz="2400" dirty="0">
                <a:latin typeface="Times New Roman" panose="02020603050405020304" pitchFamily="18" charset="0"/>
                <a:cs typeface="Times New Roman" panose="02020603050405020304" pitchFamily="18" charset="0"/>
              </a:rPr>
              <a:t>– група людей, активність яких спрямована на задоволення потреби, пов’язаної із певним товаром/послугою. </a:t>
            </a:r>
            <a:br>
              <a:rPr lang="ru-RU" sz="2400" dirty="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t>
            </a:r>
            <a:br>
              <a:rPr lang="ru-RU" sz="2400" dirty="0">
                <a:latin typeface="Times New Roman" panose="02020603050405020304" pitchFamily="18" charset="0"/>
                <a:cs typeface="Times New Roman" panose="02020603050405020304" pitchFamily="18" charset="0"/>
              </a:rPr>
            </a:br>
            <a:r>
              <a:rPr lang="ru-RU" sz="2400" dirty="0" err="1">
                <a:latin typeface="Times New Roman" panose="02020603050405020304" pitchFamily="18" charset="0"/>
                <a:cs typeface="Times New Roman" panose="02020603050405020304" pitchFamily="18" charset="0"/>
              </a:rPr>
              <a:t>Параметри</a:t>
            </a:r>
            <a:r>
              <a:rPr lang="ru-RU" sz="2400" dirty="0">
                <a:latin typeface="Times New Roman" panose="02020603050405020304" pitchFamily="18" charset="0"/>
                <a:cs typeface="Times New Roman" panose="02020603050405020304" pitchFamily="18" charset="0"/>
              </a:rPr>
              <a:t> ЦА</a:t>
            </a:r>
          </a:p>
        </p:txBody>
      </p:sp>
      <p:graphicFrame>
        <p:nvGraphicFramePr>
          <p:cNvPr id="5" name="Таблица 4"/>
          <p:cNvGraphicFramePr>
            <a:graphicFrameLocks noGrp="1"/>
          </p:cNvGraphicFramePr>
          <p:nvPr>
            <p:extLst>
              <p:ext uri="{D42A27DB-BD31-4B8C-83A1-F6EECF244321}">
                <p14:modId xmlns:p14="http://schemas.microsoft.com/office/powerpoint/2010/main" val="280817164"/>
              </p:ext>
            </p:extLst>
          </p:nvPr>
        </p:nvGraphicFramePr>
        <p:xfrm>
          <a:off x="2479040" y="2621279"/>
          <a:ext cx="7977111" cy="2387601"/>
        </p:xfrm>
        <a:graphic>
          <a:graphicData uri="http://schemas.openxmlformats.org/drawingml/2006/table">
            <a:tbl>
              <a:tblPr firstRow="1" firstCol="1" bandRow="1"/>
              <a:tblGrid>
                <a:gridCol w="1931749">
                  <a:extLst>
                    <a:ext uri="{9D8B030D-6E8A-4147-A177-3AD203B41FA5}">
                      <a16:colId xmlns:a16="http://schemas.microsoft.com/office/drawing/2014/main" val="1363911471"/>
                    </a:ext>
                  </a:extLst>
                </a:gridCol>
                <a:gridCol w="6045362">
                  <a:extLst>
                    <a:ext uri="{9D8B030D-6E8A-4147-A177-3AD203B41FA5}">
                      <a16:colId xmlns:a16="http://schemas.microsoft.com/office/drawing/2014/main" val="2139982397"/>
                    </a:ext>
                  </a:extLst>
                </a:gridCol>
              </a:tblGrid>
              <a:tr h="472625">
                <a:tc>
                  <a:txBody>
                    <a:bodyPr/>
                    <a:lstStyle/>
                    <a:p>
                      <a:pPr>
                        <a:lnSpc>
                          <a:spcPct val="107000"/>
                        </a:lnSpc>
                        <a:spcAft>
                          <a:spcPts val="0"/>
                        </a:spcAft>
                      </a:pPr>
                      <a:r>
                        <a:rPr lang="uk-UA" sz="1400">
                          <a:effectLst/>
                          <a:latin typeface="Times New Roman" panose="02020603050405020304" pitchFamily="18" charset="0"/>
                          <a:ea typeface="Times New Roman" panose="02020603050405020304" pitchFamily="18" charset="0"/>
                          <a:cs typeface="Times New Roman" panose="02020603050405020304" pitchFamily="18" charset="0"/>
                        </a:rPr>
                        <a:t>Географічні</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uk-UA" sz="1400" dirty="0">
                          <a:effectLst/>
                          <a:latin typeface="Times New Roman" panose="02020603050405020304" pitchFamily="18" charset="0"/>
                          <a:ea typeface="Times New Roman" panose="02020603050405020304" pitchFamily="18" charset="0"/>
                          <a:cs typeface="Times New Roman" panose="02020603050405020304" pitchFamily="18" charset="0"/>
                        </a:rPr>
                        <a:t>Місце проживання</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1938820"/>
                  </a:ext>
                </a:extLst>
              </a:tr>
              <a:tr h="969726">
                <a:tc>
                  <a:txBody>
                    <a:bodyPr/>
                    <a:lstStyle/>
                    <a:p>
                      <a:pPr>
                        <a:lnSpc>
                          <a:spcPct val="107000"/>
                        </a:lnSpc>
                        <a:spcAft>
                          <a:spcPts val="0"/>
                        </a:spcAft>
                      </a:pPr>
                      <a:r>
                        <a:rPr lang="uk-UA" sz="1400">
                          <a:effectLst/>
                          <a:latin typeface="Times New Roman" panose="02020603050405020304" pitchFamily="18" charset="0"/>
                          <a:ea typeface="Times New Roman" panose="02020603050405020304" pitchFamily="18" charset="0"/>
                          <a:cs typeface="Times New Roman" panose="02020603050405020304" pitchFamily="18" charset="0"/>
                        </a:rPr>
                        <a:t>Соціально-демографічні</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uk-UA" sz="1400" dirty="0">
                          <a:effectLst/>
                          <a:latin typeface="Times New Roman" panose="02020603050405020304" pitchFamily="18" charset="0"/>
                          <a:ea typeface="Times New Roman" panose="02020603050405020304" pitchFamily="18" charset="0"/>
                          <a:cs typeface="Times New Roman" panose="02020603050405020304" pitchFamily="18" charset="0"/>
                        </a:rPr>
                        <a:t>Вік, дохід, освіта, родина, діти, професія.</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4070973"/>
                  </a:ext>
                </a:extLst>
              </a:tr>
              <a:tr h="472625">
                <a:tc>
                  <a:txBody>
                    <a:bodyPr/>
                    <a:lstStyle/>
                    <a:p>
                      <a:pPr>
                        <a:lnSpc>
                          <a:spcPct val="107000"/>
                        </a:lnSpc>
                        <a:spcAft>
                          <a:spcPts val="0"/>
                        </a:spcAft>
                      </a:pPr>
                      <a:r>
                        <a:rPr lang="uk-UA" sz="1400">
                          <a:effectLst/>
                          <a:latin typeface="Times New Roman" panose="02020603050405020304" pitchFamily="18" charset="0"/>
                          <a:ea typeface="Times New Roman" panose="02020603050405020304" pitchFamily="18" charset="0"/>
                          <a:cs typeface="Times New Roman" panose="02020603050405020304" pitchFamily="18" charset="0"/>
                        </a:rPr>
                        <a:t>Психографічні</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uk-UA" sz="1400">
                          <a:effectLst/>
                          <a:latin typeface="Times New Roman" panose="02020603050405020304" pitchFamily="18" charset="0"/>
                          <a:ea typeface="Times New Roman" panose="02020603050405020304" pitchFamily="18" charset="0"/>
                          <a:cs typeface="Times New Roman" panose="02020603050405020304" pitchFamily="18" charset="0"/>
                        </a:rPr>
                        <a:t>Наявність певних рис характеру, цінності (родина, робота тощо).</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9746974"/>
                  </a:ext>
                </a:extLst>
              </a:tr>
              <a:tr h="472625">
                <a:tc>
                  <a:txBody>
                    <a:bodyPr/>
                    <a:lstStyle/>
                    <a:p>
                      <a:pPr>
                        <a:lnSpc>
                          <a:spcPct val="107000"/>
                        </a:lnSpc>
                        <a:spcAft>
                          <a:spcPts val="0"/>
                        </a:spcAft>
                      </a:pPr>
                      <a:r>
                        <a:rPr lang="uk-UA" sz="1400">
                          <a:effectLst/>
                          <a:latin typeface="Times New Roman" panose="02020603050405020304" pitchFamily="18" charset="0"/>
                          <a:ea typeface="Times New Roman" panose="02020603050405020304" pitchFamily="18" charset="0"/>
                          <a:cs typeface="Times New Roman" panose="02020603050405020304" pitchFamily="18" charset="0"/>
                        </a:rPr>
                        <a:t>Поведінкові</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uk-UA" sz="1400" dirty="0">
                          <a:effectLst/>
                          <a:latin typeface="Times New Roman" panose="02020603050405020304" pitchFamily="18" charset="0"/>
                          <a:ea typeface="Times New Roman" panose="02020603050405020304" pitchFamily="18" charset="0"/>
                          <a:cs typeface="Times New Roman" panose="02020603050405020304" pitchFamily="18" charset="0"/>
                        </a:rPr>
                        <a:t>Мотиви покупки. Стиль життя. Тип покупок. Відпочинок.</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6940149"/>
                  </a:ext>
                </a:extLst>
              </a:tr>
            </a:tbl>
          </a:graphicData>
        </a:graphic>
      </p:graphicFrame>
    </p:spTree>
    <p:extLst>
      <p:ext uri="{BB962C8B-B14F-4D97-AF65-F5344CB8AC3E}">
        <p14:creationId xmlns:p14="http://schemas.microsoft.com/office/powerpoint/2010/main" val="729616833"/>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65AD41-FD00-404A-A32C-121DD71FB6A9}"/>
              </a:ext>
            </a:extLst>
          </p:cNvPr>
          <p:cNvSpPr>
            <a:spLocks noGrp="1"/>
          </p:cNvSpPr>
          <p:nvPr>
            <p:ph type="title"/>
          </p:nvPr>
        </p:nvSpPr>
        <p:spPr>
          <a:xfrm>
            <a:off x="1647824" y="374650"/>
            <a:ext cx="10391775" cy="6302375"/>
          </a:xfrm>
        </p:spPr>
        <p:txBody>
          <a:bodyPr>
            <a:normAutofit/>
          </a:bodyPr>
          <a:lstStyle/>
          <a:p>
            <a:r>
              <a:rPr lang="uk-UA" sz="2700" b="1" dirty="0">
                <a:latin typeface="Times New Roman" panose="02020603050405020304" pitchFamily="18" charset="0"/>
                <a:cs typeface="Times New Roman" panose="02020603050405020304" pitchFamily="18" charset="0"/>
              </a:rPr>
              <a:t>Рівні опису цільової аудиторії:</a:t>
            </a:r>
            <a:br>
              <a:rPr lang="uk-UA" sz="2700" dirty="0">
                <a:latin typeface="Times New Roman" panose="02020603050405020304" pitchFamily="18" charset="0"/>
                <a:cs typeface="Times New Roman" panose="02020603050405020304" pitchFamily="18" charset="0"/>
              </a:rPr>
            </a:b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1 – загальний (портрет типового покупця + джерела інформації про товар).</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2 – на рівні товарної групи (характеристики поведінки та мотивації). Увага: частота використання товару, бренди, яким надається перевага, обсяг упаковки, місце покупки, відношення до товару/послуги, тип покупки та критерії вибору).</a:t>
            </a:r>
            <a:br>
              <a:rPr lang="ru-RU" sz="2700"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3 – на рівні бренду (рівень обізнаності про товару/послугу, ступінь лояльності). </a:t>
            </a:r>
            <a:br>
              <a:rPr lang="ru-RU" dirty="0"/>
            </a:br>
            <a:br>
              <a:rPr lang="ru-RU" dirty="0"/>
            </a:br>
            <a:br>
              <a:rPr lang="ru-RU" dirty="0"/>
            </a:br>
            <a:endParaRPr lang="ru-RU" dirty="0"/>
          </a:p>
        </p:txBody>
      </p:sp>
    </p:spTree>
    <p:extLst>
      <p:ext uri="{BB962C8B-B14F-4D97-AF65-F5344CB8AC3E}">
        <p14:creationId xmlns:p14="http://schemas.microsoft.com/office/powerpoint/2010/main" val="797271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Override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4.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5.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6.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365</TotalTime>
  <Words>731</Words>
  <Application>Microsoft Office PowerPoint</Application>
  <PresentationFormat>Широкоэкранный</PresentationFormat>
  <Paragraphs>17</Paragraphs>
  <Slides>7</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7</vt:i4>
      </vt:variant>
    </vt:vector>
  </HeadingPairs>
  <TitlesOfParts>
    <vt:vector size="13" baseType="lpstr">
      <vt:lpstr>Arial</vt:lpstr>
      <vt:lpstr>Calibri</vt:lpstr>
      <vt:lpstr>Century Gothic</vt:lpstr>
      <vt:lpstr>Times New Roman</vt:lpstr>
      <vt:lpstr>Wingdings 3</vt:lpstr>
      <vt:lpstr>Легкий дым</vt:lpstr>
      <vt:lpstr>ЦІЛЬОВА</vt:lpstr>
      <vt:lpstr>План. 1. Класифікація товарів та послуг. 2. Життєвий цикл товару. 3. Профіль цільової аудиторії.    </vt:lpstr>
      <vt:lpstr>Питання 1  Класифікація товарів. 1. Товари повсякденного попиту. Покупка здійснюється часто, рідко звертається увага на різницю між аналогічними товарами. – базові товари (товари постійного попиту) – регулярні покупки; – товари імпульсивної покупки; – товари екстреної покупки (у надзвичайних випадках + популярні медичні товари). 2. Товари попереднього вибору – передбачають порівняння ціни та якості. 3. Товари особливого попиту – марочні, престижні, модні, довгострокового використання. 4. Товари пасивного попиту – ті, про які завчасно не думають (пр.: труна).  </vt:lpstr>
      <vt:lpstr>Товари промислового призначення: 1. Матеріали та деталі (сировина, полуфабрікати та деталі). 2. Капітальне майно (стаціонарні споруди та обладнання). 3. Додаткові матеріали (ті, які не використовуються безпосередньо в процесі виробництва – папір, олівці тощо).   Класифікація послуг (Ф.Котлер, 1991): 1. Чистий товар (не передбачає надання послуг). 2. Товар із наданням супутніх послуг (з метою зробити його більш привабливим). 3. Базова послуга із незначними супутніми товарами. 4. Чиста послуга (не передбачає представлення товарів) – сеанс психоаналізу. Окремий тип: інтелектуальні послуги. Характеристика: достатньо висока вартість, необхідність тісного співробітництва із замовником, переважно індивідуальний підхід) – правові, аудиторські, консалтингові, рекрутинг.  </vt:lpstr>
      <vt:lpstr>Питання 2  Стадії: впровадження на ринок, зростання, зрілість, спад. 1. Впровадження (до півроку). Конкуренція – залежить від типу ринку. Ціна: або «зняття вершків», або «низькі ціни». Асортимент – невеликий. Розподіл – за пріоритетними каналами. Цільова аудиторія – новатори. Зусилля – на лідерів думок (формування спеціальних програм, відстеження відзивів, використання експертної думки). Стратегія: реклама та інформаційні акції. 2. Зростання. Починається із різкого збільшення продажів (за рахунок залучення нових споживачів та здійснення повторних покупок). Знижується потреба в інвестиціях. Зростання конкуренції у сегменті та прихід крупних компаній. Цінова конкуренція і боротьба із більш дешевими товарами-аналогами. Загальне зниження цін. Розширення товарної лінії. Стратегія максимальної доступності товару. Цільова аудиторія – масовий споживач (зусилля: інформаційна кампанія, пошук нових споживачів, формування лояльності клієнтів). Просування: максимальний охват цільової аудиторії, акції для споживачів). 3. Зрілість (стабільність попиту). Зниження темпів росту. Найбільш тривала стадія. Потребує додаткових інвестицій (за рахунок конкуренції). Агресивна боротьба за споживачів. Ціна стабілізується, привабливість забезпечується не ціною, а додатковими характеристиками. Стабілізація асортименту та зміна зовнішнього вигляду товарів. Акцент – на розташуванні товарів у точках продажу. Цільова аудиторія: пошук нових ніш та моніторинг задоволеності покупців. Проведення додаткових акцій. 4. Спад. Зниження продажів та прибутків. Виникнення збиткових продажів (прибуток не компенсує витрат). Може бути поступовим або стрімким. Зниження конкуренції. Зниження цін з метою втримати споживача. Зменшення товарного асортименту (тільки найбільш успішні позиції). Зменшення обсягу цільова аудиторія.   </vt:lpstr>
      <vt:lpstr>Питання 3 Цільова аудиторія – група людей, активність яких спрямована на задоволення потреби, пов’язаної із певним товаром/послугою.                                      Параметри ЦА</vt:lpstr>
      <vt:lpstr>Рівні опису цільової аудиторії:  1 – загальний (портрет типового покупця + джерела інформації про товар). 2 – на рівні товарної групи (характеристики поведінки та мотивації). Увага: частота використання товару, бренди, яким надається перевага, обсяг упаковки, місце покупки, відношення до товару/послуги, тип покупки та критерії вибору). 3 – на рівні бренду (рівень обізнаності про товару/послугу, ступінь лояльності).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СОЦІАЛІЗАЦІЯ</dc:title>
  <dc:creator>user</dc:creator>
  <cp:lastModifiedBy>user</cp:lastModifiedBy>
  <cp:revision>12</cp:revision>
  <dcterms:created xsi:type="dcterms:W3CDTF">2020-09-04T19:13:21Z</dcterms:created>
  <dcterms:modified xsi:type="dcterms:W3CDTF">2023-04-25T04:59:00Z</dcterms:modified>
</cp:coreProperties>
</file>