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7" r:id="rId2"/>
    <p:sldId id="256" r:id="rId3"/>
    <p:sldId id="261" r:id="rId4"/>
    <p:sldId id="262" r:id="rId5"/>
    <p:sldId id="257" r:id="rId6"/>
    <p:sldId id="258" r:id="rId7"/>
    <p:sldId id="259" r:id="rId8"/>
    <p:sldId id="260"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050" autoAdjust="0"/>
    <p:restoredTop sz="94652" autoAdjust="0"/>
  </p:normalViewPr>
  <p:slideViewPr>
    <p:cSldViewPr>
      <p:cViewPr varScale="1">
        <p:scale>
          <a:sx n="73" d="100"/>
          <a:sy n="73" d="100"/>
        </p:scale>
        <p:origin x="-480" y="-96"/>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31"/>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Прямоугольник 38"/>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Прямоугольник 39"/>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Прямоугольник 40"/>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Прямоугольник 41"/>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Прямоугольник 55"/>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Прямоугольник 64"/>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Прямоугольник 65"/>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4" name="Прямоугольник 66"/>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lang="ru-RU" smtClean="0"/>
              <a:t>Образец заголовка</a:t>
            </a:r>
            <a:endParaRPr lang="en-US"/>
          </a:p>
        </p:txBody>
      </p:sp>
      <p:sp>
        <p:nvSpPr>
          <p:cNvPr id="9" name="Подзаголовок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15" name="Дата 27"/>
          <p:cNvSpPr>
            <a:spLocks noGrp="1"/>
          </p:cNvSpPr>
          <p:nvPr>
            <p:ph type="dt" sz="half" idx="10"/>
          </p:nvPr>
        </p:nvSpPr>
        <p:spPr/>
        <p:txBody>
          <a:bodyPr/>
          <a:lstStyle>
            <a:lvl1pPr>
              <a:defRPr/>
            </a:lvl1pPr>
            <a:extLst/>
          </a:lstStyle>
          <a:p>
            <a:pPr>
              <a:defRPr/>
            </a:pPr>
            <a:fld id="{B675EB0F-DBDD-44C1-A816-FE537FF9DEDF}" type="datetimeFigureOut">
              <a:rPr lang="ru-RU"/>
              <a:pPr>
                <a:defRPr/>
              </a:pPr>
              <a:t>21.09.2014</a:t>
            </a:fld>
            <a:endParaRPr lang="ru-RU"/>
          </a:p>
        </p:txBody>
      </p:sp>
      <p:sp>
        <p:nvSpPr>
          <p:cNvPr id="16" name="Нижний колонтитул 16"/>
          <p:cNvSpPr>
            <a:spLocks noGrp="1"/>
          </p:cNvSpPr>
          <p:nvPr>
            <p:ph type="ftr" sz="quarter" idx="11"/>
          </p:nvPr>
        </p:nvSpPr>
        <p:spPr/>
        <p:txBody>
          <a:bodyPr/>
          <a:lstStyle>
            <a:lvl1pPr>
              <a:defRPr/>
            </a:lvl1pPr>
            <a:extLst/>
          </a:lstStyle>
          <a:p>
            <a:pPr>
              <a:defRPr/>
            </a:pPr>
            <a:endParaRPr lang="ru-RU"/>
          </a:p>
        </p:txBody>
      </p:sp>
      <p:sp>
        <p:nvSpPr>
          <p:cNvPr id="17" name="Номер слайда 28"/>
          <p:cNvSpPr>
            <a:spLocks noGrp="1"/>
          </p:cNvSpPr>
          <p:nvPr>
            <p:ph type="sldNum" sz="quarter" idx="12"/>
          </p:nvPr>
        </p:nvSpPr>
        <p:spPr/>
        <p:txBody>
          <a:bodyPr/>
          <a:lstStyle>
            <a:lvl1pPr>
              <a:defRPr/>
            </a:lvl1pPr>
            <a:extLst/>
          </a:lstStyle>
          <a:p>
            <a:pPr>
              <a:defRPr/>
            </a:pPr>
            <a:fld id="{FA2163BF-71F4-44C0-A7A5-61D89C34B6C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8BC71321-F3EF-4CCB-8DD7-8FAB519ED0A5}" type="datetimeFigureOut">
              <a:rPr lang="ru-RU"/>
              <a:pPr>
                <a:defRPr/>
              </a:pPr>
              <a:t>21.09.2014</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8416E466-8CB6-427F-AF99-8C107F8ED961}"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ACE270DC-CBE4-4B74-94A4-D9A41BFBF8F8}" type="datetimeFigureOut">
              <a:rPr lang="ru-RU"/>
              <a:pPr>
                <a:defRPr/>
              </a:pPr>
              <a:t>21.09.2014</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DA77C786-EF22-4054-AF3F-7F627423A8E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Объект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FCC2DBC5-4F7B-4731-97AD-3BDDCBEE03E7}" type="datetimeFigureOut">
              <a:rPr lang="ru-RU"/>
              <a:pPr>
                <a:defRPr/>
              </a:pPr>
              <a:t>21.09.2014</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F7DE3A9B-8EA6-428F-9CE3-D66260EB59A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Полилиния 13"/>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5" name="Полилиния 14"/>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Полилиния 12"/>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9"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0"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1"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3"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5"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6" name="Полилиния 24"/>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7" name="Полилиния 25"/>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8"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9" name="Прямоугольник 6"/>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0" name="Прямоугольник 7"/>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1" name="Прямоугольник 8"/>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Прямоугольник 9"/>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3" name="Прямоугольник 10"/>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4" name="Прямоугольник 11"/>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Текст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lang="ru-RU" smtClean="0"/>
              <a:t>Образец заголовка</a:t>
            </a:r>
            <a:endParaRPr lang="en-US"/>
          </a:p>
        </p:txBody>
      </p:sp>
      <p:sp>
        <p:nvSpPr>
          <p:cNvPr id="25" name="Дата 3"/>
          <p:cNvSpPr>
            <a:spLocks noGrp="1"/>
          </p:cNvSpPr>
          <p:nvPr>
            <p:ph type="dt" sz="half" idx="10"/>
          </p:nvPr>
        </p:nvSpPr>
        <p:spPr/>
        <p:txBody>
          <a:bodyPr/>
          <a:lstStyle>
            <a:lvl1pPr>
              <a:defRPr/>
            </a:lvl1pPr>
            <a:extLst/>
          </a:lstStyle>
          <a:p>
            <a:pPr>
              <a:defRPr/>
            </a:pPr>
            <a:fld id="{86939683-D3DF-47E9-9A9A-AEB857607F5A}" type="datetimeFigureOut">
              <a:rPr lang="ru-RU"/>
              <a:pPr>
                <a:defRPr/>
              </a:pPr>
              <a:t>21.09.2014</a:t>
            </a:fld>
            <a:endParaRPr lang="ru-RU"/>
          </a:p>
        </p:txBody>
      </p:sp>
      <p:sp>
        <p:nvSpPr>
          <p:cNvPr id="26" name="Нижний колонтитул 4"/>
          <p:cNvSpPr>
            <a:spLocks noGrp="1"/>
          </p:cNvSpPr>
          <p:nvPr>
            <p:ph type="ftr" sz="quarter" idx="11"/>
          </p:nvPr>
        </p:nvSpPr>
        <p:spPr/>
        <p:txBody>
          <a:bodyPr/>
          <a:lstStyle>
            <a:lvl1pPr>
              <a:defRPr/>
            </a:lvl1pPr>
            <a:extLst/>
          </a:lstStyle>
          <a:p>
            <a:pPr>
              <a:defRPr/>
            </a:pPr>
            <a:endParaRPr lang="ru-RU"/>
          </a:p>
        </p:txBody>
      </p:sp>
      <p:sp>
        <p:nvSpPr>
          <p:cNvPr id="27" name="Номер слайда 5"/>
          <p:cNvSpPr>
            <a:spLocks noGrp="1"/>
          </p:cNvSpPr>
          <p:nvPr>
            <p:ph type="sldNum" sz="quarter" idx="12"/>
          </p:nvPr>
        </p:nvSpPr>
        <p:spPr/>
        <p:txBody>
          <a:bodyPr/>
          <a:lstStyle>
            <a:lvl1pPr>
              <a:defRPr/>
            </a:lvl1pPr>
            <a:extLst/>
          </a:lstStyle>
          <a:p>
            <a:pPr>
              <a:defRPr/>
            </a:pPr>
            <a:fld id="{0039E8DA-824E-4895-9FA8-7CB7451D71E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lang="ru-RU" smtClean="0"/>
              <a:t>Образец заголовка</a:t>
            </a:r>
            <a:endParaRPr lang="en-US"/>
          </a:p>
        </p:txBody>
      </p:sp>
      <p:sp>
        <p:nvSpPr>
          <p:cNvPr id="3" name="Объект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9BD013D8-BB5A-46AD-A867-90ECED7C5CE2}" type="datetimeFigureOut">
              <a:rPr lang="ru-RU"/>
              <a:pPr>
                <a:defRPr/>
              </a:pPr>
              <a:t>21.09.2014</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5767C412-32B3-44B9-84C1-0CF74946328A}"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7" name="Прямоугольник 24"/>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Прямоугольник 15"/>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Прямоугольник 16"/>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0" name="Прямоугольник 17"/>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Прямоугольник 18"/>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Прямоугольник 19"/>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Прямоугольник 20"/>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4" name="Прямоугольник 21"/>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5" name="Прямоугольник 28"/>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Прямоугольник 29"/>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504824" y="512064"/>
            <a:ext cx="7772400" cy="914400"/>
          </a:xfrm>
        </p:spPr>
        <p:txBody>
          <a:bodyPr/>
          <a:lstStyle>
            <a:lvl1pPr>
              <a:defRPr sz="4000"/>
            </a:lvl1pPr>
            <a:extLst/>
          </a:lstStyle>
          <a:p>
            <a:r>
              <a:rPr lang="ru-RU" smtClean="0"/>
              <a:t>Образец заголовка</a:t>
            </a:r>
            <a:endParaRPr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7" name="Дата 6"/>
          <p:cNvSpPr>
            <a:spLocks noGrp="1"/>
          </p:cNvSpPr>
          <p:nvPr>
            <p:ph type="dt" sz="half" idx="10"/>
          </p:nvPr>
        </p:nvSpPr>
        <p:spPr/>
        <p:txBody>
          <a:bodyPr/>
          <a:lstStyle>
            <a:lvl1pPr>
              <a:defRPr/>
            </a:lvl1pPr>
            <a:extLst/>
          </a:lstStyle>
          <a:p>
            <a:pPr>
              <a:defRPr/>
            </a:pPr>
            <a:fld id="{585AF9BD-EA08-4FAB-ABCB-CB50B001C42A}" type="datetimeFigureOut">
              <a:rPr lang="ru-RU"/>
              <a:pPr>
                <a:defRPr/>
              </a:pPr>
              <a:t>21.09.2014</a:t>
            </a:fld>
            <a:endParaRPr lang="ru-RU"/>
          </a:p>
        </p:txBody>
      </p:sp>
      <p:sp>
        <p:nvSpPr>
          <p:cNvPr id="18" name="Нижний колонтитул 7"/>
          <p:cNvSpPr>
            <a:spLocks noGrp="1"/>
          </p:cNvSpPr>
          <p:nvPr>
            <p:ph type="ftr" sz="quarter" idx="11"/>
          </p:nvPr>
        </p:nvSpPr>
        <p:spPr/>
        <p:txBody>
          <a:bodyPr/>
          <a:lstStyle>
            <a:lvl1pPr>
              <a:defRPr/>
            </a:lvl1pPr>
            <a:extLst/>
          </a:lstStyle>
          <a:p>
            <a:pPr>
              <a:defRPr/>
            </a:pPr>
            <a:endParaRPr lang="ru-RU"/>
          </a:p>
        </p:txBody>
      </p:sp>
      <p:sp>
        <p:nvSpPr>
          <p:cNvPr id="19" name="Номер слайда 8"/>
          <p:cNvSpPr>
            <a:spLocks noGrp="1"/>
          </p:cNvSpPr>
          <p:nvPr>
            <p:ph type="sldNum" sz="quarter" idx="12"/>
          </p:nvPr>
        </p:nvSpPr>
        <p:spPr/>
        <p:txBody>
          <a:bodyPr/>
          <a:lstStyle>
            <a:lvl1pPr>
              <a:defRPr/>
            </a:lvl1pPr>
            <a:extLst/>
          </a:lstStyle>
          <a:p>
            <a:pPr>
              <a:defRPr/>
            </a:pPr>
            <a:fld id="{7CA7CA12-399A-4AD4-91AB-FDF9E0D414B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fld id="{D6C088A2-135E-43F8-B6A8-C475FA5FE46A}" type="datetimeFigureOut">
              <a:rPr lang="ru-RU"/>
              <a:pPr>
                <a:defRPr/>
              </a:pPr>
              <a:t>21.09.2014</a:t>
            </a:fld>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22"/>
          <p:cNvSpPr>
            <a:spLocks noGrp="1"/>
          </p:cNvSpPr>
          <p:nvPr>
            <p:ph type="sldNum" sz="quarter" idx="12"/>
          </p:nvPr>
        </p:nvSpPr>
        <p:spPr/>
        <p:txBody>
          <a:bodyPr/>
          <a:lstStyle>
            <a:lvl1pPr>
              <a:defRPr/>
            </a:lvl1pPr>
          </a:lstStyle>
          <a:p>
            <a:pPr>
              <a:defRPr/>
            </a:pPr>
            <a:fld id="{2501AC77-7A0A-4531-BF13-D1DAF354BCEF}"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extLst/>
          </a:lstStyle>
          <a:p>
            <a:pPr>
              <a:defRPr/>
            </a:pPr>
            <a:fld id="{A78FC75A-7333-44BF-9F28-DD5A370693CC}" type="datetimeFigureOut">
              <a:rPr lang="ru-RU"/>
              <a:pPr>
                <a:defRPr/>
              </a:pPr>
              <a:t>21.09.2014</a:t>
            </a:fld>
            <a:endParaRPr lang="ru-RU"/>
          </a:p>
        </p:txBody>
      </p:sp>
      <p:sp>
        <p:nvSpPr>
          <p:cNvPr id="3" name="Нижний колонтитул 2"/>
          <p:cNvSpPr>
            <a:spLocks noGrp="1"/>
          </p:cNvSpPr>
          <p:nvPr>
            <p:ph type="ftr" sz="quarter" idx="11"/>
          </p:nvPr>
        </p:nvSpPr>
        <p:spPr/>
        <p:txBody>
          <a:bodyPr/>
          <a:lstStyle>
            <a:lvl1pPr>
              <a:defRPr/>
            </a:lvl1pPr>
            <a:extLst/>
          </a:lstStyle>
          <a:p>
            <a:pPr>
              <a:defRPr/>
            </a:pPr>
            <a:endParaRPr lang="ru-RU"/>
          </a:p>
        </p:txBody>
      </p:sp>
      <p:sp>
        <p:nvSpPr>
          <p:cNvPr id="4" name="Номер слайда 3"/>
          <p:cNvSpPr>
            <a:spLocks noGrp="1"/>
          </p:cNvSpPr>
          <p:nvPr>
            <p:ph type="sldNum" sz="quarter" idx="12"/>
          </p:nvPr>
        </p:nvSpPr>
        <p:spPr/>
        <p:txBody>
          <a:bodyPr/>
          <a:lstStyle>
            <a:lvl1pPr>
              <a:defRPr/>
            </a:lvl1pPr>
            <a:extLst/>
          </a:lstStyle>
          <a:p>
            <a:pPr>
              <a:defRPr/>
            </a:pPr>
            <a:fld id="{4AFDF1D0-9AA1-4608-A930-0479B0C8C7C4}"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lang="ru-RU" smtClean="0"/>
              <a:t>Образец заголовка</a:t>
            </a:r>
            <a:endParaRPr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Объект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CB57B625-5686-498A-8210-26F56390E3B2}" type="datetimeFigureOut">
              <a:rPr lang="ru-RU"/>
              <a:pPr>
                <a:defRPr/>
              </a:pPr>
              <a:t>21.09.2014</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5DA42880-E22D-4CF1-97F4-78A1CCE5C44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оугольник 7"/>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6" name="Прямая соединительная линия 8"/>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Группа 9"/>
          <p:cNvGrpSpPr>
            <a:grpSpLocks/>
          </p:cNvGrpSpPr>
          <p:nvPr/>
        </p:nvGrpSpPr>
        <p:grpSpPr bwMode="auto">
          <a:xfrm rot="5400000">
            <a:off x="8515351" y="1219200"/>
            <a:ext cx="131762" cy="128587"/>
            <a:chOff x="6668087" y="1297746"/>
            <a:chExt cx="161840" cy="156602"/>
          </a:xfrm>
        </p:grpSpPr>
        <p:cxnSp>
          <p:nvCxnSpPr>
            <p:cNvPr id="8" name="Прямая соединительная линия 14"/>
            <p:cNvCxnSpPr/>
            <p:nvPr/>
          </p:nvCxnSpPr>
          <p:spPr>
            <a:xfrm rot="16200000">
              <a:off x="6663593" y="1300308"/>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15"/>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16"/>
            <p:cNvCxnSpPr/>
            <p:nvPr/>
          </p:nvCxnSpPr>
          <p:spPr>
            <a:xfrm rot="5400000" flipH="1">
              <a:off x="6744513" y="1299332"/>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Группа 13"/>
          <p:cNvGrpSpPr>
            <a:grpSpLocks/>
          </p:cNvGrpSpPr>
          <p:nvPr/>
        </p:nvGrpSpPr>
        <p:grpSpPr bwMode="auto">
          <a:xfrm rot="5400000">
            <a:off x="8667751" y="1371600"/>
            <a:ext cx="131762" cy="128587"/>
            <a:chOff x="6668087" y="1297746"/>
            <a:chExt cx="161840" cy="156602"/>
          </a:xfrm>
        </p:grpSpPr>
        <p:cxnSp>
          <p:nvCxnSpPr>
            <p:cNvPr id="12" name="Прямая соединительная линия 10"/>
            <p:cNvCxnSpPr/>
            <p:nvPr/>
          </p:nvCxnSpPr>
          <p:spPr>
            <a:xfrm rot="16200000">
              <a:off x="6663593" y="1300308"/>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1"/>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Прямая соединительная линия 12"/>
            <p:cNvCxnSpPr/>
            <p:nvPr/>
          </p:nvCxnSpPr>
          <p:spPr>
            <a:xfrm rot="5400000" flipH="1">
              <a:off x="6744513" y="1299332"/>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Группа 17"/>
          <p:cNvGrpSpPr>
            <a:grpSpLocks/>
          </p:cNvGrpSpPr>
          <p:nvPr/>
        </p:nvGrpSpPr>
        <p:grpSpPr bwMode="auto">
          <a:xfrm rot="5400000">
            <a:off x="8320087" y="1474788"/>
            <a:ext cx="131763" cy="128588"/>
            <a:chOff x="6668087" y="1297746"/>
            <a:chExt cx="161840" cy="156602"/>
          </a:xfrm>
        </p:grpSpPr>
        <p:cxnSp>
          <p:nvCxnSpPr>
            <p:cNvPr id="16" name="Прямая соединительная линия 18"/>
            <p:cNvCxnSpPr/>
            <p:nvPr/>
          </p:nvCxnSpPr>
          <p:spPr>
            <a:xfrm rot="16200000">
              <a:off x="6663592" y="1300307"/>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9"/>
            <p:cNvCxnSpPr/>
            <p:nvPr/>
          </p:nvCxnSpPr>
          <p:spPr>
            <a:xfrm rot="16200000" flipV="1">
              <a:off x="6685198" y="1391513"/>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Прямая соединительная линия 20"/>
            <p:cNvCxnSpPr/>
            <p:nvPr/>
          </p:nvCxnSpPr>
          <p:spPr>
            <a:xfrm rot="5400000" flipH="1">
              <a:off x="6744512" y="1299332"/>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lang="ru-RU" smtClean="0"/>
              <a:t>Образец заголовка</a:t>
            </a:r>
            <a:endParaRPr lang="en-US"/>
          </a:p>
        </p:txBody>
      </p:sp>
      <p:sp>
        <p:nvSpPr>
          <p:cNvPr id="3" name="Рисунок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extLst/>
          </a:lstStyle>
          <a:p>
            <a:pPr lvl="0"/>
            <a:r>
              <a:rPr lang="ru-RU" noProof="0" smtClean="0"/>
              <a:t>Вставка рисунка</a:t>
            </a:r>
            <a:endParaRPr lang="en-US" noProof="0"/>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19" name="Дата 4"/>
          <p:cNvSpPr>
            <a:spLocks noGrp="1"/>
          </p:cNvSpPr>
          <p:nvPr>
            <p:ph type="dt" sz="half" idx="10"/>
          </p:nvPr>
        </p:nvSpPr>
        <p:spPr>
          <a:xfrm>
            <a:off x="6477000" y="55563"/>
            <a:ext cx="2133600" cy="365125"/>
          </a:xfrm>
        </p:spPr>
        <p:txBody>
          <a:bodyPr/>
          <a:lstStyle>
            <a:lvl1pPr>
              <a:defRPr/>
            </a:lvl1pPr>
            <a:extLst/>
          </a:lstStyle>
          <a:p>
            <a:pPr>
              <a:defRPr/>
            </a:pPr>
            <a:fld id="{0BAE5448-11A1-4002-9898-96EB1B15EADD}" type="datetimeFigureOut">
              <a:rPr lang="ru-RU"/>
              <a:pPr>
                <a:defRPr/>
              </a:pPr>
              <a:t>21.09.2014</a:t>
            </a:fld>
            <a:endParaRPr lang="ru-RU"/>
          </a:p>
        </p:txBody>
      </p:sp>
      <p:sp>
        <p:nvSpPr>
          <p:cNvPr id="20" name="Нижний колонтитул 5"/>
          <p:cNvSpPr>
            <a:spLocks noGrp="1"/>
          </p:cNvSpPr>
          <p:nvPr>
            <p:ph type="ftr" sz="quarter" idx="11"/>
          </p:nvPr>
        </p:nvSpPr>
        <p:spPr>
          <a:xfrm>
            <a:off x="914400" y="55563"/>
            <a:ext cx="5562600" cy="365125"/>
          </a:xfrm>
        </p:spPr>
        <p:txBody>
          <a:bodyPr/>
          <a:lstStyle>
            <a:lvl1pPr>
              <a:defRPr/>
            </a:lvl1pPr>
            <a:extLst/>
          </a:lstStyle>
          <a:p>
            <a:pPr>
              <a:defRPr/>
            </a:pPr>
            <a:endParaRPr lang="ru-RU"/>
          </a:p>
        </p:txBody>
      </p:sp>
      <p:sp>
        <p:nvSpPr>
          <p:cNvPr id="21" name="Номер слайда 6"/>
          <p:cNvSpPr>
            <a:spLocks noGrp="1"/>
          </p:cNvSpPr>
          <p:nvPr>
            <p:ph type="sldNum" sz="quarter" idx="12"/>
          </p:nvPr>
        </p:nvSpPr>
        <p:spPr>
          <a:xfrm>
            <a:off x="8610600" y="55563"/>
            <a:ext cx="457200" cy="365125"/>
          </a:xfrm>
        </p:spPr>
        <p:txBody>
          <a:bodyPr/>
          <a:lstStyle>
            <a:lvl1pPr>
              <a:defRPr/>
            </a:lvl1pPr>
            <a:extLst/>
          </a:lstStyle>
          <a:p>
            <a:pPr>
              <a:defRPr/>
            </a:pPr>
            <a:fld id="{E6836D97-D98B-418B-9306-3CF0FB1D7D9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Прямоугольник 7"/>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Прямоугольник 8"/>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Прямоугольник 9"/>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Прямоугольник 10"/>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Прямоугольник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5" name="Прямоугольник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Прямоугольник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7" name="Прямоугольник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Заголовок 21"/>
          <p:cNvSpPr>
            <a:spLocks noGrp="1"/>
          </p:cNvSpPr>
          <p:nvPr>
            <p:ph type="title"/>
          </p:nvPr>
        </p:nvSpPr>
        <p:spPr>
          <a:xfrm>
            <a:off x="914400" y="512763"/>
            <a:ext cx="7772400" cy="914400"/>
          </a:xfrm>
          <a:prstGeom prst="rect">
            <a:avLst/>
          </a:prstGeom>
        </p:spPr>
        <p:txBody>
          <a:bodyPr vert="horz" anchor="t">
            <a:noAutofit/>
          </a:bodyPr>
          <a:lstStyle>
            <a:extLst/>
          </a:lstStyle>
          <a:p>
            <a:r>
              <a:rPr lang="ru-RU" smtClean="0"/>
              <a:t>Образец заголовка</a:t>
            </a:r>
            <a:endParaRPr lang="en-US"/>
          </a:p>
        </p:txBody>
      </p:sp>
      <p:sp>
        <p:nvSpPr>
          <p:cNvPr id="1036" name="Текст 12"/>
          <p:cNvSpPr>
            <a:spLocks noGrp="1"/>
          </p:cNvSpPr>
          <p:nvPr>
            <p:ph type="body" idx="1"/>
          </p:nvPr>
        </p:nvSpPr>
        <p:spPr bwMode="auto">
          <a:xfrm>
            <a:off x="914400" y="178435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fontAlgn="auto" latinLnBrk="0" hangingPunct="1">
              <a:spcBef>
                <a:spcPts val="0"/>
              </a:spcBef>
              <a:spcAft>
                <a:spcPts val="0"/>
              </a:spcAft>
              <a:defRPr kumimoji="0" sz="1100" smtClean="0">
                <a:solidFill>
                  <a:schemeClr val="tx2"/>
                </a:solidFill>
                <a:latin typeface="+mn-lt"/>
              </a:defRPr>
            </a:lvl1pPr>
            <a:extLst/>
          </a:lstStyle>
          <a:p>
            <a:pPr>
              <a:defRPr/>
            </a:pPr>
            <a:fld id="{5F263BC4-E12D-4F3D-BDC6-3DBC36F8401D}" type="datetimeFigureOut">
              <a:rPr lang="ru-RU"/>
              <a:pPr>
                <a:defRPr/>
              </a:pPr>
              <a:t>21.09.2014</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fontAlgn="auto" latinLnBrk="0" hangingPunct="1">
              <a:spcBef>
                <a:spcPts val="0"/>
              </a:spcBef>
              <a:spcAft>
                <a:spcPts val="0"/>
              </a:spcAft>
              <a:defRPr kumimoji="0" sz="1100">
                <a:solidFill>
                  <a:schemeClr val="tx2"/>
                </a:solidFill>
                <a:latin typeface="+mn-lt"/>
              </a:defRPr>
            </a:lvl1pPr>
            <a:extLst/>
          </a:lstStyle>
          <a:p>
            <a:pPr>
              <a:defRPr/>
            </a:pPr>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2"/>
                </a:solidFill>
                <a:latin typeface="+mn-lt"/>
              </a:defRPr>
            </a:lvl1pPr>
            <a:extLst/>
          </a:lstStyle>
          <a:p>
            <a:pPr>
              <a:defRPr/>
            </a:pPr>
            <a:fld id="{B4C06BC2-02CD-4EA9-BEB7-87DFFF8D1BB0}"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708" r:id="rId1"/>
    <p:sldLayoutId id="2147483707" r:id="rId2"/>
    <p:sldLayoutId id="2147483709" r:id="rId3"/>
    <p:sldLayoutId id="2147483710" r:id="rId4"/>
    <p:sldLayoutId id="2147483711" r:id="rId5"/>
    <p:sldLayoutId id="2147483706" r:id="rId6"/>
    <p:sldLayoutId id="2147483712" r:id="rId7"/>
    <p:sldLayoutId id="2147483705" r:id="rId8"/>
    <p:sldLayoutId id="2147483713" r:id="rId9"/>
    <p:sldLayoutId id="2147483704" r:id="rId10"/>
    <p:sldLayoutId id="2147483703" r:id="rId11"/>
  </p:sldLayoutIdLst>
  <p:txStyles>
    <p:titleStyle>
      <a:lvl1pPr algn="l" rtl="0" fontAlgn="base">
        <a:spcBef>
          <a:spcPct val="0"/>
        </a:spcBef>
        <a:spcAft>
          <a:spcPct val="0"/>
        </a:spcAft>
        <a:defRPr sz="4000" kern="1200" spc="-100">
          <a:solidFill>
            <a:srgbClr val="C1EEFF"/>
          </a:solidFill>
          <a:latin typeface="+mj-lt"/>
          <a:ea typeface="+mj-ea"/>
          <a:cs typeface="+mj-cs"/>
        </a:defRPr>
      </a:lvl1pPr>
      <a:lvl2pPr algn="l" rtl="0" fontAlgn="base">
        <a:spcBef>
          <a:spcPct val="0"/>
        </a:spcBef>
        <a:spcAft>
          <a:spcPct val="0"/>
        </a:spcAft>
        <a:defRPr sz="4000">
          <a:solidFill>
            <a:srgbClr val="C1EEFF"/>
          </a:solidFill>
          <a:latin typeface="Consolas" pitchFamily="49" charset="0"/>
        </a:defRPr>
      </a:lvl2pPr>
      <a:lvl3pPr algn="l" rtl="0" fontAlgn="base">
        <a:spcBef>
          <a:spcPct val="0"/>
        </a:spcBef>
        <a:spcAft>
          <a:spcPct val="0"/>
        </a:spcAft>
        <a:defRPr sz="4000">
          <a:solidFill>
            <a:srgbClr val="C1EEFF"/>
          </a:solidFill>
          <a:latin typeface="Consolas" pitchFamily="49" charset="0"/>
        </a:defRPr>
      </a:lvl3pPr>
      <a:lvl4pPr algn="l" rtl="0" fontAlgn="base">
        <a:spcBef>
          <a:spcPct val="0"/>
        </a:spcBef>
        <a:spcAft>
          <a:spcPct val="0"/>
        </a:spcAft>
        <a:defRPr sz="4000">
          <a:solidFill>
            <a:srgbClr val="C1EEFF"/>
          </a:solidFill>
          <a:latin typeface="Consolas" pitchFamily="49" charset="0"/>
        </a:defRPr>
      </a:lvl4pPr>
      <a:lvl5pPr algn="l" rtl="0" fontAlgn="base">
        <a:spcBef>
          <a:spcPct val="0"/>
        </a:spcBef>
        <a:spcAft>
          <a:spcPct val="0"/>
        </a:spcAft>
        <a:defRPr sz="4000">
          <a:solidFill>
            <a:srgbClr val="C1EEFF"/>
          </a:solidFill>
          <a:latin typeface="Consolas" pitchFamily="49" charset="0"/>
        </a:defRPr>
      </a:lvl5pPr>
      <a:lvl6pPr marL="457200" algn="l" rtl="0" fontAlgn="base">
        <a:spcBef>
          <a:spcPct val="0"/>
        </a:spcBef>
        <a:spcAft>
          <a:spcPct val="0"/>
        </a:spcAft>
        <a:defRPr sz="4000">
          <a:solidFill>
            <a:srgbClr val="C1EEFF"/>
          </a:solidFill>
          <a:latin typeface="Consolas" pitchFamily="49" charset="0"/>
        </a:defRPr>
      </a:lvl6pPr>
      <a:lvl7pPr marL="914400" algn="l" rtl="0" fontAlgn="base">
        <a:spcBef>
          <a:spcPct val="0"/>
        </a:spcBef>
        <a:spcAft>
          <a:spcPct val="0"/>
        </a:spcAft>
        <a:defRPr sz="4000">
          <a:solidFill>
            <a:srgbClr val="C1EEFF"/>
          </a:solidFill>
          <a:latin typeface="Consolas" pitchFamily="49" charset="0"/>
        </a:defRPr>
      </a:lvl7pPr>
      <a:lvl8pPr marL="1371600" algn="l" rtl="0" fontAlgn="base">
        <a:spcBef>
          <a:spcPct val="0"/>
        </a:spcBef>
        <a:spcAft>
          <a:spcPct val="0"/>
        </a:spcAft>
        <a:defRPr sz="4000">
          <a:solidFill>
            <a:srgbClr val="C1EEFF"/>
          </a:solidFill>
          <a:latin typeface="Consolas" pitchFamily="49" charset="0"/>
        </a:defRPr>
      </a:lvl8pPr>
      <a:lvl9pPr marL="1828800" algn="l" rtl="0" fontAlgn="base">
        <a:spcBef>
          <a:spcPct val="0"/>
        </a:spcBef>
        <a:spcAft>
          <a:spcPct val="0"/>
        </a:spcAft>
        <a:defRPr sz="4000">
          <a:solidFill>
            <a:srgbClr val="C1EEFF"/>
          </a:solidFill>
          <a:latin typeface="Consolas" pitchFamily="49" charset="0"/>
        </a:defRPr>
      </a:lvl9pPr>
      <a:extLst/>
    </p:titleStyle>
    <p:bodyStyle>
      <a:lvl1pPr marL="411163" indent="-342900" algn="l" rtl="0" fontAlgn="base">
        <a:spcBef>
          <a:spcPts val="700"/>
        </a:spcBef>
        <a:spcAft>
          <a:spcPct val="0"/>
        </a:spcAft>
        <a:buClr>
          <a:schemeClr val="tx2"/>
        </a:buClr>
        <a:buSzPct val="95000"/>
        <a:buFont typeface="Wingdings" pitchFamily="2" charset="2"/>
        <a:buChar char=""/>
        <a:defRPr sz="3000" kern="1200">
          <a:solidFill>
            <a:schemeClr val="tx1"/>
          </a:solidFill>
          <a:latin typeface="+mn-lt"/>
          <a:ea typeface="+mn-ea"/>
          <a:cs typeface="+mn-cs"/>
        </a:defRPr>
      </a:lvl1pPr>
      <a:lvl2pPr marL="739775" indent="-285750" algn="l" rtl="0" fontAlgn="base">
        <a:spcBef>
          <a:spcPct val="20000"/>
        </a:spcBef>
        <a:spcAft>
          <a:spcPct val="0"/>
        </a:spcAft>
        <a:buClr>
          <a:schemeClr val="accent2"/>
        </a:buClr>
        <a:buSzPct val="90000"/>
        <a:buFont typeface="Wingdings" pitchFamily="2" charset="2"/>
        <a:buChar char=""/>
        <a:defRPr sz="2600" kern="1200">
          <a:solidFill>
            <a:schemeClr val="tx1"/>
          </a:solidFill>
          <a:latin typeface="+mn-lt"/>
          <a:ea typeface="+mn-ea"/>
          <a:cs typeface="+mn-cs"/>
        </a:defRPr>
      </a:lvl2pPr>
      <a:lvl3pPr marL="995363"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260475" indent="-228600" algn="l" rtl="0" fontAlgn="base">
        <a:spcBef>
          <a:spcPct val="20000"/>
        </a:spcBef>
        <a:spcAft>
          <a:spcPct val="0"/>
        </a:spcAft>
        <a:buClr>
          <a:srgbClr val="FEB80A"/>
        </a:buClr>
        <a:buFont typeface="Wingdings 3" pitchFamily="18" charset="2"/>
        <a:buChar char=""/>
        <a:defRPr sz="2200" kern="1200">
          <a:solidFill>
            <a:schemeClr val="tx1"/>
          </a:solidFill>
          <a:latin typeface="+mn-lt"/>
          <a:ea typeface="+mn-ea"/>
          <a:cs typeface="+mn-cs"/>
        </a:defRPr>
      </a:lvl4pPr>
      <a:lvl5pPr marL="1481138" indent="-209550" algn="l" rtl="0" fontAlgn="base">
        <a:spcBef>
          <a:spcPct val="20000"/>
        </a:spcBef>
        <a:spcAft>
          <a:spcPct val="0"/>
        </a:spcAft>
        <a:buClr>
          <a:srgbClr val="FEB80A"/>
        </a:buClr>
        <a:buFont typeface="Wingdings 2" pitchFamily="18" charset="2"/>
        <a:buChar char=""/>
        <a:defRP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88640"/>
            <a:ext cx="7772400" cy="2808312"/>
          </a:xfrm>
        </p:spPr>
        <p:txBody>
          <a:bodyPr/>
          <a:lstStyle/>
          <a:p>
            <a:pPr algn="ctr" fontAlgn="auto">
              <a:spcAft>
                <a:spcPts val="0"/>
              </a:spcAft>
              <a:defRPr/>
            </a:pPr>
            <a:r>
              <a:rPr lang="ru-RU" sz="2000" b="0" dirty="0">
                <a:solidFill>
                  <a:schemeClr val="tx2">
                    <a:satMod val="200000"/>
                  </a:schemeClr>
                </a:solidFill>
                <a:latin typeface="Times New Roman" pitchFamily="18" charset="0"/>
                <a:cs typeface="Times New Roman" pitchFamily="18" charset="0"/>
              </a:rPr>
              <a:t/>
            </a:r>
            <a:br>
              <a:rPr lang="ru-RU" sz="2000" b="0" dirty="0">
                <a:solidFill>
                  <a:schemeClr val="tx2">
                    <a:satMod val="200000"/>
                  </a:schemeClr>
                </a:solidFill>
                <a:latin typeface="Times New Roman" pitchFamily="18" charset="0"/>
                <a:cs typeface="Times New Roman" pitchFamily="18" charset="0"/>
              </a:rPr>
            </a:br>
            <a:r>
              <a:rPr lang="ru-RU" sz="3600" b="0" dirty="0" smtClean="0">
                <a:solidFill>
                  <a:schemeClr val="tx2">
                    <a:satMod val="200000"/>
                  </a:schemeClr>
                </a:solidFill>
                <a:latin typeface="Times New Roman" pitchFamily="18" charset="0"/>
                <a:cs typeface="Times New Roman" pitchFamily="18" charset="0"/>
              </a:rPr>
              <a:t>Презентация </a:t>
            </a:r>
            <a:r>
              <a:rPr lang="ru-RU" sz="2800" b="0" dirty="0" smtClean="0">
                <a:solidFill>
                  <a:schemeClr val="tx2">
                    <a:satMod val="200000"/>
                  </a:schemeClr>
                </a:solidFill>
                <a:latin typeface="Times New Roman" pitchFamily="18" charset="0"/>
                <a:cs typeface="Times New Roman" pitchFamily="18" charset="0"/>
              </a:rPr>
              <a:t/>
            </a:r>
            <a:br>
              <a:rPr lang="ru-RU" sz="2800" b="0" dirty="0" smtClean="0">
                <a:solidFill>
                  <a:schemeClr val="tx2">
                    <a:satMod val="200000"/>
                  </a:schemeClr>
                </a:solidFill>
                <a:latin typeface="Times New Roman" pitchFamily="18" charset="0"/>
                <a:cs typeface="Times New Roman" pitchFamily="18" charset="0"/>
              </a:rPr>
            </a:br>
            <a:r>
              <a:rPr lang="ru-RU" sz="2800" b="0" dirty="0" smtClean="0">
                <a:solidFill>
                  <a:schemeClr val="tx2">
                    <a:satMod val="200000"/>
                  </a:schemeClr>
                </a:solidFill>
                <a:latin typeface="Times New Roman" pitchFamily="18" charset="0"/>
                <a:cs typeface="Times New Roman" pitchFamily="18" charset="0"/>
              </a:rPr>
              <a:t/>
            </a:r>
            <a:br>
              <a:rPr lang="ru-RU" sz="2800" b="0" dirty="0" smtClean="0">
                <a:solidFill>
                  <a:schemeClr val="tx2">
                    <a:satMod val="200000"/>
                  </a:schemeClr>
                </a:solidFill>
                <a:latin typeface="Times New Roman" pitchFamily="18" charset="0"/>
                <a:cs typeface="Times New Roman" pitchFamily="18" charset="0"/>
              </a:rPr>
            </a:br>
            <a:r>
              <a:rPr lang="ru-RU" sz="2800" b="0" dirty="0" smtClean="0">
                <a:solidFill>
                  <a:schemeClr val="tx2">
                    <a:satMod val="200000"/>
                  </a:schemeClr>
                </a:solidFill>
                <a:latin typeface="Times New Roman" pitchFamily="18" charset="0"/>
                <a:cs typeface="Times New Roman" pitchFamily="18" charset="0"/>
              </a:rPr>
              <a:t>По  психологии    конфликта</a:t>
            </a:r>
            <a:br>
              <a:rPr lang="ru-RU" sz="2800" b="0" dirty="0" smtClean="0">
                <a:solidFill>
                  <a:schemeClr val="tx2">
                    <a:satMod val="200000"/>
                  </a:schemeClr>
                </a:solidFill>
                <a:latin typeface="Times New Roman" pitchFamily="18" charset="0"/>
                <a:cs typeface="Times New Roman" pitchFamily="18" charset="0"/>
              </a:rPr>
            </a:br>
            <a:r>
              <a:rPr lang="ru-RU" sz="2800" b="0" dirty="0" smtClean="0">
                <a:solidFill>
                  <a:schemeClr val="tx2">
                    <a:satMod val="200000"/>
                  </a:schemeClr>
                </a:solidFill>
                <a:latin typeface="Times New Roman" pitchFamily="18" charset="0"/>
                <a:cs typeface="Times New Roman" pitchFamily="18" charset="0"/>
              </a:rPr>
              <a:t>На тему « </a:t>
            </a:r>
            <a:r>
              <a:rPr lang="ru-RU" sz="2800" b="0" dirty="0" err="1" smtClean="0">
                <a:solidFill>
                  <a:schemeClr val="tx2">
                    <a:satMod val="200000"/>
                  </a:schemeClr>
                </a:solidFill>
                <a:latin typeface="Times New Roman" pitchFamily="18" charset="0"/>
                <a:cs typeface="Times New Roman" pitchFamily="18" charset="0"/>
              </a:rPr>
              <a:t>Внутриличностный</a:t>
            </a:r>
            <a:r>
              <a:rPr lang="ru-RU" sz="2800" b="0" dirty="0" smtClean="0">
                <a:solidFill>
                  <a:schemeClr val="tx2">
                    <a:satMod val="200000"/>
                  </a:schemeClr>
                </a:solidFill>
                <a:latin typeface="Times New Roman" pitchFamily="18" charset="0"/>
                <a:cs typeface="Times New Roman" pitchFamily="18" charset="0"/>
              </a:rPr>
              <a:t> конфликт»</a:t>
            </a:r>
            <a:endParaRPr lang="ru-RU" sz="2800" b="0" dirty="0">
              <a:solidFill>
                <a:schemeClr val="tx2">
                  <a:satMod val="20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476672"/>
            <a:ext cx="7772400" cy="6048672"/>
          </a:xfrm>
        </p:spPr>
        <p:txBody>
          <a:bodyPr/>
          <a:lstStyle/>
          <a:p>
            <a:pPr fontAlgn="auto">
              <a:spcAft>
                <a:spcPts val="0"/>
              </a:spcAft>
              <a:defRPr/>
            </a:pPr>
            <a:r>
              <a:rPr lang="ru-RU" sz="2800" u="sng" dirty="0">
                <a:solidFill>
                  <a:schemeClr val="tx2">
                    <a:satMod val="200000"/>
                  </a:schemeClr>
                </a:solidFill>
                <a:effectLst/>
                <a:latin typeface="Times New Roman"/>
                <a:ea typeface="Times New Roman"/>
              </a:rPr>
              <a:t>Фрейдистский подход </a:t>
            </a:r>
            <a:r>
              <a:rPr lang="ru-RU" sz="2000" dirty="0">
                <a:solidFill>
                  <a:schemeClr val="tx2">
                    <a:satMod val="200000"/>
                  </a:schemeClr>
                </a:solidFill>
                <a:effectLst/>
                <a:latin typeface="Times New Roman"/>
                <a:ea typeface="Times New Roman"/>
              </a:rPr>
              <a:t>предполагает, что эти источники конфликтности находятся в самой структуре личности. </a:t>
            </a:r>
            <a:br>
              <a:rPr lang="ru-RU" sz="2000" dirty="0">
                <a:solidFill>
                  <a:schemeClr val="tx2">
                    <a:satMod val="200000"/>
                  </a:schemeClr>
                </a:solidFill>
                <a:effectLst/>
                <a:latin typeface="Times New Roman"/>
                <a:ea typeface="Times New Roman"/>
              </a:rPr>
            </a:br>
            <a:r>
              <a:rPr lang="ru-RU" sz="2000" dirty="0">
                <a:solidFill>
                  <a:schemeClr val="tx2">
                    <a:satMod val="200000"/>
                  </a:schemeClr>
                </a:solidFill>
                <a:effectLst/>
                <a:latin typeface="Times New Roman"/>
                <a:ea typeface="Times New Roman"/>
              </a:rPr>
              <a:t/>
            </a:r>
            <a:br>
              <a:rPr lang="ru-RU" sz="2000" dirty="0">
                <a:solidFill>
                  <a:schemeClr val="tx2">
                    <a:satMod val="200000"/>
                  </a:schemeClr>
                </a:solidFill>
                <a:effectLst/>
                <a:latin typeface="Times New Roman"/>
                <a:ea typeface="Times New Roman"/>
              </a:rPr>
            </a:br>
            <a:r>
              <a:rPr lang="ru-RU" sz="2000" dirty="0">
                <a:solidFill>
                  <a:schemeClr val="tx2">
                    <a:satMod val="200000"/>
                  </a:schemeClr>
                </a:solidFill>
                <a:effectLst/>
                <a:latin typeface="Times New Roman"/>
                <a:ea typeface="Times New Roman"/>
              </a:rPr>
              <a:t>Конфликт чаще всего возникает при столкновении «хочу» </a:t>
            </a:r>
            <a:r>
              <a:rPr lang="ru-RU" sz="2000" i="1" dirty="0">
                <a:solidFill>
                  <a:schemeClr val="tx2">
                    <a:satMod val="200000"/>
                  </a:schemeClr>
                </a:solidFill>
                <a:effectLst/>
                <a:latin typeface="Times New Roman"/>
                <a:ea typeface="Times New Roman"/>
              </a:rPr>
              <a:t>(Оно), </a:t>
            </a:r>
            <a:r>
              <a:rPr lang="ru-RU" sz="2000" dirty="0">
                <a:solidFill>
                  <a:schemeClr val="tx2">
                    <a:satMod val="200000"/>
                  </a:schemeClr>
                </a:solidFill>
                <a:effectLst/>
                <a:latin typeface="Times New Roman"/>
                <a:ea typeface="Times New Roman"/>
              </a:rPr>
              <a:t>«могу</a:t>
            </a:r>
            <a:r>
              <a:rPr lang="ru-RU" sz="2000" i="1" dirty="0">
                <a:solidFill>
                  <a:schemeClr val="tx2">
                    <a:satMod val="200000"/>
                  </a:schemeClr>
                </a:solidFill>
                <a:effectLst/>
                <a:latin typeface="Times New Roman"/>
                <a:ea typeface="Times New Roman"/>
              </a:rPr>
              <a:t>» (Я)</a:t>
            </a:r>
            <a:r>
              <a:rPr lang="ru-RU" sz="2000" dirty="0">
                <a:solidFill>
                  <a:schemeClr val="tx2">
                    <a:satMod val="200000"/>
                  </a:schemeClr>
                </a:solidFill>
                <a:effectLst/>
                <a:latin typeface="Times New Roman"/>
                <a:ea typeface="Times New Roman"/>
              </a:rPr>
              <a:t> и «надо» </a:t>
            </a:r>
            <a:r>
              <a:rPr lang="ru-RU" sz="2000" i="1" dirty="0">
                <a:solidFill>
                  <a:schemeClr val="tx2">
                    <a:satMod val="200000"/>
                  </a:schemeClr>
                </a:solidFill>
                <a:effectLst/>
                <a:latin typeface="Times New Roman"/>
                <a:ea typeface="Times New Roman"/>
              </a:rPr>
              <a:t>(</a:t>
            </a:r>
            <a:r>
              <a:rPr lang="ru-RU" sz="2000" i="1" dirty="0" err="1">
                <a:solidFill>
                  <a:schemeClr val="tx2">
                    <a:satMod val="200000"/>
                  </a:schemeClr>
                </a:solidFill>
                <a:effectLst/>
                <a:latin typeface="Times New Roman"/>
                <a:ea typeface="Times New Roman"/>
              </a:rPr>
              <a:t>Сверх-Я</a:t>
            </a:r>
            <a:r>
              <a:rPr lang="ru-RU" sz="2000" dirty="0">
                <a:solidFill>
                  <a:schemeClr val="tx2">
                    <a:satMod val="200000"/>
                  </a:schemeClr>
                </a:solidFill>
                <a:effectLst/>
                <a:latin typeface="Times New Roman"/>
                <a:ea typeface="Times New Roman"/>
              </a:rPr>
              <a:t>). </a:t>
            </a:r>
            <a:r>
              <a:rPr lang="ru-RU" sz="2000" dirty="0" smtClean="0">
                <a:solidFill>
                  <a:schemeClr val="tx2">
                    <a:satMod val="200000"/>
                  </a:schemeClr>
                </a:solidFill>
                <a:effectLst/>
                <a:latin typeface="Times New Roman"/>
                <a:ea typeface="Times New Roman"/>
              </a:rPr>
              <a:t/>
            </a:r>
            <a:br>
              <a:rPr lang="ru-RU" sz="2000" dirty="0" smtClean="0">
                <a:solidFill>
                  <a:schemeClr val="tx2">
                    <a:satMod val="200000"/>
                  </a:schemeClr>
                </a:solidFill>
                <a:effectLst/>
                <a:latin typeface="Times New Roman"/>
                <a:ea typeface="Times New Roman"/>
              </a:rPr>
            </a:br>
            <a:r>
              <a:rPr lang="ru-RU" sz="2000" dirty="0" smtClean="0">
                <a:solidFill>
                  <a:schemeClr val="tx2">
                    <a:satMod val="200000"/>
                  </a:schemeClr>
                </a:solidFill>
                <a:effectLst/>
                <a:latin typeface="Times New Roman"/>
                <a:ea typeface="Times New Roman"/>
              </a:rPr>
              <a:t/>
            </a:r>
            <a:br>
              <a:rPr lang="ru-RU" sz="2000" dirty="0" smtClean="0">
                <a:solidFill>
                  <a:schemeClr val="tx2">
                    <a:satMod val="200000"/>
                  </a:schemeClr>
                </a:solidFill>
                <a:effectLst/>
                <a:latin typeface="Times New Roman"/>
                <a:ea typeface="Times New Roman"/>
              </a:rPr>
            </a:br>
            <a:r>
              <a:rPr lang="ru-RU" sz="2400" dirty="0" err="1">
                <a:solidFill>
                  <a:schemeClr val="tx2">
                    <a:satMod val="200000"/>
                  </a:schemeClr>
                </a:solidFill>
                <a:effectLst/>
                <a:latin typeface="Times New Roman" pitchFamily="18" charset="0"/>
                <a:cs typeface="Times New Roman" pitchFamily="18" charset="0"/>
              </a:rPr>
              <a:t>Постфрейдистский</a:t>
            </a:r>
            <a:r>
              <a:rPr lang="ru-RU" sz="2400" dirty="0">
                <a:solidFill>
                  <a:schemeClr val="tx2">
                    <a:satMod val="200000"/>
                  </a:schemeClr>
                </a:solidFill>
                <a:effectLst/>
                <a:latin typeface="Times New Roman" pitchFamily="18" charset="0"/>
                <a:cs typeface="Times New Roman" pitchFamily="18" charset="0"/>
              </a:rPr>
              <a:t> подход.</a:t>
            </a:r>
            <a:r>
              <a:rPr lang="ru-RU" sz="2000" dirty="0">
                <a:solidFill>
                  <a:schemeClr val="tx2">
                    <a:satMod val="200000"/>
                  </a:schemeClr>
                </a:solidFill>
                <a:effectLst/>
              </a:rPr>
              <a:t/>
            </a:r>
            <a:br>
              <a:rPr lang="ru-RU" sz="2000" dirty="0">
                <a:solidFill>
                  <a:schemeClr val="tx2">
                    <a:satMod val="200000"/>
                  </a:schemeClr>
                </a:solidFill>
                <a:effectLst/>
              </a:rPr>
            </a:br>
            <a:r>
              <a:rPr lang="ru-RU" sz="2000" dirty="0">
                <a:solidFill>
                  <a:schemeClr val="tx2">
                    <a:satMod val="200000"/>
                  </a:schemeClr>
                </a:solidFill>
                <a:effectLst/>
                <a:latin typeface="Times New Roman"/>
                <a:ea typeface="Times New Roman"/>
              </a:rPr>
              <a:t/>
            </a:r>
            <a:br>
              <a:rPr lang="ru-RU" sz="2000" dirty="0">
                <a:solidFill>
                  <a:schemeClr val="tx2">
                    <a:satMod val="200000"/>
                  </a:schemeClr>
                </a:solidFill>
                <a:effectLst/>
                <a:latin typeface="Times New Roman"/>
                <a:ea typeface="Times New Roman"/>
              </a:rPr>
            </a:br>
            <a:r>
              <a:rPr lang="ru-RU" sz="2000" dirty="0">
                <a:solidFill>
                  <a:schemeClr val="tx2">
                    <a:satMod val="200000"/>
                  </a:schemeClr>
                </a:solidFill>
                <a:effectLst/>
                <a:latin typeface="Times New Roman" pitchFamily="18" charset="0"/>
                <a:cs typeface="Times New Roman" pitchFamily="18" charset="0"/>
              </a:rPr>
              <a:t>А. </a:t>
            </a:r>
            <a:r>
              <a:rPr lang="ru-RU" sz="2000" dirty="0" smtClean="0">
                <a:solidFill>
                  <a:schemeClr val="tx2">
                    <a:satMod val="200000"/>
                  </a:schemeClr>
                </a:solidFill>
                <a:effectLst/>
                <a:latin typeface="Times New Roman" pitchFamily="18" charset="0"/>
                <a:cs typeface="Times New Roman" pitchFamily="18" charset="0"/>
              </a:rPr>
              <a:t>АДЛЕР </a:t>
            </a:r>
            <a:r>
              <a:rPr lang="ru-RU" sz="2000" dirty="0">
                <a:solidFill>
                  <a:schemeClr val="tx2">
                    <a:satMod val="200000"/>
                  </a:schemeClr>
                </a:solidFill>
                <a:effectLst/>
                <a:latin typeface="Times New Roman" pitchFamily="18" charset="0"/>
                <a:cs typeface="Times New Roman" pitchFamily="18" charset="0"/>
              </a:rPr>
              <a:t>соглашался, что в детстве любой человек переживает </a:t>
            </a:r>
            <a:r>
              <a:rPr lang="ru-RU" sz="2000" dirty="0" smtClean="0">
                <a:solidFill>
                  <a:schemeClr val="tx2">
                    <a:satMod val="200000"/>
                  </a:schemeClr>
                </a:solidFill>
                <a:effectLst/>
                <a:latin typeface="Times New Roman" pitchFamily="18" charset="0"/>
                <a:cs typeface="Times New Roman" pitchFamily="18" charset="0"/>
              </a:rPr>
              <a:t>чувство </a:t>
            </a:r>
            <a:r>
              <a:rPr lang="ru-RU" sz="2000" dirty="0">
                <a:solidFill>
                  <a:schemeClr val="tx2">
                    <a:satMod val="200000"/>
                  </a:schemeClr>
                </a:solidFill>
                <a:effectLst/>
                <a:latin typeface="Times New Roman" pitchFamily="18" charset="0"/>
                <a:cs typeface="Times New Roman" pitchFamily="18" charset="0"/>
              </a:rPr>
              <a:t>неполноценности</a:t>
            </a:r>
            <a:r>
              <a:rPr lang="ru-RU" sz="2000" dirty="0" smtClean="0">
                <a:solidFill>
                  <a:schemeClr val="tx2">
                    <a:satMod val="200000"/>
                  </a:schemeClr>
                </a:solidFill>
                <a:effectLst/>
                <a:latin typeface="Times New Roman" pitchFamily="18" charset="0"/>
                <a:cs typeface="Times New Roman" pitchFamily="18" charset="0"/>
              </a:rPr>
              <a:t>,</a:t>
            </a:r>
            <a:br>
              <a:rPr lang="ru-RU" sz="2000" dirty="0" smtClean="0">
                <a:solidFill>
                  <a:schemeClr val="tx2">
                    <a:satMod val="200000"/>
                  </a:schemeClr>
                </a:solidFill>
                <a:effectLst/>
                <a:latin typeface="Times New Roman" pitchFamily="18" charset="0"/>
                <a:cs typeface="Times New Roman" pitchFamily="18" charset="0"/>
              </a:rPr>
            </a:br>
            <a:r>
              <a:rPr lang="ru-RU" sz="2000" dirty="0">
                <a:solidFill>
                  <a:schemeClr val="tx2">
                    <a:satMod val="200000"/>
                  </a:schemeClr>
                </a:solidFill>
                <a:effectLst/>
                <a:latin typeface="Times New Roman"/>
                <a:ea typeface="Times New Roman"/>
              </a:rPr>
              <a:t>В конфликте между чувством бессилия и желанием получить высокий результат заложено стремление личности преодолеть свою слабость и достичь вершин возможного. </a:t>
            </a:r>
            <a:endParaRPr lang="ru-RU" sz="2000" dirty="0">
              <a:solidFill>
                <a:schemeClr val="tx2">
                  <a:satMod val="200000"/>
                </a:schemeClr>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332656"/>
            <a:ext cx="7988424" cy="1440160"/>
          </a:xfrm>
        </p:spPr>
        <p:txBody>
          <a:bodyPr/>
          <a:lstStyle/>
          <a:p>
            <a:pPr fontAlgn="auto">
              <a:spcAft>
                <a:spcPts val="0"/>
              </a:spcAft>
              <a:defRPr/>
            </a:pPr>
            <a:r>
              <a:rPr lang="ru-RU" sz="2000" dirty="0">
                <a:solidFill>
                  <a:schemeClr val="tx2">
                    <a:satMod val="200000"/>
                  </a:schemeClr>
                </a:solidFill>
                <a:effectLst/>
                <a:latin typeface="Times New Roman"/>
                <a:ea typeface="Times New Roman"/>
              </a:rPr>
              <a:t>Э. ЭРИКСОН ориентировался на психоаналитическую традицию. Он связывает устойчивые </a:t>
            </a:r>
            <a:r>
              <a:rPr lang="ru-RU" sz="2000" dirty="0" err="1">
                <a:solidFill>
                  <a:schemeClr val="tx2">
                    <a:satMod val="200000"/>
                  </a:schemeClr>
                </a:solidFill>
                <a:effectLst/>
                <a:latin typeface="Times New Roman"/>
                <a:ea typeface="Times New Roman"/>
              </a:rPr>
              <a:t>внутриличностные</a:t>
            </a:r>
            <a:r>
              <a:rPr lang="ru-RU" sz="2000" dirty="0">
                <a:solidFill>
                  <a:schemeClr val="tx2">
                    <a:satMod val="200000"/>
                  </a:schemeClr>
                </a:solidFill>
                <a:effectLst/>
                <a:latin typeface="Times New Roman"/>
                <a:ea typeface="Times New Roman"/>
              </a:rPr>
              <a:t> конфликты с возрастными кризисами:</a:t>
            </a:r>
            <a:br>
              <a:rPr lang="ru-RU" sz="2000" dirty="0">
                <a:solidFill>
                  <a:schemeClr val="tx2">
                    <a:satMod val="200000"/>
                  </a:schemeClr>
                </a:solidFill>
                <a:effectLst/>
                <a:latin typeface="Times New Roman"/>
                <a:ea typeface="Times New Roman"/>
              </a:rPr>
            </a:br>
            <a:endParaRPr lang="ru-RU" sz="2000" dirty="0">
              <a:solidFill>
                <a:schemeClr val="tx2">
                  <a:satMod val="200000"/>
                </a:schemeClr>
              </a:solidFill>
            </a:endParaRPr>
          </a:p>
        </p:txBody>
      </p:sp>
      <p:graphicFrame>
        <p:nvGraphicFramePr>
          <p:cNvPr id="4" name="Таблица 3"/>
          <p:cNvGraphicFramePr>
            <a:graphicFrameLocks noGrp="1"/>
          </p:cNvGraphicFramePr>
          <p:nvPr/>
        </p:nvGraphicFramePr>
        <p:xfrm>
          <a:off x="683568" y="2060847"/>
          <a:ext cx="8064896" cy="4608516"/>
        </p:xfrm>
        <a:graphic>
          <a:graphicData uri="http://schemas.openxmlformats.org/drawingml/2006/table">
            <a:tbl>
              <a:tblPr>
                <a:tableStyleId>{284E427A-3D55-4303-BF80-6455036E1DE7}</a:tableStyleId>
              </a:tblPr>
              <a:tblGrid>
                <a:gridCol w="2096873"/>
                <a:gridCol w="5968023"/>
              </a:tblGrid>
              <a:tr h="474908">
                <a:tc>
                  <a:txBody>
                    <a:bodyPr/>
                    <a:lstStyle/>
                    <a:p>
                      <a:pPr algn="ctr"/>
                      <a:r>
                        <a:rPr lang="ru-RU" sz="2400" dirty="0">
                          <a:effectLst/>
                          <a:latin typeface="Times New Roman" pitchFamily="18" charset="0"/>
                          <a:cs typeface="Times New Roman" pitchFamily="18" charset="0"/>
                        </a:rPr>
                        <a:t>ВОЗРАСТ</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r>
                        <a:rPr lang="ru-RU" sz="2400" dirty="0">
                          <a:effectLst/>
                          <a:latin typeface="Times New Roman" pitchFamily="18" charset="0"/>
                          <a:cs typeface="Times New Roman" pitchFamily="18" charset="0"/>
                        </a:rPr>
                        <a:t>СОДЕРЖАНИЕ КРИЗИСА</a:t>
                      </a:r>
                      <a:endParaRPr lang="ru-RU" sz="2400" dirty="0">
                        <a:effectLst/>
                        <a:latin typeface="Times New Roman" pitchFamily="18" charset="0"/>
                        <a:ea typeface="Times New Roman"/>
                        <a:cs typeface="Times New Roman" pitchFamily="18" charset="0"/>
                      </a:endParaRPr>
                    </a:p>
                  </a:txBody>
                  <a:tcPr marL="38100" marR="38100" marT="38100" marB="38100" anchor="ctr"/>
                </a:tc>
              </a:tr>
              <a:tr h="516701">
                <a:tc>
                  <a:txBody>
                    <a:bodyPr/>
                    <a:lstStyle/>
                    <a:p>
                      <a:pPr algn="ctr"/>
                      <a:r>
                        <a:rPr lang="ru-RU" sz="2400" dirty="0">
                          <a:effectLst/>
                          <a:latin typeface="Times New Roman" pitchFamily="18" charset="0"/>
                          <a:cs typeface="Times New Roman" pitchFamily="18" charset="0"/>
                        </a:rPr>
                        <a:t>0 -1  год</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spcAft>
                          <a:spcPts val="0"/>
                        </a:spcAft>
                      </a:pPr>
                      <a:r>
                        <a:rPr lang="ru-RU" sz="2400" dirty="0">
                          <a:effectLst/>
                          <a:latin typeface="Times New Roman" pitchFamily="18" charset="0"/>
                          <a:cs typeface="Times New Roman" pitchFamily="18" charset="0"/>
                        </a:rPr>
                        <a:t>Доверие - недоверие</a:t>
                      </a:r>
                      <a:endParaRPr lang="ru-RU" sz="2400" dirty="0">
                        <a:effectLst/>
                        <a:latin typeface="Times New Roman" pitchFamily="18" charset="0"/>
                        <a:ea typeface="Times New Roman"/>
                        <a:cs typeface="Times New Roman" pitchFamily="18" charset="0"/>
                      </a:endParaRPr>
                    </a:p>
                  </a:txBody>
                  <a:tcPr marL="38100" marR="38100" marT="38100" marB="38100" anchor="ctr"/>
                </a:tc>
              </a:tr>
              <a:tr h="516701">
                <a:tc>
                  <a:txBody>
                    <a:bodyPr/>
                    <a:lstStyle/>
                    <a:p>
                      <a:pPr algn="ctr">
                        <a:spcAft>
                          <a:spcPts val="0"/>
                        </a:spcAft>
                      </a:pPr>
                      <a:r>
                        <a:rPr lang="ru-RU" sz="2400" dirty="0">
                          <a:effectLst/>
                          <a:latin typeface="Times New Roman" pitchFamily="18" charset="0"/>
                          <a:cs typeface="Times New Roman" pitchFamily="18" charset="0"/>
                        </a:rPr>
                        <a:t>1 - 3 года</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r>
                        <a:rPr lang="ru-RU" sz="2400" dirty="0">
                          <a:effectLst/>
                          <a:latin typeface="Times New Roman" pitchFamily="18" charset="0"/>
                          <a:cs typeface="Times New Roman" pitchFamily="18" charset="0"/>
                        </a:rPr>
                        <a:t>Анатомия  - стыд, сомнение</a:t>
                      </a:r>
                      <a:endParaRPr lang="ru-RU" sz="2400" dirty="0">
                        <a:effectLst/>
                        <a:latin typeface="Times New Roman" pitchFamily="18" charset="0"/>
                        <a:ea typeface="Times New Roman"/>
                        <a:cs typeface="Times New Roman" pitchFamily="18" charset="0"/>
                      </a:endParaRPr>
                    </a:p>
                  </a:txBody>
                  <a:tcPr marL="38100" marR="38100" marT="38100" marB="38100" anchor="ctr"/>
                </a:tc>
              </a:tr>
              <a:tr h="516701">
                <a:tc>
                  <a:txBody>
                    <a:bodyPr/>
                    <a:lstStyle/>
                    <a:p>
                      <a:pPr algn="ctr">
                        <a:spcAft>
                          <a:spcPts val="0"/>
                        </a:spcAft>
                      </a:pPr>
                      <a:r>
                        <a:rPr lang="ru-RU" sz="2400" dirty="0">
                          <a:effectLst/>
                          <a:latin typeface="Times New Roman" pitchFamily="18" charset="0"/>
                          <a:cs typeface="Times New Roman" pitchFamily="18" charset="0"/>
                        </a:rPr>
                        <a:t>3 - 6</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spcAft>
                          <a:spcPts val="0"/>
                        </a:spcAft>
                      </a:pPr>
                      <a:r>
                        <a:rPr lang="ru-RU" sz="2400" dirty="0">
                          <a:effectLst/>
                          <a:latin typeface="Times New Roman" pitchFamily="18" charset="0"/>
                          <a:cs typeface="Times New Roman" pitchFamily="18" charset="0"/>
                        </a:rPr>
                        <a:t>Инициатива - чувство вины</a:t>
                      </a:r>
                      <a:endParaRPr lang="ru-RU" sz="2400" dirty="0">
                        <a:effectLst/>
                        <a:latin typeface="Times New Roman" pitchFamily="18" charset="0"/>
                        <a:ea typeface="Times New Roman"/>
                        <a:cs typeface="Times New Roman" pitchFamily="18" charset="0"/>
                      </a:endParaRPr>
                    </a:p>
                  </a:txBody>
                  <a:tcPr marL="38100" marR="38100" marT="38100" marB="38100" anchor="ctr"/>
                </a:tc>
              </a:tr>
              <a:tr h="516701">
                <a:tc>
                  <a:txBody>
                    <a:bodyPr/>
                    <a:lstStyle/>
                    <a:p>
                      <a:pPr algn="ctr">
                        <a:spcAft>
                          <a:spcPts val="0"/>
                        </a:spcAft>
                      </a:pPr>
                      <a:r>
                        <a:rPr lang="ru-RU" sz="2400" dirty="0">
                          <a:effectLst/>
                          <a:latin typeface="Times New Roman" pitchFamily="18" charset="0"/>
                          <a:cs typeface="Times New Roman" pitchFamily="18" charset="0"/>
                        </a:rPr>
                        <a:t>6-12</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spcAft>
                          <a:spcPts val="0"/>
                        </a:spcAft>
                      </a:pPr>
                      <a:r>
                        <a:rPr lang="ru-RU" sz="2400" dirty="0">
                          <a:effectLst/>
                          <a:latin typeface="Times New Roman" pitchFamily="18" charset="0"/>
                          <a:cs typeface="Times New Roman" pitchFamily="18" charset="0"/>
                        </a:rPr>
                        <a:t>Трудолюбие - чувство неполноценности</a:t>
                      </a:r>
                      <a:endParaRPr lang="ru-RU" sz="2400" dirty="0">
                        <a:effectLst/>
                        <a:latin typeface="Times New Roman" pitchFamily="18" charset="0"/>
                        <a:ea typeface="Times New Roman"/>
                        <a:cs typeface="Times New Roman" pitchFamily="18" charset="0"/>
                      </a:endParaRPr>
                    </a:p>
                  </a:txBody>
                  <a:tcPr marL="38100" marR="38100" marT="38100" marB="38100" anchor="ctr"/>
                </a:tc>
              </a:tr>
              <a:tr h="516701">
                <a:tc>
                  <a:txBody>
                    <a:bodyPr/>
                    <a:lstStyle/>
                    <a:p>
                      <a:pPr algn="ctr">
                        <a:spcAft>
                          <a:spcPts val="0"/>
                        </a:spcAft>
                      </a:pPr>
                      <a:r>
                        <a:rPr lang="ru-RU" sz="2400">
                          <a:effectLst/>
                          <a:latin typeface="Times New Roman" pitchFamily="18" charset="0"/>
                          <a:cs typeface="Times New Roman" pitchFamily="18" charset="0"/>
                        </a:rPr>
                        <a:t>12 - 19</a:t>
                      </a:r>
                      <a:endParaRPr lang="ru-RU" sz="2400">
                        <a:effectLst/>
                        <a:latin typeface="Times New Roman" pitchFamily="18" charset="0"/>
                        <a:ea typeface="Times New Roman"/>
                        <a:cs typeface="Times New Roman" pitchFamily="18" charset="0"/>
                      </a:endParaRPr>
                    </a:p>
                  </a:txBody>
                  <a:tcPr marL="38100" marR="38100" marT="38100" marB="38100" anchor="ctr"/>
                </a:tc>
                <a:tc>
                  <a:txBody>
                    <a:bodyPr/>
                    <a:lstStyle/>
                    <a:p>
                      <a:pPr>
                        <a:spcAft>
                          <a:spcPts val="0"/>
                        </a:spcAft>
                      </a:pPr>
                      <a:r>
                        <a:rPr lang="ru-RU" sz="2400" dirty="0">
                          <a:effectLst/>
                          <a:latin typeface="Times New Roman" pitchFamily="18" charset="0"/>
                          <a:cs typeface="Times New Roman" pitchFamily="18" charset="0"/>
                        </a:rPr>
                        <a:t>Я - идентичность - смешение ролей</a:t>
                      </a:r>
                      <a:endParaRPr lang="ru-RU" sz="2400" dirty="0">
                        <a:effectLst/>
                        <a:latin typeface="Times New Roman" pitchFamily="18" charset="0"/>
                        <a:ea typeface="Times New Roman"/>
                        <a:cs typeface="Times New Roman" pitchFamily="18" charset="0"/>
                      </a:endParaRPr>
                    </a:p>
                  </a:txBody>
                  <a:tcPr marL="38100" marR="38100" marT="38100" marB="38100" anchor="ctr"/>
                </a:tc>
              </a:tr>
              <a:tr h="516701">
                <a:tc>
                  <a:txBody>
                    <a:bodyPr/>
                    <a:lstStyle/>
                    <a:p>
                      <a:pPr algn="ctr">
                        <a:spcAft>
                          <a:spcPts val="0"/>
                        </a:spcAft>
                      </a:pPr>
                      <a:r>
                        <a:rPr lang="ru-RU" sz="2400">
                          <a:effectLst/>
                          <a:latin typeface="Times New Roman" pitchFamily="18" charset="0"/>
                          <a:cs typeface="Times New Roman" pitchFamily="18" charset="0"/>
                        </a:rPr>
                        <a:t>20 - 25</a:t>
                      </a:r>
                      <a:endParaRPr lang="ru-RU" sz="2400">
                        <a:effectLst/>
                        <a:latin typeface="Times New Roman" pitchFamily="18" charset="0"/>
                        <a:ea typeface="Times New Roman"/>
                        <a:cs typeface="Times New Roman" pitchFamily="18" charset="0"/>
                      </a:endParaRPr>
                    </a:p>
                  </a:txBody>
                  <a:tcPr marL="38100" marR="38100" marT="38100" marB="38100" anchor="ctr"/>
                </a:tc>
                <a:tc>
                  <a:txBody>
                    <a:bodyPr/>
                    <a:lstStyle/>
                    <a:p>
                      <a:pPr>
                        <a:spcAft>
                          <a:spcPts val="0"/>
                        </a:spcAft>
                      </a:pPr>
                      <a:r>
                        <a:rPr lang="ru-RU" sz="2400" dirty="0">
                          <a:effectLst/>
                          <a:latin typeface="Times New Roman" pitchFamily="18" charset="0"/>
                          <a:cs typeface="Times New Roman" pitchFamily="18" charset="0"/>
                        </a:rPr>
                        <a:t>Близость - изоляция</a:t>
                      </a:r>
                      <a:endParaRPr lang="ru-RU" sz="2400" dirty="0">
                        <a:effectLst/>
                        <a:latin typeface="Times New Roman" pitchFamily="18" charset="0"/>
                        <a:ea typeface="Times New Roman"/>
                        <a:cs typeface="Times New Roman" pitchFamily="18" charset="0"/>
                      </a:endParaRPr>
                    </a:p>
                  </a:txBody>
                  <a:tcPr marL="38100" marR="38100" marT="38100" marB="38100" anchor="ctr"/>
                </a:tc>
              </a:tr>
              <a:tr h="516701">
                <a:tc>
                  <a:txBody>
                    <a:bodyPr/>
                    <a:lstStyle/>
                    <a:p>
                      <a:pPr algn="ctr">
                        <a:spcAft>
                          <a:spcPts val="0"/>
                        </a:spcAft>
                      </a:pPr>
                      <a:r>
                        <a:rPr lang="ru-RU" sz="2400">
                          <a:effectLst/>
                          <a:latin typeface="Times New Roman" pitchFamily="18" charset="0"/>
                          <a:cs typeface="Times New Roman" pitchFamily="18" charset="0"/>
                        </a:rPr>
                        <a:t>26 - 64 </a:t>
                      </a:r>
                      <a:endParaRPr lang="ru-RU" sz="2400">
                        <a:effectLst/>
                        <a:latin typeface="Times New Roman" pitchFamily="18" charset="0"/>
                        <a:ea typeface="Times New Roman"/>
                        <a:cs typeface="Times New Roman" pitchFamily="18" charset="0"/>
                      </a:endParaRPr>
                    </a:p>
                  </a:txBody>
                  <a:tcPr marL="38100" marR="38100" marT="38100" marB="38100" anchor="ctr"/>
                </a:tc>
                <a:tc>
                  <a:txBody>
                    <a:bodyPr/>
                    <a:lstStyle/>
                    <a:p>
                      <a:pPr>
                        <a:spcAft>
                          <a:spcPts val="0"/>
                        </a:spcAft>
                      </a:pPr>
                      <a:r>
                        <a:rPr lang="ru-RU" sz="2400" dirty="0">
                          <a:effectLst/>
                          <a:latin typeface="Times New Roman" pitchFamily="18" charset="0"/>
                          <a:cs typeface="Times New Roman" pitchFamily="18" charset="0"/>
                        </a:rPr>
                        <a:t>Порождение - творчество, застой</a:t>
                      </a:r>
                      <a:endParaRPr lang="ru-RU" sz="2400" dirty="0">
                        <a:effectLst/>
                        <a:latin typeface="Times New Roman" pitchFamily="18" charset="0"/>
                        <a:ea typeface="Times New Roman"/>
                        <a:cs typeface="Times New Roman" pitchFamily="18" charset="0"/>
                      </a:endParaRPr>
                    </a:p>
                  </a:txBody>
                  <a:tcPr marL="38100" marR="38100" marT="38100" marB="38100" anchor="ctr"/>
                </a:tc>
              </a:tr>
              <a:tr h="516701">
                <a:tc>
                  <a:txBody>
                    <a:bodyPr/>
                    <a:lstStyle/>
                    <a:p>
                      <a:pPr algn="ctr">
                        <a:spcAft>
                          <a:spcPts val="0"/>
                        </a:spcAft>
                      </a:pPr>
                      <a:r>
                        <a:rPr lang="ru-RU" sz="2400">
                          <a:effectLst/>
                          <a:latin typeface="Times New Roman" pitchFamily="18" charset="0"/>
                          <a:cs typeface="Times New Roman" pitchFamily="18" charset="0"/>
                        </a:rPr>
                        <a:t>65 - смерть</a:t>
                      </a:r>
                      <a:endParaRPr lang="ru-RU" sz="2400">
                        <a:effectLst/>
                        <a:latin typeface="Times New Roman" pitchFamily="18" charset="0"/>
                        <a:ea typeface="Times New Roman"/>
                        <a:cs typeface="Times New Roman" pitchFamily="18" charset="0"/>
                      </a:endParaRPr>
                    </a:p>
                  </a:txBody>
                  <a:tcPr marL="38100" marR="38100" marT="38100" marB="38100" anchor="ctr"/>
                </a:tc>
                <a:tc>
                  <a:txBody>
                    <a:bodyPr/>
                    <a:lstStyle/>
                    <a:p>
                      <a:pPr>
                        <a:spcAft>
                          <a:spcPts val="0"/>
                        </a:spcAft>
                      </a:pPr>
                      <a:r>
                        <a:rPr lang="ru-RU" sz="2400" dirty="0">
                          <a:effectLst/>
                          <a:latin typeface="Times New Roman" pitchFamily="18" charset="0"/>
                          <a:cs typeface="Times New Roman" pitchFamily="18" charset="0"/>
                        </a:rPr>
                        <a:t>Интеграция - отчаяние</a:t>
                      </a:r>
                      <a:endParaRPr lang="ru-RU" sz="2400" dirty="0">
                        <a:effectLst/>
                        <a:latin typeface="Times New Roman" pitchFamily="18" charset="0"/>
                        <a:ea typeface="Times New Roman"/>
                        <a:cs typeface="Times New Roman" pitchFamily="18" charset="0"/>
                      </a:endParaRPr>
                    </a:p>
                  </a:txBody>
                  <a:tcPr marL="38100" marR="38100" marT="38100" marB="38100"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620688"/>
            <a:ext cx="7772400" cy="360040"/>
          </a:xfrm>
        </p:spPr>
        <p:txBody>
          <a:bodyPr/>
          <a:lstStyle/>
          <a:p>
            <a:pPr fontAlgn="auto">
              <a:spcAft>
                <a:spcPts val="0"/>
              </a:spcAft>
              <a:defRPr/>
            </a:pPr>
            <a:r>
              <a:rPr lang="ru-RU" sz="1600" dirty="0">
                <a:solidFill>
                  <a:schemeClr val="tx2">
                    <a:satMod val="200000"/>
                  </a:schemeClr>
                </a:solidFill>
                <a:effectLst/>
                <a:latin typeface="Times New Roman"/>
                <a:ea typeface="Times New Roman"/>
              </a:rPr>
              <a:t>Классификация </a:t>
            </a:r>
            <a:r>
              <a:rPr lang="ru-RU" sz="1600" dirty="0" err="1">
                <a:solidFill>
                  <a:schemeClr val="tx2">
                    <a:satMod val="200000"/>
                  </a:schemeClr>
                </a:solidFill>
                <a:effectLst/>
                <a:latin typeface="Times New Roman"/>
                <a:ea typeface="Times New Roman"/>
              </a:rPr>
              <a:t>внутриличностных</a:t>
            </a:r>
            <a:r>
              <a:rPr lang="ru-RU" sz="1600" dirty="0">
                <a:solidFill>
                  <a:schemeClr val="tx2">
                    <a:satMod val="200000"/>
                  </a:schemeClr>
                </a:solidFill>
                <a:effectLst/>
                <a:latin typeface="Times New Roman"/>
                <a:ea typeface="Times New Roman"/>
              </a:rPr>
              <a:t> конфликтов по </a:t>
            </a:r>
            <a:r>
              <a:rPr lang="ru-RU" sz="1600" dirty="0" err="1">
                <a:solidFill>
                  <a:schemeClr val="tx2">
                    <a:satMod val="200000"/>
                  </a:schemeClr>
                </a:solidFill>
                <a:effectLst/>
                <a:latin typeface="Times New Roman"/>
                <a:ea typeface="Times New Roman"/>
              </a:rPr>
              <a:t>К.Левину</a:t>
            </a:r>
            <a:r>
              <a:rPr lang="ru-RU" sz="1600" dirty="0">
                <a:solidFill>
                  <a:schemeClr val="tx2">
                    <a:satMod val="200000"/>
                  </a:schemeClr>
                </a:solidFill>
                <a:effectLst/>
                <a:latin typeface="Times New Roman"/>
                <a:ea typeface="Times New Roman"/>
              </a:rPr>
              <a:t>: предполагающие в качестве его причин внешние, ситуационные источники. </a:t>
            </a:r>
            <a:endParaRPr lang="ru-RU" sz="1600" dirty="0">
              <a:solidFill>
                <a:schemeClr val="tx2">
                  <a:satMod val="200000"/>
                </a:schemeClr>
              </a:solidFill>
            </a:endParaRPr>
          </a:p>
        </p:txBody>
      </p:sp>
      <p:sp>
        <p:nvSpPr>
          <p:cNvPr id="3" name="Подзаголовок 2"/>
          <p:cNvSpPr>
            <a:spLocks noGrp="1"/>
          </p:cNvSpPr>
          <p:nvPr>
            <p:ph type="subTitle" idx="1"/>
          </p:nvPr>
        </p:nvSpPr>
        <p:spPr>
          <a:xfrm>
            <a:off x="971550" y="260350"/>
            <a:ext cx="7772400" cy="360363"/>
          </a:xfrm>
        </p:spPr>
        <p:txBody>
          <a:bodyPr>
            <a:normAutofit fontScale="92500" lnSpcReduction="20000"/>
          </a:bodyPr>
          <a:lstStyle/>
          <a:p>
            <a:pPr fontAlgn="auto">
              <a:spcAft>
                <a:spcPts val="0"/>
              </a:spcAft>
              <a:buFont typeface="Wingdings"/>
              <a:buNone/>
              <a:defRPr/>
            </a:pPr>
            <a:r>
              <a:rPr lang="ru-RU" sz="2400" dirty="0">
                <a:latin typeface="Times New Roman" pitchFamily="18" charset="0"/>
                <a:cs typeface="Times New Roman" pitchFamily="18" charset="0"/>
              </a:rPr>
              <a:t>Мотивационный конфликт. </a:t>
            </a:r>
          </a:p>
        </p:txBody>
      </p:sp>
      <p:graphicFrame>
        <p:nvGraphicFramePr>
          <p:cNvPr id="4" name="Таблица 3"/>
          <p:cNvGraphicFramePr>
            <a:graphicFrameLocks noGrp="1"/>
          </p:cNvGraphicFramePr>
          <p:nvPr/>
        </p:nvGraphicFramePr>
        <p:xfrm>
          <a:off x="539750" y="1558925"/>
          <a:ext cx="8208963" cy="5029200"/>
        </p:xfrm>
        <a:graphic>
          <a:graphicData uri="http://schemas.openxmlformats.org/drawingml/2006/table">
            <a:tbl>
              <a:tblPr/>
              <a:tblGrid>
                <a:gridCol w="2708275"/>
                <a:gridCol w="2709863"/>
                <a:gridCol w="2790825"/>
              </a:tblGrid>
              <a:tr h="636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smtClean="0">
                          <a:ln>
                            <a:noFill/>
                          </a:ln>
                          <a:solidFill>
                            <a:srgbClr val="408080"/>
                          </a:solidFill>
                          <a:effectLst/>
                          <a:latin typeface="Times New Roman" pitchFamily="18" charset="0"/>
                          <a:cs typeface="Times New Roman" pitchFamily="18" charset="0"/>
                        </a:rPr>
                        <a:t>ТИП КОНФЛИКТА</a:t>
                      </a: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solidFill>
                      <a:srgbClr val="CC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smtClean="0">
                          <a:ln>
                            <a:noFill/>
                          </a:ln>
                          <a:solidFill>
                            <a:srgbClr val="008080"/>
                          </a:solidFill>
                          <a:effectLst/>
                          <a:latin typeface="Times New Roman" pitchFamily="18" charset="0"/>
                          <a:cs typeface="Times New Roman" pitchFamily="18" charset="0"/>
                        </a:rPr>
                        <a:t>ПРИЧИНА КОНФЛИКТА</a:t>
                      </a: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solidFill>
                      <a:srgbClr val="CC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smtClean="0">
                          <a:ln>
                            <a:noFill/>
                          </a:ln>
                          <a:solidFill>
                            <a:srgbClr val="008080"/>
                          </a:solidFill>
                          <a:effectLst/>
                          <a:latin typeface="Times New Roman" pitchFamily="18" charset="0"/>
                          <a:cs typeface="Times New Roman" pitchFamily="18" charset="0"/>
                        </a:rPr>
                        <a:t>МОДЕЛЬ РАЗРЕШЕНИЯ</a:t>
                      </a:r>
                      <a:endParaRPr kumimoji="0" lang="ru-RU"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solidFill>
                      <a:srgbClr val="CCE6E6"/>
                    </a:solidFill>
                  </a:tcPr>
                </a:tc>
              </a:tr>
              <a:tr h="1344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Эквивалентный</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 </a:t>
                      </a:r>
                      <a:br>
                        <a:rPr kumimoji="0" lang="ru-RU" sz="1800" b="0" i="0" u="none" strike="noStrike" cap="none" normalizeH="0" baseline="0" smtClean="0">
                          <a:ln>
                            <a:noFill/>
                          </a:ln>
                          <a:solidFill>
                            <a:schemeClr val="tx1"/>
                          </a:solidFill>
                          <a:effectLst/>
                          <a:latin typeface="Times New Roman" pitchFamily="18" charset="0"/>
                          <a:cs typeface="Times New Roman" pitchFamily="18" charset="0"/>
                        </a:rPr>
                      </a:b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(приближение - приближение)</a:t>
                      </a: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Выбор двух или более в равной степени привлекательных и взаимоисключающих объектов</a:t>
                      </a: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Компромисс</a:t>
                      </a: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noFill/>
                  </a:tcPr>
                </a:tc>
              </a:tr>
              <a:tr h="1090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Витальный</a:t>
                      </a:r>
                      <a:br>
                        <a:rPr kumimoji="0" lang="ru-RU" sz="1800" b="0" i="1" u="none" strike="noStrike" cap="none" normalizeH="0" baseline="0" smtClean="0">
                          <a:ln>
                            <a:noFill/>
                          </a:ln>
                          <a:solidFill>
                            <a:schemeClr val="tx1"/>
                          </a:solidFill>
                          <a:effectLst/>
                          <a:latin typeface="Times New Roman" pitchFamily="18" charset="0"/>
                          <a:cs typeface="Times New Roman" pitchFamily="18" charset="0"/>
                        </a:rPr>
                      </a:b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(избегание - избегание)</a:t>
                      </a: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Выбор между двумя в равной мере непривлекательными объектами</a:t>
                      </a: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Компромисс</a:t>
                      </a: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noFill/>
                  </a:tcPr>
                </a:tc>
              </a:tr>
              <a:tr h="1600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Амбивалентный</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
                      </a:r>
                      <a:br>
                        <a:rPr kumimoji="0" lang="ru-RU" sz="1800" b="0" i="0" u="none" strike="noStrike" cap="none" normalizeH="0" baseline="0" smtClean="0">
                          <a:ln>
                            <a:noFill/>
                          </a:ln>
                          <a:solidFill>
                            <a:schemeClr val="tx1"/>
                          </a:solidFill>
                          <a:effectLst/>
                          <a:latin typeface="Times New Roman" pitchFamily="18" charset="0"/>
                          <a:cs typeface="Times New Roman" pitchFamily="18" charset="0"/>
                        </a:rPr>
                      </a:b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(приближение - избегание)</a:t>
                      </a: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Выбор объекта, в котором одновременно присутствуют привлекательная и непривлекательная сторона</a:t>
                      </a: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Примирение</a:t>
                      </a:r>
                    </a:p>
                  </a:txBody>
                  <a:tcPr marL="38100" marR="38100" marT="38100" marB="38100" anchor="ctr" horzOverflow="overflow">
                    <a:lnL w="12700" cap="flat" cmpd="sng" algn="ctr">
                      <a:solidFill>
                        <a:srgbClr val="008080"/>
                      </a:solidFill>
                      <a:prstDash val="solid"/>
                      <a:round/>
                      <a:headEnd type="none" w="med" len="med"/>
                      <a:tailEnd type="none" w="med" len="med"/>
                    </a:lnL>
                    <a:lnR w="12700" cap="flat" cmpd="sng" algn="ctr">
                      <a:solidFill>
                        <a:srgbClr val="008080"/>
                      </a:solidFill>
                      <a:prstDash val="solid"/>
                      <a:round/>
                      <a:headEnd type="none" w="med" len="med"/>
                      <a:tailEnd type="none" w="med" len="med"/>
                    </a:lnR>
                    <a:lnT w="12700" cap="flat" cmpd="sng" algn="ctr">
                      <a:solidFill>
                        <a:srgbClr val="008080"/>
                      </a:solidFill>
                      <a:prstDash val="solid"/>
                      <a:round/>
                      <a:headEnd type="none" w="med" len="med"/>
                      <a:tailEnd type="none" w="med" len="med"/>
                    </a:lnT>
                    <a:lnB w="12700" cap="flat" cmpd="sng" algn="ctr">
                      <a:solidFill>
                        <a:srgbClr val="00808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476672"/>
            <a:ext cx="7772400" cy="1008112"/>
          </a:xfrm>
        </p:spPr>
        <p:txBody>
          <a:bodyPr/>
          <a:lstStyle/>
          <a:p>
            <a:pPr fontAlgn="auto">
              <a:spcAft>
                <a:spcPts val="0"/>
              </a:spcAft>
              <a:defRPr/>
            </a:pPr>
            <a:r>
              <a:rPr lang="ru-RU" sz="2400" dirty="0">
                <a:solidFill>
                  <a:schemeClr val="tx2">
                    <a:satMod val="200000"/>
                  </a:schemeClr>
                </a:solidFill>
                <a:effectLst/>
                <a:latin typeface="Times New Roman" pitchFamily="18" charset="0"/>
                <a:ea typeface="Times New Roman"/>
                <a:cs typeface="Times New Roman" pitchFamily="18" charset="0"/>
              </a:rPr>
              <a:t>Ролевой конфликт</a:t>
            </a:r>
            <a:endParaRPr lang="ru-RU" sz="2400" dirty="0">
              <a:solidFill>
                <a:schemeClr val="tx2">
                  <a:satMod val="200000"/>
                </a:schemeClr>
              </a:solidFill>
              <a:latin typeface="Times New Roman" pitchFamily="18" charset="0"/>
              <a:cs typeface="Times New Roman" pitchFamily="18" charset="0"/>
            </a:endParaRPr>
          </a:p>
        </p:txBody>
      </p:sp>
      <p:sp>
        <p:nvSpPr>
          <p:cNvPr id="25602" name="Подзаголовок 2"/>
          <p:cNvSpPr>
            <a:spLocks noGrp="1"/>
          </p:cNvSpPr>
          <p:nvPr>
            <p:ph type="subTitle" idx="1"/>
          </p:nvPr>
        </p:nvSpPr>
        <p:spPr>
          <a:xfrm>
            <a:off x="827088" y="1196975"/>
            <a:ext cx="7931150" cy="5256213"/>
          </a:xfrm>
        </p:spPr>
        <p:txBody>
          <a:bodyPr/>
          <a:lstStyle/>
          <a:p>
            <a:pPr>
              <a:spcBef>
                <a:spcPct val="0"/>
              </a:spcBef>
            </a:pPr>
            <a:r>
              <a:rPr lang="ru-RU" sz="3200" smtClean="0">
                <a:latin typeface="Times New Roman" pitchFamily="18" charset="0"/>
                <a:cs typeface="Times New Roman" pitchFamily="18" charset="0"/>
              </a:rPr>
              <a:t>Эту теорию развивает </a:t>
            </a:r>
            <a:r>
              <a:rPr lang="ru-RU" sz="3200" i="1" smtClean="0">
                <a:latin typeface="Times New Roman" pitchFamily="18" charset="0"/>
                <a:cs typeface="Times New Roman" pitchFamily="18" charset="0"/>
              </a:rPr>
              <a:t>символический интеракционизм</a:t>
            </a:r>
            <a:r>
              <a:rPr lang="ru-RU" sz="3200" smtClean="0">
                <a:latin typeface="Times New Roman" pitchFamily="18" charset="0"/>
                <a:cs typeface="Times New Roman" pitchFamily="18" charset="0"/>
              </a:rPr>
              <a:t> (Д.МИД, Ч.КУЛИ). Человек получает свою личностную определенность через взаимодействие с другими людьми в группе. Разные члены группы выполняют разные роли. </a:t>
            </a:r>
          </a:p>
          <a:p>
            <a:pPr>
              <a:spcBef>
                <a:spcPct val="0"/>
              </a:spcBef>
            </a:pPr>
            <a:endParaRPr lang="ru-RU" sz="2800" smtClean="0">
              <a:latin typeface="Times New Roman" pitchFamily="18" charset="0"/>
              <a:cs typeface="Times New Roman" pitchFamily="18" charset="0"/>
            </a:endParaRPr>
          </a:p>
          <a:p>
            <a:pPr>
              <a:spcBef>
                <a:spcPct val="0"/>
              </a:spcBef>
            </a:pPr>
            <a:r>
              <a:rPr lang="ru-RU" sz="3200" smtClean="0">
                <a:latin typeface="Times New Roman" pitchFamily="18" charset="0"/>
                <a:cs typeface="Times New Roman" pitchFamily="18" charset="0"/>
              </a:rPr>
              <a:t>Внутриличностные конфликты могут быть</a:t>
            </a:r>
            <a:r>
              <a:rPr lang="ru-RU" sz="3200" i="1" smtClean="0">
                <a:latin typeface="Times New Roman" pitchFamily="18" charset="0"/>
                <a:cs typeface="Times New Roman" pitchFamily="18" charset="0"/>
              </a:rPr>
              <a:t> </a:t>
            </a:r>
            <a:r>
              <a:rPr lang="ru-RU" sz="3200" i="1" u="sng" smtClean="0">
                <a:latin typeface="Times New Roman" pitchFamily="18" charset="0"/>
                <a:cs typeface="Times New Roman" pitchFamily="18" charset="0"/>
              </a:rPr>
              <a:t>конструктивными</a:t>
            </a:r>
            <a:r>
              <a:rPr lang="ru-RU" sz="3200" smtClean="0">
                <a:latin typeface="Times New Roman" pitchFamily="18" charset="0"/>
                <a:cs typeface="Times New Roman" pitchFamily="18" charset="0"/>
              </a:rPr>
              <a:t> и</a:t>
            </a:r>
            <a:r>
              <a:rPr lang="ru-RU" sz="3200" i="1" smtClean="0">
                <a:latin typeface="Times New Roman" pitchFamily="18" charset="0"/>
                <a:cs typeface="Times New Roman" pitchFamily="18" charset="0"/>
              </a:rPr>
              <a:t> </a:t>
            </a:r>
            <a:r>
              <a:rPr lang="ru-RU" sz="3200" i="1" u="sng" smtClean="0">
                <a:latin typeface="Times New Roman" pitchFamily="18" charset="0"/>
                <a:cs typeface="Times New Roman" pitchFamily="18" charset="0"/>
              </a:rPr>
              <a:t>деструктивными.</a:t>
            </a:r>
          </a:p>
          <a:p>
            <a:pPr>
              <a:spcBef>
                <a:spcPct val="0"/>
              </a:spcBef>
            </a:pPr>
            <a:endParaRPr lang="ru-RU" sz="32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Подзаголовок 2"/>
          <p:cNvSpPr>
            <a:spLocks noGrp="1"/>
          </p:cNvSpPr>
          <p:nvPr>
            <p:ph type="subTitle" idx="1"/>
          </p:nvPr>
        </p:nvSpPr>
        <p:spPr>
          <a:xfrm>
            <a:off x="755650" y="260350"/>
            <a:ext cx="7931150" cy="6121400"/>
          </a:xfrm>
        </p:spPr>
        <p:txBody>
          <a:bodyPr/>
          <a:lstStyle/>
          <a:p>
            <a:pPr>
              <a:spcBef>
                <a:spcPct val="0"/>
              </a:spcBef>
            </a:pPr>
            <a:r>
              <a:rPr lang="ru-RU" sz="3200" smtClean="0">
                <a:latin typeface="Times New Roman" pitchFamily="18" charset="0"/>
                <a:cs typeface="Times New Roman" pitchFamily="18" charset="0"/>
              </a:rPr>
              <a:t>Выделяют следующие виды </a:t>
            </a:r>
            <a:r>
              <a:rPr lang="ru-RU" sz="3200" b="1" i="1" smtClean="0">
                <a:latin typeface="Times New Roman" pitchFamily="18" charset="0"/>
                <a:cs typeface="Times New Roman" pitchFamily="18" charset="0"/>
              </a:rPr>
              <a:t>деструктивных внутриличностных конфликтов</a:t>
            </a:r>
            <a:r>
              <a:rPr lang="ru-RU" sz="2400" smtClean="0">
                <a:latin typeface="Times New Roman" pitchFamily="18" charset="0"/>
                <a:cs typeface="Times New Roman" pitchFamily="18" charset="0"/>
              </a:rPr>
              <a:t>:</a:t>
            </a:r>
          </a:p>
          <a:p>
            <a:pPr>
              <a:spcBef>
                <a:spcPct val="0"/>
              </a:spcBef>
            </a:pPr>
            <a:endParaRPr lang="ru-RU" sz="2400" smtClean="0">
              <a:latin typeface="Times New Roman" pitchFamily="18" charset="0"/>
              <a:cs typeface="Times New Roman" pitchFamily="18" charset="0"/>
            </a:endParaRPr>
          </a:p>
          <a:p>
            <a:pPr>
              <a:spcBef>
                <a:spcPct val="0"/>
              </a:spcBef>
            </a:pPr>
            <a:r>
              <a:rPr lang="ru-RU" i="1" smtClean="0">
                <a:latin typeface="Times New Roman" pitchFamily="18" charset="0"/>
                <a:cs typeface="Times New Roman" pitchFamily="18" charset="0"/>
              </a:rPr>
              <a:t>Истерический </a:t>
            </a:r>
            <a:r>
              <a:rPr lang="ru-RU" smtClean="0">
                <a:latin typeface="Times New Roman" pitchFamily="18" charset="0"/>
                <a:cs typeface="Times New Roman" pitchFamily="18" charset="0"/>
              </a:rPr>
              <a:t>- характеризуется завышенными претензиями личности в сочетании с недооценкой объективных условий или требований окружающих.</a:t>
            </a:r>
          </a:p>
          <a:p>
            <a:pPr>
              <a:spcBef>
                <a:spcPct val="0"/>
              </a:spcBef>
            </a:pPr>
            <a:endParaRPr lang="ru-RU" smtClean="0">
              <a:latin typeface="Times New Roman" pitchFamily="18" charset="0"/>
              <a:cs typeface="Times New Roman" pitchFamily="18" charset="0"/>
            </a:endParaRPr>
          </a:p>
          <a:p>
            <a:pPr>
              <a:spcBef>
                <a:spcPct val="0"/>
              </a:spcBef>
            </a:pPr>
            <a:r>
              <a:rPr lang="ru-RU" i="1" smtClean="0">
                <a:latin typeface="Times New Roman" pitchFamily="18" charset="0"/>
                <a:cs typeface="Times New Roman" pitchFamily="18" charset="0"/>
              </a:rPr>
              <a:t>Обессивно-психастенический</a:t>
            </a:r>
            <a:r>
              <a:rPr lang="ru-RU" smtClean="0">
                <a:latin typeface="Times New Roman" pitchFamily="18" charset="0"/>
                <a:cs typeface="Times New Roman" pitchFamily="18" charset="0"/>
              </a:rPr>
              <a:t> - характеризуется противоречивыми собственными потребностями, борьбой между желанием и долгом, между моральными принципами и личным поведением.</a:t>
            </a:r>
          </a:p>
          <a:p>
            <a:pPr>
              <a:spcBef>
                <a:spcPct val="0"/>
              </a:spcBef>
            </a:pPr>
            <a:r>
              <a:rPr lang="ru-RU" i="1" smtClean="0">
                <a:latin typeface="Times New Roman" pitchFamily="18" charset="0"/>
                <a:cs typeface="Times New Roman" pitchFamily="18" charset="0"/>
              </a:rPr>
              <a:t>Неврастенический</a:t>
            </a:r>
            <a:r>
              <a:rPr lang="ru-RU" smtClean="0">
                <a:latin typeface="Times New Roman" pitchFamily="18" charset="0"/>
                <a:cs typeface="Times New Roman" pitchFamily="18" charset="0"/>
              </a:rPr>
              <a:t> - характеризуется противоречием между возможностями личности и ее завышенными требованиями к себе.\</a:t>
            </a:r>
          </a:p>
          <a:p>
            <a:pPr>
              <a:spcBef>
                <a:spcPct val="0"/>
              </a:spcBef>
            </a:pPr>
            <a:endParaRPr lang="ru-RU" smtClean="0">
              <a:latin typeface="Times New Roman" pitchFamily="18" charset="0"/>
              <a:cs typeface="Times New Roman" pitchFamily="18" charset="0"/>
            </a:endParaRPr>
          </a:p>
          <a:p>
            <a:pPr>
              <a:spcBef>
                <a:spcPct val="0"/>
              </a:spcBef>
            </a:pPr>
            <a:r>
              <a:rPr lang="ru-RU" smtClean="0">
                <a:latin typeface="Times New Roman" pitchFamily="18" charset="0"/>
                <a:cs typeface="Times New Roman" pitchFamily="18" charset="0"/>
              </a:rPr>
              <a:t>В основе внутриличностного конфликта лежит переживание. Переживание - форма активности личности, в которой осознается противоречие и идет процесс его разрешения на субъективном уровне.</a:t>
            </a:r>
          </a:p>
          <a:p>
            <a:pPr>
              <a:spcBef>
                <a:spcPct val="0"/>
              </a:spcBef>
            </a:pPr>
            <a:endParaRPr lang="ru-RU"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293096"/>
            <a:ext cx="4680520" cy="1512168"/>
          </a:xfrm>
        </p:spPr>
        <p:txBody>
          <a:bodyPr/>
          <a:lstStyle/>
          <a:p>
            <a:pPr fontAlgn="auto">
              <a:spcAft>
                <a:spcPts val="0"/>
              </a:spcAft>
              <a:defRPr/>
            </a:pPr>
            <a:r>
              <a:rPr lang="ru-RU" sz="2000" dirty="0">
                <a:solidFill>
                  <a:schemeClr val="tx2">
                    <a:satMod val="200000"/>
                  </a:schemeClr>
                </a:solidFill>
                <a:effectLst/>
                <a:latin typeface="Times New Roman"/>
                <a:ea typeface="Times New Roman"/>
              </a:rPr>
              <a:t> Одним из самых серьезных последствий </a:t>
            </a:r>
            <a:r>
              <a:rPr lang="ru-RU" sz="2000" dirty="0" err="1">
                <a:solidFill>
                  <a:schemeClr val="tx2">
                    <a:satMod val="200000"/>
                  </a:schemeClr>
                </a:solidFill>
                <a:effectLst/>
                <a:latin typeface="Times New Roman"/>
                <a:ea typeface="Times New Roman"/>
              </a:rPr>
              <a:t>внутриличностного</a:t>
            </a:r>
            <a:r>
              <a:rPr lang="ru-RU" sz="2000" dirty="0">
                <a:solidFill>
                  <a:schemeClr val="tx2">
                    <a:satMod val="200000"/>
                  </a:schemeClr>
                </a:solidFill>
                <a:effectLst/>
                <a:latin typeface="Times New Roman"/>
                <a:ea typeface="Times New Roman"/>
              </a:rPr>
              <a:t> конфликта является </a:t>
            </a:r>
            <a:r>
              <a:rPr lang="ru-RU" sz="3600" dirty="0">
                <a:solidFill>
                  <a:schemeClr val="tx2">
                    <a:satMod val="200000"/>
                  </a:schemeClr>
                </a:solidFill>
                <a:effectLst/>
                <a:latin typeface="Times New Roman"/>
                <a:ea typeface="Times New Roman"/>
              </a:rPr>
              <a:t>суицид. </a:t>
            </a:r>
            <a:endParaRPr lang="ru-RU" sz="3600" dirty="0">
              <a:solidFill>
                <a:schemeClr val="tx2">
                  <a:satMod val="20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84213" y="188913"/>
            <a:ext cx="4824412" cy="4154487"/>
          </a:xfrm>
        </p:spPr>
        <p:txBody>
          <a:bodyPr>
            <a:normAutofit/>
          </a:bodyPr>
          <a:lstStyle/>
          <a:p>
            <a:pPr>
              <a:lnSpc>
                <a:spcPct val="80000"/>
              </a:lnSpc>
              <a:spcBef>
                <a:spcPct val="0"/>
              </a:spcBef>
            </a:pPr>
            <a:r>
              <a:rPr lang="ru-RU" sz="2200" smtClean="0">
                <a:latin typeface="Times New Roman" pitchFamily="18" charset="0"/>
                <a:cs typeface="Times New Roman" pitchFamily="18" charset="0"/>
              </a:rPr>
              <a:t>  </a:t>
            </a:r>
            <a:r>
              <a:rPr lang="ru-RU" sz="2400" b="1" smtClean="0">
                <a:latin typeface="Times New Roman" pitchFamily="18" charset="0"/>
                <a:cs typeface="Times New Roman" pitchFamily="18" charset="0"/>
              </a:rPr>
              <a:t>Деструктивный конфликт </a:t>
            </a:r>
            <a:r>
              <a:rPr lang="ru-RU" sz="2200" smtClean="0">
                <a:latin typeface="Times New Roman" pitchFamily="18" charset="0"/>
                <a:cs typeface="Times New Roman" pitchFamily="18" charset="0"/>
              </a:rPr>
              <a:t>неразрывно связан с невротической тревогой (Ролло Мэй), причем эта взаимосвязь двусторонняя: «При постоянном неразрешимом конфликте человек может вытеснить из сознания одну сторону этого конфликта, и тогда появляется невротическая тревога. В свою очередь, тревога порождает чувства беспомощности и бессилия, а также парализует способность действовать, что еще более усиливает психологический конфликт».</a:t>
            </a:r>
            <a:br>
              <a:rPr lang="ru-RU" sz="2200" smtClean="0">
                <a:latin typeface="Times New Roman" pitchFamily="18" charset="0"/>
                <a:cs typeface="Times New Roman" pitchFamily="18" charset="0"/>
              </a:rPr>
            </a:br>
            <a:endParaRPr lang="ru-RU" sz="2200" smtClean="0"/>
          </a:p>
        </p:txBody>
      </p:sp>
      <p:pic>
        <p:nvPicPr>
          <p:cNvPr id="27651" name="Picture 2" descr="F:\конфликт\e65ef72d3c42.jpg"/>
          <p:cNvPicPr>
            <a:picLocks noChangeAspect="1" noChangeArrowheads="1"/>
          </p:cNvPicPr>
          <p:nvPr/>
        </p:nvPicPr>
        <p:blipFill>
          <a:blip r:embed="rId2"/>
          <a:srcRect/>
          <a:stretch>
            <a:fillRect/>
          </a:stretch>
        </p:blipFill>
        <p:spPr bwMode="auto">
          <a:xfrm>
            <a:off x="5508625" y="549275"/>
            <a:ext cx="3527425" cy="54006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404664"/>
            <a:ext cx="7772400" cy="1975104"/>
          </a:xfrm>
        </p:spPr>
        <p:txBody>
          <a:bodyPr/>
          <a:lstStyle/>
          <a:p>
            <a:pPr algn="ctr" fontAlgn="auto">
              <a:spcAft>
                <a:spcPts val="0"/>
              </a:spcAft>
              <a:defRPr/>
            </a:pPr>
            <a:r>
              <a:rPr lang="ru-RU" sz="2400" b="0" dirty="0">
                <a:solidFill>
                  <a:schemeClr val="tx2">
                    <a:satMod val="200000"/>
                  </a:schemeClr>
                </a:solidFill>
                <a:effectLst/>
                <a:latin typeface="Times New Roman"/>
                <a:ea typeface="Times New Roman"/>
              </a:rPr>
              <a:t>Преодоление </a:t>
            </a:r>
            <a:r>
              <a:rPr lang="ru-RU" sz="2400" b="0" dirty="0" err="1">
                <a:solidFill>
                  <a:schemeClr val="tx2">
                    <a:satMod val="200000"/>
                  </a:schemeClr>
                </a:solidFill>
                <a:effectLst/>
                <a:latin typeface="Times New Roman"/>
                <a:ea typeface="Times New Roman"/>
              </a:rPr>
              <a:t>внутриличностного</a:t>
            </a:r>
            <a:r>
              <a:rPr lang="ru-RU" sz="2400" b="0" dirty="0">
                <a:solidFill>
                  <a:schemeClr val="tx2">
                    <a:satMod val="200000"/>
                  </a:schemeClr>
                </a:solidFill>
                <a:effectLst/>
                <a:latin typeface="Times New Roman"/>
                <a:ea typeface="Times New Roman"/>
              </a:rPr>
              <a:t> конфликта обеспечивается образованием и действием механизмов психологической защиты (3. Фрейд, Ф. </a:t>
            </a:r>
            <a:r>
              <a:rPr lang="ru-RU" sz="2400" b="0" dirty="0" err="1">
                <a:solidFill>
                  <a:schemeClr val="tx2">
                    <a:satMod val="200000"/>
                  </a:schemeClr>
                </a:solidFill>
                <a:effectLst/>
                <a:latin typeface="Times New Roman"/>
                <a:ea typeface="Times New Roman"/>
              </a:rPr>
              <a:t>Бассин</a:t>
            </a:r>
            <a:r>
              <a:rPr lang="ru-RU" sz="2400" b="0" dirty="0">
                <a:solidFill>
                  <a:schemeClr val="tx2">
                    <a:satMod val="200000"/>
                  </a:schemeClr>
                </a:solidFill>
                <a:effectLst/>
                <a:latin typeface="Times New Roman"/>
                <a:ea typeface="Times New Roman"/>
              </a:rPr>
              <a:t>). </a:t>
            </a:r>
            <a:endParaRPr lang="ru-RU" sz="2400" b="0" dirty="0">
              <a:solidFill>
                <a:schemeClr val="tx2">
                  <a:satMod val="200000"/>
                </a:schemeClr>
              </a:solidFill>
            </a:endParaRPr>
          </a:p>
        </p:txBody>
      </p:sp>
      <p:sp>
        <p:nvSpPr>
          <p:cNvPr id="28674" name="Подзаголовок 2"/>
          <p:cNvSpPr>
            <a:spLocks noGrp="1"/>
          </p:cNvSpPr>
          <p:nvPr>
            <p:ph type="subTitle" idx="1"/>
          </p:nvPr>
        </p:nvSpPr>
        <p:spPr>
          <a:xfrm>
            <a:off x="914400" y="2133600"/>
            <a:ext cx="7772400" cy="4175125"/>
          </a:xfrm>
        </p:spPr>
        <p:txBody>
          <a:bodyPr/>
          <a:lstStyle/>
          <a:p>
            <a:pPr>
              <a:spcBef>
                <a:spcPct val="0"/>
              </a:spcBef>
            </a:pPr>
            <a:r>
              <a:rPr lang="ru-RU" sz="2400" smtClean="0">
                <a:latin typeface="Times New Roman" pitchFamily="18" charset="0"/>
                <a:cs typeface="Times New Roman" pitchFamily="18" charset="0"/>
              </a:rPr>
              <a:t>Психологическая защита — нормальный, повседневно работающий механизм психики. Она является продуктом онтогенетического развития и научения. Развиваясь как средство социально-психологической адаптации, механизмы психологической защиты предназначены для контроля эмоций в тех случаях, когда опыт сигнализирует человеку о негативных последствиях их переживания и выражения.</a:t>
            </a:r>
          </a:p>
          <a:p>
            <a:pPr>
              <a:spcBef>
                <a:spcPct val="0"/>
              </a:spcBef>
            </a:pPr>
            <a:r>
              <a:rPr lang="ru-RU" sz="2400" smtClean="0">
                <a:latin typeface="Times New Roman" pitchFamily="18" charset="0"/>
                <a:cs typeface="Times New Roman" pitchFamily="18" charset="0"/>
              </a:rPr>
              <a:t/>
            </a:r>
            <a:br>
              <a:rPr lang="ru-RU" sz="2400" smtClean="0">
                <a:latin typeface="Times New Roman" pitchFamily="18" charset="0"/>
                <a:cs typeface="Times New Roman" pitchFamily="18" charset="0"/>
              </a:rPr>
            </a:br>
            <a:endParaRPr lang="ru-RU" sz="240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9816" y="1268760"/>
            <a:ext cx="7772400" cy="4392488"/>
          </a:xfrm>
        </p:spPr>
        <p:txBody>
          <a:bodyPr/>
          <a:lstStyle/>
          <a:p>
            <a:pPr fontAlgn="auto">
              <a:spcAft>
                <a:spcPts val="0"/>
              </a:spcAft>
              <a:defRPr/>
            </a:pPr>
            <a:r>
              <a:rPr lang="ru-RU" sz="2800" dirty="0">
                <a:solidFill>
                  <a:schemeClr val="tx2">
                    <a:satMod val="200000"/>
                  </a:schemeClr>
                </a:solidFill>
                <a:effectLst/>
                <a:latin typeface="Times New Roman" pitchFamily="18" charset="0"/>
                <a:cs typeface="Times New Roman" pitchFamily="18" charset="0"/>
              </a:rPr>
              <a:t> </a:t>
            </a:r>
            <a:endParaRPr lang="ru-RU" sz="2000" dirty="0">
              <a:solidFill>
                <a:schemeClr val="tx2">
                  <a:satMod val="200000"/>
                </a:schemeClr>
              </a:solidFill>
              <a:latin typeface="Times New Roman" pitchFamily="18" charset="0"/>
              <a:cs typeface="Times New Roman" pitchFamily="18" charset="0"/>
            </a:endParaRPr>
          </a:p>
        </p:txBody>
      </p:sp>
      <p:sp>
        <p:nvSpPr>
          <p:cNvPr id="29698" name="Подзаголовок 2"/>
          <p:cNvSpPr>
            <a:spLocks noGrp="1"/>
          </p:cNvSpPr>
          <p:nvPr>
            <p:ph type="subTitle" idx="1"/>
          </p:nvPr>
        </p:nvSpPr>
        <p:spPr>
          <a:xfrm>
            <a:off x="1042988" y="188913"/>
            <a:ext cx="7772400" cy="1152525"/>
          </a:xfrm>
        </p:spPr>
        <p:txBody>
          <a:bodyPr/>
          <a:lstStyle/>
          <a:p>
            <a:pPr>
              <a:spcBef>
                <a:spcPct val="0"/>
              </a:spcBef>
            </a:pPr>
            <a:r>
              <a:rPr lang="ru-RU" sz="3600" smtClean="0">
                <a:latin typeface="Times New Roman" pitchFamily="18" charset="0"/>
                <a:cs typeface="Times New Roman" pitchFamily="18" charset="0"/>
              </a:rPr>
              <a:t> </a:t>
            </a:r>
            <a:br>
              <a:rPr lang="ru-RU" sz="3600" smtClean="0">
                <a:latin typeface="Times New Roman" pitchFamily="18" charset="0"/>
                <a:cs typeface="Times New Roman" pitchFamily="18" charset="0"/>
              </a:rPr>
            </a:br>
            <a:endParaRPr lang="ru-RU" sz="3600" smtClean="0"/>
          </a:p>
        </p:txBody>
      </p:sp>
      <p:sp>
        <p:nvSpPr>
          <p:cNvPr id="29699" name="Прямоугольник 3"/>
          <p:cNvSpPr>
            <a:spLocks noChangeArrowheads="1"/>
          </p:cNvSpPr>
          <p:nvPr/>
        </p:nvSpPr>
        <p:spPr bwMode="auto">
          <a:xfrm>
            <a:off x="468313" y="333375"/>
            <a:ext cx="8496300" cy="522288"/>
          </a:xfrm>
          <a:prstGeom prst="rect">
            <a:avLst/>
          </a:prstGeom>
          <a:noFill/>
          <a:ln w="9525">
            <a:noFill/>
            <a:miter lim="800000"/>
            <a:headEnd/>
            <a:tailEnd/>
          </a:ln>
        </p:spPr>
        <p:txBody>
          <a:bodyPr>
            <a:spAutoFit/>
          </a:bodyPr>
          <a:lstStyle/>
          <a:p>
            <a:pPr algn="ctr"/>
            <a:r>
              <a:rPr lang="ru-RU" sz="2800" u="sng">
                <a:latin typeface="Times New Roman" pitchFamily="18" charset="0"/>
                <a:cs typeface="Times New Roman" pitchFamily="18" charset="0"/>
              </a:rPr>
              <a:t>Механизмы психологической защиты </a:t>
            </a:r>
            <a:endParaRPr lang="ru-RU" sz="2800" u="sng">
              <a:latin typeface="Corbel" pitchFamily="34" charset="0"/>
            </a:endParaRPr>
          </a:p>
        </p:txBody>
      </p:sp>
      <p:sp>
        <p:nvSpPr>
          <p:cNvPr id="29700" name="Прямоугольник 4"/>
          <p:cNvSpPr>
            <a:spLocks noChangeArrowheads="1"/>
          </p:cNvSpPr>
          <p:nvPr/>
        </p:nvSpPr>
        <p:spPr bwMode="auto">
          <a:xfrm>
            <a:off x="1028700" y="1412875"/>
            <a:ext cx="7129463" cy="4216400"/>
          </a:xfrm>
          <a:prstGeom prst="rect">
            <a:avLst/>
          </a:prstGeom>
          <a:noFill/>
          <a:ln w="9525">
            <a:noFill/>
            <a:miter lim="800000"/>
            <a:headEnd/>
            <a:tailEnd/>
          </a:ln>
        </p:spPr>
        <p:txBody>
          <a:bodyPr>
            <a:spAutoFit/>
          </a:bodyPr>
          <a:lstStyle/>
          <a:p>
            <a:r>
              <a:rPr lang="ru-RU" sz="2000">
                <a:latin typeface="Times New Roman" pitchFamily="18" charset="0"/>
                <a:cs typeface="Times New Roman" pitchFamily="18" charset="0"/>
              </a:rPr>
              <a:t>1</a:t>
            </a:r>
            <a:r>
              <a:rPr lang="ru-RU" sz="2400" u="sng">
                <a:latin typeface="Times New Roman" pitchFamily="18" charset="0"/>
                <a:cs typeface="Times New Roman" pitchFamily="18" charset="0"/>
              </a:rPr>
              <a:t>.Отрицание</a:t>
            </a:r>
            <a:r>
              <a:rPr lang="ru-RU" sz="2000">
                <a:latin typeface="Times New Roman" pitchFamily="18" charset="0"/>
                <a:cs typeface="Times New Roman" pitchFamily="18" charset="0"/>
              </a:rPr>
              <a:t> — один из онтогенетически  ранних и наиболее простых механизмов защиты. Отрицание развивается с целью сдерживания негативных эмоций, вызванных попаданием человека в трудную ситуацию. Отрицание подразумевает инфантильную подмену принятия решения на действия в соответствии с новыми обстоятельствами. Их игнорированием.</a:t>
            </a:r>
            <a:br>
              <a:rPr lang="ru-RU" sz="2000">
                <a:latin typeface="Times New Roman" pitchFamily="18" charset="0"/>
                <a:cs typeface="Times New Roman" pitchFamily="18" charset="0"/>
              </a:rPr>
            </a:br>
            <a:r>
              <a:rPr lang="ru-RU" sz="2000" u="sng">
                <a:latin typeface="Times New Roman" pitchFamily="18" charset="0"/>
                <a:cs typeface="Times New Roman" pitchFamily="18" charset="0"/>
              </a:rPr>
              <a:t>2</a:t>
            </a:r>
            <a:r>
              <a:rPr lang="ru-RU" sz="2400" u="sng">
                <a:latin typeface="Times New Roman" pitchFamily="18" charset="0"/>
                <a:cs typeface="Times New Roman" pitchFamily="18" charset="0"/>
              </a:rPr>
              <a:t>. Проекция </a:t>
            </a:r>
            <a:r>
              <a:rPr lang="ru-RU" sz="2000">
                <a:latin typeface="Times New Roman" pitchFamily="18" charset="0"/>
                <a:cs typeface="Times New Roman" pitchFamily="18" charset="0"/>
              </a:rPr>
              <a:t>- сравнительно рано развивается в онтогенезе для сдерживания чувства неприятия себя из-за неспособности справиться с трудностями.</a:t>
            </a:r>
            <a:br>
              <a:rPr lang="ru-RU" sz="2000">
                <a:latin typeface="Times New Roman" pitchFamily="18" charset="0"/>
                <a:cs typeface="Times New Roman" pitchFamily="18" charset="0"/>
              </a:rPr>
            </a:br>
            <a:r>
              <a:rPr lang="ru-RU" sz="2000">
                <a:latin typeface="Times New Roman" pitchFamily="18" charset="0"/>
                <a:cs typeface="Times New Roman" pitchFamily="18" charset="0"/>
              </a:rPr>
              <a:t>Проекция предполагает приписывание источнику трудностей различных негативных качеств как рациональную основу для его неприятия и  самопринятия на этом фоне.</a:t>
            </a:r>
            <a:br>
              <a:rPr lang="ru-RU" sz="2000">
                <a:latin typeface="Times New Roman" pitchFamily="18" charset="0"/>
                <a:cs typeface="Times New Roman" pitchFamily="18" charset="0"/>
              </a:rPr>
            </a:br>
            <a:endParaRPr lang="ru-RU" sz="2000">
              <a:latin typeface="Corbe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914400" y="404813"/>
            <a:ext cx="7772400" cy="5903912"/>
          </a:xfrm>
        </p:spPr>
        <p:txBody>
          <a:bodyPr>
            <a:normAutofit/>
          </a:bodyPr>
          <a:lstStyle/>
          <a:p>
            <a:pPr>
              <a:lnSpc>
                <a:spcPct val="90000"/>
              </a:lnSpc>
              <a:spcBef>
                <a:spcPct val="0"/>
              </a:spcBef>
            </a:pPr>
            <a:r>
              <a:rPr lang="ru-RU" sz="2400" u="sng" smtClean="0">
                <a:latin typeface="Times New Roman" pitchFamily="18" charset="0"/>
                <a:cs typeface="Times New Roman" pitchFamily="18" charset="0"/>
              </a:rPr>
              <a:t>3.Регрессия</a:t>
            </a:r>
            <a:r>
              <a:rPr lang="ru-RU" smtClean="0">
                <a:latin typeface="Times New Roman" pitchFamily="18" charset="0"/>
                <a:cs typeface="Times New Roman" pitchFamily="18" charset="0"/>
              </a:rPr>
              <a:t> развивается в раннем детстве для сдерживания чувства неуверенности в себе и страха неудач, связанных с проявлением инициативы. Регрессия предполагает возвращение в ситуации внутреннего конфликта к детским стереотипам поведения.</a:t>
            </a:r>
          </a:p>
          <a:p>
            <a:pPr>
              <a:lnSpc>
                <a:spcPct val="90000"/>
              </a:lnSpc>
              <a:spcBef>
                <a:spcPct val="0"/>
              </a:spcBef>
            </a:pPr>
            <a:r>
              <a:rPr lang="ru-RU" smtClean="0">
                <a:latin typeface="Times New Roman" pitchFamily="18" charset="0"/>
                <a:cs typeface="Times New Roman" pitchFamily="18" charset="0"/>
              </a:rPr>
              <a:t/>
            </a:r>
            <a:br>
              <a:rPr lang="ru-RU" smtClean="0">
                <a:latin typeface="Times New Roman" pitchFamily="18" charset="0"/>
                <a:cs typeface="Times New Roman" pitchFamily="18" charset="0"/>
              </a:rPr>
            </a:br>
            <a:r>
              <a:rPr lang="ru-RU" sz="2400" u="sng" smtClean="0">
                <a:latin typeface="Times New Roman" pitchFamily="18" charset="0"/>
                <a:cs typeface="Times New Roman" pitchFamily="18" charset="0"/>
              </a:rPr>
              <a:t>4. Замещение </a:t>
            </a:r>
            <a:r>
              <a:rPr lang="ru-RU" smtClean="0">
                <a:latin typeface="Times New Roman" pitchFamily="18" charset="0"/>
                <a:cs typeface="Times New Roman" pitchFamily="18" charset="0"/>
              </a:rPr>
              <a:t>развивается для сдерживания эмоции гнева на более сильного или значимого субъекта во избежание ответной агрессии или отвержения. Индивид снимает напряжение, обращая агрессию на более слабый объект или на самого себя. Замещение имеет активные и пассивные формы и может использоваться индивидами независимо от их типа конфликтного реагирования.</a:t>
            </a:r>
          </a:p>
          <a:p>
            <a:pPr>
              <a:lnSpc>
                <a:spcPct val="90000"/>
              </a:lnSpc>
              <a:spcBef>
                <a:spcPct val="0"/>
              </a:spcBef>
            </a:pPr>
            <a:r>
              <a:rPr lang="ru-RU" smtClean="0">
                <a:latin typeface="Times New Roman" pitchFamily="18" charset="0"/>
                <a:cs typeface="Times New Roman" pitchFamily="18" charset="0"/>
              </a:rPr>
              <a:t/>
            </a:r>
            <a:br>
              <a:rPr lang="ru-RU" smtClean="0">
                <a:latin typeface="Times New Roman" pitchFamily="18" charset="0"/>
                <a:cs typeface="Times New Roman" pitchFamily="18" charset="0"/>
              </a:rPr>
            </a:br>
            <a:r>
              <a:rPr lang="ru-RU" sz="2400" smtClean="0">
                <a:latin typeface="Times New Roman" pitchFamily="18" charset="0"/>
                <a:cs typeface="Times New Roman" pitchFamily="18" charset="0"/>
              </a:rPr>
              <a:t>5</a:t>
            </a:r>
            <a:r>
              <a:rPr lang="ru-RU" sz="2400" u="sng" smtClean="0">
                <a:latin typeface="Times New Roman" pitchFamily="18" charset="0"/>
                <a:cs typeface="Times New Roman" pitchFamily="18" charset="0"/>
              </a:rPr>
              <a:t>.Подавление</a:t>
            </a:r>
            <a:r>
              <a:rPr lang="ru-RU" u="sng" smtClean="0">
                <a:latin typeface="Times New Roman" pitchFamily="18" charset="0"/>
                <a:cs typeface="Times New Roman" pitchFamily="18" charset="0"/>
              </a:rPr>
              <a:t> </a:t>
            </a:r>
            <a:r>
              <a:rPr lang="ru-RU" smtClean="0">
                <a:latin typeface="Times New Roman" pitchFamily="18" charset="0"/>
                <a:cs typeface="Times New Roman" pitchFamily="18" charset="0"/>
              </a:rPr>
              <a:t>развивается для сдерживания страха, проявления которого неприемлемы для позитивного самовосприятия и грозят попаданием в прямую зависимость от агрессора. Страх блокируется посредством забывания его источника, а также обстоятельств, ассоциативно связанных с ним. К подавлению относятся близкие к нему механизмы изоляции и интроекции.</a:t>
            </a:r>
            <a:br>
              <a:rPr lang="ru-RU" smtClean="0">
                <a:latin typeface="Times New Roman" pitchFamily="18" charset="0"/>
                <a:cs typeface="Times New Roman" pitchFamily="18" charset="0"/>
              </a:rPr>
            </a:br>
            <a:endParaRPr lang="ru-RU"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Подзаголовок 2"/>
          <p:cNvSpPr>
            <a:spLocks noGrp="1"/>
          </p:cNvSpPr>
          <p:nvPr>
            <p:ph type="subTitle" idx="1"/>
          </p:nvPr>
        </p:nvSpPr>
        <p:spPr>
          <a:xfrm>
            <a:off x="611188" y="333375"/>
            <a:ext cx="8061325" cy="6048375"/>
          </a:xfrm>
        </p:spPr>
        <p:txBody>
          <a:bodyPr/>
          <a:lstStyle/>
          <a:p>
            <a:pPr>
              <a:spcBef>
                <a:spcPct val="0"/>
              </a:spcBef>
            </a:pPr>
            <a:r>
              <a:rPr lang="ru-RU" u="sng" smtClean="0">
                <a:latin typeface="Times New Roman" pitchFamily="18" charset="0"/>
                <a:cs typeface="Times New Roman" pitchFamily="18" charset="0"/>
              </a:rPr>
              <a:t>6.Изоляция</a:t>
            </a:r>
            <a:r>
              <a:rPr lang="ru-RU" smtClean="0">
                <a:latin typeface="Times New Roman" pitchFamily="18" charset="0"/>
                <a:cs typeface="Times New Roman" pitchFamily="18" charset="0"/>
              </a:rPr>
              <a:t> — восприятие травмирующих  ситуаций или воспоминание о них без чувства тревоги.</a:t>
            </a:r>
            <a:br>
              <a:rPr lang="ru-RU" smtClean="0">
                <a:latin typeface="Times New Roman" pitchFamily="18" charset="0"/>
                <a:cs typeface="Times New Roman" pitchFamily="18" charset="0"/>
              </a:rPr>
            </a:br>
            <a:r>
              <a:rPr lang="ru-RU" u="sng" smtClean="0">
                <a:latin typeface="Times New Roman" pitchFamily="18" charset="0"/>
                <a:cs typeface="Times New Roman" pitchFamily="18" charset="0"/>
              </a:rPr>
              <a:t>7.Интроекция</a:t>
            </a:r>
            <a:r>
              <a:rPr lang="ru-RU" smtClean="0">
                <a:latin typeface="Times New Roman" pitchFamily="18" charset="0"/>
                <a:cs typeface="Times New Roman" pitchFamily="18" charset="0"/>
              </a:rPr>
              <a:t> — присвоение ценностей или черт характера других людей для предупреждения угроз с их стороны.</a:t>
            </a:r>
            <a:br>
              <a:rPr lang="ru-RU" smtClean="0">
                <a:latin typeface="Times New Roman" pitchFamily="18" charset="0"/>
                <a:cs typeface="Times New Roman" pitchFamily="18" charset="0"/>
              </a:rPr>
            </a:br>
            <a:r>
              <a:rPr lang="ru-RU" u="sng" smtClean="0">
                <a:latin typeface="Times New Roman" pitchFamily="18" charset="0"/>
                <a:cs typeface="Times New Roman" pitchFamily="18" charset="0"/>
              </a:rPr>
              <a:t>8.Интеллектуализация</a:t>
            </a:r>
            <a:r>
              <a:rPr lang="ru-RU" smtClean="0">
                <a:latin typeface="Times New Roman" pitchFamily="18" charset="0"/>
                <a:cs typeface="Times New Roman" pitchFamily="18" charset="0"/>
              </a:rPr>
              <a:t> развивается в раннем подростковом возрасте. Предполагает произвольное истолкование событий для развития чувства субъективного контроля над ситуацией. При этом используются способы: сравнение противоборствующих тенденций; составление списка “+” и “—” каждой из тенденций и их анализ; шкалирование каждого “+” и “—” в каждой из тенденций и их суммирование.</a:t>
            </a:r>
            <a:br>
              <a:rPr lang="ru-RU" smtClean="0">
                <a:latin typeface="Times New Roman" pitchFamily="18" charset="0"/>
                <a:cs typeface="Times New Roman" pitchFamily="18" charset="0"/>
              </a:rPr>
            </a:br>
            <a:r>
              <a:rPr lang="ru-RU" u="sng" smtClean="0">
                <a:latin typeface="Times New Roman" pitchFamily="18" charset="0"/>
                <a:cs typeface="Times New Roman" pitchFamily="18" charset="0"/>
              </a:rPr>
              <a:t>9.Аннулирование</a:t>
            </a:r>
            <a:r>
              <a:rPr lang="ru-RU" smtClean="0">
                <a:latin typeface="Times New Roman" pitchFamily="18" charset="0"/>
                <a:cs typeface="Times New Roman" pitchFamily="18" charset="0"/>
              </a:rPr>
              <a:t> — поведение или мысли,  способствующие символическому сведению на нет предыдущего акта или мысли, вызвавших сильное беспокойство, чувство вины.</a:t>
            </a:r>
            <a:br>
              <a:rPr lang="ru-RU" smtClean="0">
                <a:latin typeface="Times New Roman" pitchFamily="18" charset="0"/>
                <a:cs typeface="Times New Roman" pitchFamily="18" charset="0"/>
              </a:rPr>
            </a:br>
            <a:r>
              <a:rPr lang="ru-RU" u="sng" smtClean="0">
                <a:latin typeface="Times New Roman" pitchFamily="18" charset="0"/>
                <a:cs typeface="Times New Roman" pitchFamily="18" charset="0"/>
              </a:rPr>
              <a:t>10.Сублимация</a:t>
            </a:r>
            <a:r>
              <a:rPr lang="ru-RU" smtClean="0">
                <a:latin typeface="Times New Roman" pitchFamily="18" charset="0"/>
                <a:cs typeface="Times New Roman" pitchFamily="18" charset="0"/>
              </a:rPr>
              <a:t> — удовлетворение вытесненного неприемлемого чувства (сексуального или агрессивного) осуществлением социально одобряемых альтернатив. Способы: переключение на другой вид деятельности; совершение привлекательных, общественно значимых поступков.</a:t>
            </a:r>
            <a:br>
              <a:rPr lang="ru-RU" smtClean="0">
                <a:latin typeface="Times New Roman" pitchFamily="18" charset="0"/>
                <a:cs typeface="Times New Roman" pitchFamily="18" charset="0"/>
              </a:rPr>
            </a:br>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4176464" cy="5832648"/>
          </a:xfrm>
        </p:spPr>
        <p:txBody>
          <a:bodyPr/>
          <a:lstStyle/>
          <a:p>
            <a:pPr algn="ctr" fontAlgn="auto">
              <a:spcAft>
                <a:spcPts val="0"/>
              </a:spcAft>
              <a:defRPr/>
            </a:pPr>
            <a:r>
              <a:rPr lang="ru-RU" sz="2200" u="sng" dirty="0" err="1" smtClean="0">
                <a:solidFill>
                  <a:schemeClr val="tx2">
                    <a:satMod val="200000"/>
                  </a:schemeClr>
                </a:solidFill>
                <a:effectLst>
                  <a:outerShdw blurRad="38100" dist="38100" dir="2700000" algn="tl">
                    <a:srgbClr val="000000">
                      <a:alpha val="43137"/>
                    </a:srgbClr>
                  </a:outerShdw>
                </a:effectLst>
                <a:latin typeface="Times New Roman" pitchFamily="18" charset="0"/>
                <a:cs typeface="Times New Roman" pitchFamily="18" charset="0"/>
              </a:rPr>
              <a:t>внутриличностный</a:t>
            </a:r>
            <a:r>
              <a:rPr lang="ru-RU" sz="2200" b="0" u="sng" dirty="0" smtClean="0">
                <a:solidFill>
                  <a:schemeClr val="tx2">
                    <a:satMod val="20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200" u="sng" dirty="0">
                <a:solidFill>
                  <a:schemeClr val="tx2">
                    <a:satMod val="200000"/>
                  </a:schemeClr>
                </a:solidFill>
                <a:effectLst>
                  <a:outerShdw blurRad="38100" dist="38100" dir="2700000" algn="tl">
                    <a:srgbClr val="000000">
                      <a:alpha val="43137"/>
                    </a:srgbClr>
                  </a:outerShdw>
                </a:effectLst>
                <a:latin typeface="Times New Roman" pitchFamily="18" charset="0"/>
                <a:cs typeface="Times New Roman" pitchFamily="18" charset="0"/>
              </a:rPr>
              <a:t>конфликт</a:t>
            </a:r>
            <a:r>
              <a:rPr lang="ru-RU" sz="2200" b="0" dirty="0">
                <a:solidFill>
                  <a:schemeClr val="tx2">
                    <a:satMod val="20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200" b="0" dirty="0">
                <a:solidFill>
                  <a:schemeClr val="tx2">
                    <a:satMod val="200000"/>
                  </a:schemeClr>
                </a:solidFill>
                <a:effectLst/>
                <a:latin typeface="Times New Roman" pitchFamily="18" charset="0"/>
                <a:cs typeface="Times New Roman" pitchFamily="18" charset="0"/>
              </a:rPr>
              <a:t>представляет </a:t>
            </a:r>
            <a:r>
              <a:rPr lang="ru-RU" sz="2200" b="0" dirty="0">
                <a:solidFill>
                  <a:schemeClr val="tx2">
                    <a:satMod val="200000"/>
                  </a:schemeClr>
                </a:solidFill>
                <a:effectLst>
                  <a:outerShdw blurRad="38100" dist="38100" dir="2700000" algn="tl">
                    <a:srgbClr val="000000">
                      <a:alpha val="43137"/>
                    </a:srgbClr>
                  </a:outerShdw>
                </a:effectLst>
                <a:latin typeface="Times New Roman" pitchFamily="18" charset="0"/>
                <a:cs typeface="Times New Roman" pitchFamily="18" charset="0"/>
              </a:rPr>
              <a:t>собой </a:t>
            </a:r>
            <a:r>
              <a:rPr lang="ru-RU" sz="2200" b="0" dirty="0">
                <a:solidFill>
                  <a:schemeClr val="tx2">
                    <a:satMod val="200000"/>
                  </a:schemeClr>
                </a:solidFill>
                <a:effectLst/>
                <a:latin typeface="Times New Roman" pitchFamily="18" charset="0"/>
                <a:cs typeface="Times New Roman" pitchFamily="18" charset="0"/>
              </a:rPr>
              <a:t>внутриличностное противоречие, воспринимаемое и эмоционально переживаемое человеком как значимая для него психологическая проблема, требующая своего разрешения и вызывающая внутреннюю работу сознания, направленную на его преодоление.</a:t>
            </a:r>
            <a:br>
              <a:rPr lang="ru-RU" sz="2200" b="0" dirty="0">
                <a:solidFill>
                  <a:schemeClr val="tx2">
                    <a:satMod val="200000"/>
                  </a:schemeClr>
                </a:solidFill>
                <a:effectLst/>
                <a:latin typeface="Times New Roman" pitchFamily="18" charset="0"/>
                <a:cs typeface="Times New Roman" pitchFamily="18" charset="0"/>
              </a:rPr>
            </a:br>
            <a:endParaRPr lang="ru-RU" sz="2200" b="0" dirty="0">
              <a:solidFill>
                <a:schemeClr val="tx2">
                  <a:satMod val="200000"/>
                </a:schemeClr>
              </a:solidFill>
              <a:latin typeface="Times New Roman" pitchFamily="18" charset="0"/>
              <a:cs typeface="Times New Roman" pitchFamily="18" charset="0"/>
            </a:endParaRPr>
          </a:p>
        </p:txBody>
      </p:sp>
      <p:pic>
        <p:nvPicPr>
          <p:cNvPr id="14338" name="Picture 2" descr="F:\конфликт\0b21ab31beff9eea6e6cdab5262a7b63.jpg"/>
          <p:cNvPicPr>
            <a:picLocks noChangeAspect="1" noChangeArrowheads="1"/>
          </p:cNvPicPr>
          <p:nvPr/>
        </p:nvPicPr>
        <p:blipFill>
          <a:blip r:embed="rId2"/>
          <a:srcRect/>
          <a:stretch>
            <a:fillRect/>
          </a:stretch>
        </p:blipFill>
        <p:spPr bwMode="auto">
          <a:xfrm>
            <a:off x="5076825" y="620713"/>
            <a:ext cx="3887788" cy="60483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Подзаголовок 2"/>
          <p:cNvSpPr>
            <a:spLocks noGrp="1"/>
          </p:cNvSpPr>
          <p:nvPr>
            <p:ph type="subTitle" idx="1"/>
          </p:nvPr>
        </p:nvSpPr>
        <p:spPr>
          <a:xfrm>
            <a:off x="755650" y="260350"/>
            <a:ext cx="7931150" cy="5905500"/>
          </a:xfrm>
        </p:spPr>
        <p:txBody>
          <a:bodyPr/>
          <a:lstStyle/>
          <a:p>
            <a:pPr>
              <a:spcBef>
                <a:spcPct val="0"/>
              </a:spcBef>
            </a:pPr>
            <a:r>
              <a:rPr lang="ru-RU" sz="2400" u="sng" smtClean="0">
                <a:latin typeface="Times New Roman" pitchFamily="18" charset="0"/>
                <a:cs typeface="Times New Roman" pitchFamily="18" charset="0"/>
              </a:rPr>
              <a:t>11.Рационализация </a:t>
            </a:r>
            <a:r>
              <a:rPr lang="ru-RU" smtClean="0">
                <a:latin typeface="Times New Roman" pitchFamily="18" charset="0"/>
                <a:cs typeface="Times New Roman" pitchFamily="18" charset="0"/>
              </a:rPr>
              <a:t>— нахождение правдоподобных причин для оправдания действий, вызванных подавленными, неприемлемыми чувствами. Реализуемые способы: </a:t>
            </a:r>
            <a:br>
              <a:rPr lang="ru-RU" smtClean="0">
                <a:latin typeface="Times New Roman" pitchFamily="18" charset="0"/>
                <a:cs typeface="Times New Roman" pitchFamily="18" charset="0"/>
              </a:rPr>
            </a:br>
            <a:r>
              <a:rPr lang="ru-RU" smtClean="0">
                <a:latin typeface="Times New Roman" pitchFamily="18" charset="0"/>
                <a:cs typeface="Times New Roman" pitchFamily="18" charset="0"/>
              </a:rPr>
              <a:t>дискредитация цели (элементарное обесценивание недостижимого); </a:t>
            </a:r>
            <a:br>
              <a:rPr lang="ru-RU" smtClean="0">
                <a:latin typeface="Times New Roman" pitchFamily="18" charset="0"/>
                <a:cs typeface="Times New Roman" pitchFamily="18" charset="0"/>
              </a:rPr>
            </a:br>
            <a:r>
              <a:rPr lang="ru-RU" smtClean="0">
                <a:latin typeface="Times New Roman" pitchFamily="18" charset="0"/>
                <a:cs typeface="Times New Roman" pitchFamily="18" charset="0"/>
              </a:rPr>
              <a:t>дискредитация значимого другого, который отказывает во внимании; </a:t>
            </a:r>
            <a:br>
              <a:rPr lang="ru-RU" smtClean="0">
                <a:latin typeface="Times New Roman" pitchFamily="18" charset="0"/>
                <a:cs typeface="Times New Roman" pitchFamily="18" charset="0"/>
              </a:rPr>
            </a:br>
            <a:r>
              <a:rPr lang="ru-RU" smtClean="0">
                <a:latin typeface="Times New Roman" pitchFamily="18" charset="0"/>
                <a:cs typeface="Times New Roman" pitchFamily="18" charset="0"/>
              </a:rPr>
              <a:t>преувеличение роли обстоятельств, судьбы; утверждение вреда во благо; </a:t>
            </a:r>
            <a:br>
              <a:rPr lang="ru-RU" smtClean="0">
                <a:latin typeface="Times New Roman" pitchFamily="18" charset="0"/>
                <a:cs typeface="Times New Roman" pitchFamily="18" charset="0"/>
              </a:rPr>
            </a:br>
            <a:r>
              <a:rPr lang="ru-RU" smtClean="0">
                <a:latin typeface="Times New Roman" pitchFamily="18" charset="0"/>
                <a:cs typeface="Times New Roman" pitchFamily="18" charset="0"/>
              </a:rPr>
              <a:t>переоценка ценностей, всей мотивационной системы; </a:t>
            </a:r>
            <a:br>
              <a:rPr lang="ru-RU" smtClean="0">
                <a:latin typeface="Times New Roman" pitchFamily="18" charset="0"/>
                <a:cs typeface="Times New Roman" pitchFamily="18" charset="0"/>
              </a:rPr>
            </a:br>
            <a:r>
              <a:rPr lang="ru-RU" smtClean="0">
                <a:latin typeface="Times New Roman" pitchFamily="18" charset="0"/>
                <a:cs typeface="Times New Roman" pitchFamily="18" charset="0"/>
              </a:rPr>
              <a:t>самодискредитация (искупление вины).</a:t>
            </a:r>
            <a:br>
              <a:rPr lang="ru-RU" smtClean="0">
                <a:latin typeface="Times New Roman" pitchFamily="18" charset="0"/>
                <a:cs typeface="Times New Roman" pitchFamily="18" charset="0"/>
              </a:rPr>
            </a:br>
            <a:r>
              <a:rPr lang="ru-RU" sz="2400" u="sng" smtClean="0">
                <a:latin typeface="Times New Roman" pitchFamily="18" charset="0"/>
                <a:cs typeface="Times New Roman" pitchFamily="18" charset="0"/>
              </a:rPr>
              <a:t>12.Реактивное образование </a:t>
            </a:r>
            <a:r>
              <a:rPr lang="ru-RU" smtClean="0">
                <a:latin typeface="Times New Roman" pitchFamily="18" charset="0"/>
                <a:cs typeface="Times New Roman" pitchFamily="18" charset="0"/>
              </a:rPr>
              <a:t>предполагает выработку и подчеркивание в поведении противоположной установки. </a:t>
            </a:r>
            <a:br>
              <a:rPr lang="ru-RU" smtClean="0">
                <a:latin typeface="Times New Roman" pitchFamily="18" charset="0"/>
                <a:cs typeface="Times New Roman" pitchFamily="18" charset="0"/>
              </a:rPr>
            </a:br>
            <a:r>
              <a:rPr lang="ru-RU" sz="2400" u="sng" smtClean="0">
                <a:latin typeface="Times New Roman" pitchFamily="18" charset="0"/>
                <a:cs typeface="Times New Roman" pitchFamily="18" charset="0"/>
              </a:rPr>
              <a:t>13.Компенсация</a:t>
            </a:r>
            <a:r>
              <a:rPr lang="ru-RU" sz="2400" smtClean="0">
                <a:latin typeface="Times New Roman" pitchFamily="18" charset="0"/>
                <a:cs typeface="Times New Roman" pitchFamily="18" charset="0"/>
              </a:rPr>
              <a:t> </a:t>
            </a:r>
            <a:r>
              <a:rPr lang="ru-RU" smtClean="0">
                <a:latin typeface="Times New Roman" pitchFamily="18" charset="0"/>
                <a:cs typeface="Times New Roman" pitchFamily="18" charset="0"/>
              </a:rPr>
              <a:t>— онтогенетически самый поздний и сложный защитный механизм, который развивается и используется, как правило, сознательно. Предназначен для сдерживания чувства печали, горя по поводу реальной или мнимой потери, утраты, недостатка, неполноценности. В него входят механизмы идентификации и фантазии.</a:t>
            </a:r>
            <a:br>
              <a:rPr lang="ru-RU" smtClean="0">
                <a:latin typeface="Times New Roman" pitchFamily="18" charset="0"/>
                <a:cs typeface="Times New Roman" pitchFamily="18" charset="0"/>
              </a:rPr>
            </a:br>
            <a:endParaRPr lang="ru-RU"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188" y="604838"/>
            <a:ext cx="8075612" cy="5561012"/>
          </a:xfrm>
        </p:spPr>
        <p:txBody>
          <a:bodyPr>
            <a:normAutofit/>
          </a:bodyPr>
          <a:lstStyle/>
          <a:p>
            <a:pPr>
              <a:lnSpc>
                <a:spcPct val="90000"/>
              </a:lnSpc>
              <a:spcBef>
                <a:spcPct val="0"/>
              </a:spcBef>
            </a:pPr>
            <a:r>
              <a:rPr lang="ru-RU" sz="2800" u="sng" smtClean="0">
                <a:latin typeface="Times New Roman" pitchFamily="18" charset="0"/>
                <a:cs typeface="Times New Roman" pitchFamily="18" charset="0"/>
              </a:rPr>
              <a:t>14.Идентификация</a:t>
            </a:r>
            <a:r>
              <a:rPr lang="ru-RU" sz="2800" smtClean="0">
                <a:latin typeface="Times New Roman" pitchFamily="18" charset="0"/>
                <a:cs typeface="Times New Roman" pitchFamily="18" charset="0"/>
              </a:rPr>
              <a:t> </a:t>
            </a:r>
            <a:r>
              <a:rPr lang="ru-RU" sz="2400" smtClean="0">
                <a:latin typeface="Times New Roman" pitchFamily="18" charset="0"/>
                <a:cs typeface="Times New Roman" pitchFamily="18" charset="0"/>
              </a:rPr>
              <a:t>— моделирование поведения другого лица как путь к повышению самоценности или совладанию с чувствами в связи с возможным разделением или утратой.</a:t>
            </a:r>
          </a:p>
          <a:p>
            <a:pPr>
              <a:lnSpc>
                <a:spcPct val="90000"/>
              </a:lnSpc>
              <a:spcBef>
                <a:spcPct val="0"/>
              </a:spcBef>
            </a:pPr>
            <a:r>
              <a:rPr lang="ru-RU" sz="2400" smtClean="0">
                <a:latin typeface="Times New Roman" pitchFamily="18" charset="0"/>
                <a:cs typeface="Times New Roman" pitchFamily="18" charset="0"/>
              </a:rPr>
              <a:t> </a:t>
            </a:r>
            <a:br>
              <a:rPr lang="ru-RU" sz="2400" smtClean="0">
                <a:latin typeface="Times New Roman" pitchFamily="18" charset="0"/>
                <a:cs typeface="Times New Roman" pitchFamily="18" charset="0"/>
              </a:rPr>
            </a:br>
            <a:r>
              <a:rPr lang="ru-RU" sz="2800" u="sng" smtClean="0">
                <a:latin typeface="Times New Roman" pitchFamily="18" charset="0"/>
                <a:cs typeface="Times New Roman" pitchFamily="18" charset="0"/>
              </a:rPr>
              <a:t>15.Фантазия</a:t>
            </a:r>
            <a:r>
              <a:rPr lang="ru-RU" sz="2800" smtClean="0">
                <a:latin typeface="Times New Roman" pitchFamily="18" charset="0"/>
                <a:cs typeface="Times New Roman" pitchFamily="18" charset="0"/>
              </a:rPr>
              <a:t> </a:t>
            </a:r>
            <a:r>
              <a:rPr lang="ru-RU" sz="2400" smtClean="0">
                <a:latin typeface="Times New Roman" pitchFamily="18" charset="0"/>
                <a:cs typeface="Times New Roman" pitchFamily="18" charset="0"/>
              </a:rPr>
              <a:t>— бегство в воображение с целью ухода от реальных проблем, связанных с разрешением внутриличностного конфликта.</a:t>
            </a:r>
          </a:p>
          <a:p>
            <a:pPr>
              <a:lnSpc>
                <a:spcPct val="90000"/>
              </a:lnSpc>
              <a:spcBef>
                <a:spcPct val="0"/>
              </a:spcBef>
            </a:pPr>
            <a:endParaRPr lang="ru-RU" sz="2400" smtClean="0">
              <a:latin typeface="Times New Roman" pitchFamily="18" charset="0"/>
              <a:cs typeface="Times New Roman" pitchFamily="18" charset="0"/>
            </a:endParaRPr>
          </a:p>
          <a:p>
            <a:pPr>
              <a:lnSpc>
                <a:spcPct val="90000"/>
              </a:lnSpc>
              <a:spcBef>
                <a:spcPct val="0"/>
              </a:spcBef>
            </a:pPr>
            <a:r>
              <a:rPr lang="ru-RU" sz="2400" smtClean="0">
                <a:latin typeface="Times New Roman" pitchFamily="18" charset="0"/>
                <a:cs typeface="Times New Roman" pitchFamily="18" charset="0"/>
              </a:rPr>
              <a:t> Механизмы защиты, развивающиеся в онтогенезе как средство адаптации и разрешения конфликтов, могут при определенных условиях вызывать противоположные состояния дезадаптации. В основе этой неоднозначности лежит то, что механизмы защиты являются в своем большинстве продуктами конфликтов раннего онтогенеза. </a:t>
            </a:r>
            <a:br>
              <a:rPr lang="ru-RU" sz="2400" smtClean="0">
                <a:latin typeface="Times New Roman" pitchFamily="18" charset="0"/>
                <a:cs typeface="Times New Roman" pitchFamily="18" charset="0"/>
              </a:rPr>
            </a:br>
            <a:endParaRPr lang="ru-RU" sz="24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188640"/>
            <a:ext cx="7772400" cy="936104"/>
          </a:xfrm>
        </p:spPr>
        <p:txBody>
          <a:bodyPr/>
          <a:lstStyle/>
          <a:p>
            <a:pPr algn="ctr" fontAlgn="auto">
              <a:spcAft>
                <a:spcPts val="0"/>
              </a:spcAft>
              <a:defRPr/>
            </a:pPr>
            <a:r>
              <a:rPr lang="ru-RU" sz="2400" dirty="0">
                <a:solidFill>
                  <a:srgbClr val="008080"/>
                </a:solidFill>
                <a:effectLst/>
                <a:latin typeface="Times New Roman"/>
                <a:ea typeface="Times New Roman"/>
              </a:rPr>
              <a:t>Разрешение </a:t>
            </a:r>
            <a:r>
              <a:rPr lang="ru-RU" sz="2400" dirty="0" err="1">
                <a:solidFill>
                  <a:srgbClr val="008080"/>
                </a:solidFill>
                <a:effectLst/>
                <a:latin typeface="Times New Roman"/>
                <a:ea typeface="Times New Roman"/>
              </a:rPr>
              <a:t>внутриличностных</a:t>
            </a:r>
            <a:r>
              <a:rPr lang="ru-RU" sz="2400" dirty="0">
                <a:solidFill>
                  <a:srgbClr val="008080"/>
                </a:solidFill>
                <a:effectLst/>
                <a:latin typeface="Times New Roman"/>
                <a:ea typeface="Times New Roman"/>
              </a:rPr>
              <a:t> конфликтов</a:t>
            </a:r>
            <a:r>
              <a:rPr lang="ru-RU" sz="2400" dirty="0">
                <a:solidFill>
                  <a:schemeClr val="tx2">
                    <a:satMod val="200000"/>
                  </a:schemeClr>
                </a:solidFill>
                <a:effectLst/>
                <a:latin typeface="Times New Roman"/>
                <a:ea typeface="Times New Roman"/>
              </a:rPr>
              <a:t/>
            </a:r>
            <a:br>
              <a:rPr lang="ru-RU" sz="2400" dirty="0">
                <a:solidFill>
                  <a:schemeClr val="tx2">
                    <a:satMod val="200000"/>
                  </a:schemeClr>
                </a:solidFill>
                <a:effectLst/>
                <a:latin typeface="Times New Roman"/>
                <a:ea typeface="Times New Roman"/>
              </a:rPr>
            </a:br>
            <a:endParaRPr lang="ru-RU" sz="2400" dirty="0">
              <a:solidFill>
                <a:schemeClr val="tx2">
                  <a:satMod val="200000"/>
                </a:schemeClr>
              </a:solidFill>
              <a:latin typeface="Times New Roman" pitchFamily="18" charset="0"/>
              <a:cs typeface="Times New Roman" pitchFamily="18" charset="0"/>
            </a:endParaRPr>
          </a:p>
        </p:txBody>
      </p:sp>
      <p:sp>
        <p:nvSpPr>
          <p:cNvPr id="34818" name="Подзаголовок 2"/>
          <p:cNvSpPr>
            <a:spLocks noGrp="1"/>
          </p:cNvSpPr>
          <p:nvPr>
            <p:ph type="subTitle" idx="1"/>
          </p:nvPr>
        </p:nvSpPr>
        <p:spPr>
          <a:xfrm>
            <a:off x="468313" y="1052513"/>
            <a:ext cx="8280400" cy="5689600"/>
          </a:xfrm>
        </p:spPr>
        <p:txBody>
          <a:bodyPr/>
          <a:lstStyle/>
          <a:p>
            <a:pPr algn="just">
              <a:spcBef>
                <a:spcPct val="0"/>
              </a:spcBef>
            </a:pPr>
            <a:r>
              <a:rPr lang="ru-RU" sz="2800" smtClean="0">
                <a:latin typeface="Times New Roman" pitchFamily="18" charset="0"/>
                <a:cs typeface="Times New Roman" pitchFamily="18" charset="0"/>
              </a:rPr>
              <a:t> Наиболее эффективным способом решения внутриличностых конфликтов является адекватная эмоциональная реакция личности – </a:t>
            </a:r>
            <a:r>
              <a:rPr lang="ru-RU" sz="2800" i="1" u="sng" smtClean="0">
                <a:latin typeface="Times New Roman" pitchFamily="18" charset="0"/>
                <a:cs typeface="Times New Roman" pitchFamily="18" charset="0"/>
              </a:rPr>
              <a:t>конгруэнтность</a:t>
            </a:r>
            <a:r>
              <a:rPr lang="ru-RU" sz="2800" smtClean="0">
                <a:latin typeface="Times New Roman" pitchFamily="18" charset="0"/>
                <a:cs typeface="Times New Roman" pitchFamily="18" charset="0"/>
              </a:rPr>
              <a:t> (точное совпадение эмоций, их осознания и выражения). Они проявляются во внутреннем напряжении, тяжелых переживаниях, но, даже понимая, что он находится в состоянии внутреннего конфликта, человек редко может правильно определить его причины. Самая важная информация обычно бывает скрыта в бессознательном, и человек не только не может найти правильные ответы, но не может задать правильные вопросы, настолько сильны защитные механизмы.</a:t>
            </a:r>
            <a:endParaRPr lang="ru-RU"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476672"/>
            <a:ext cx="4608512" cy="5688632"/>
          </a:xfrm>
        </p:spPr>
        <p:txBody>
          <a:bodyPr/>
          <a:lstStyle/>
          <a:p>
            <a:pPr fontAlgn="auto">
              <a:spcAft>
                <a:spcPts val="0"/>
              </a:spcAft>
              <a:defRPr/>
            </a:pPr>
            <a:r>
              <a:rPr lang="ru-RU" dirty="0">
                <a:solidFill>
                  <a:schemeClr val="tx2">
                    <a:satMod val="200000"/>
                  </a:schemeClr>
                </a:solidFill>
                <a:latin typeface="Times New Roman" pitchFamily="18" charset="0"/>
                <a:cs typeface="Times New Roman" pitchFamily="18" charset="0"/>
              </a:rPr>
              <a:t>В</a:t>
            </a:r>
            <a:r>
              <a:rPr lang="ru-RU" sz="3200" dirty="0">
                <a:solidFill>
                  <a:schemeClr val="tx2">
                    <a:satMod val="200000"/>
                  </a:schemeClr>
                </a:solidFill>
                <a:latin typeface="Times New Roman" pitchFamily="18" charset="0"/>
                <a:cs typeface="Times New Roman" pitchFamily="18" charset="0"/>
              </a:rPr>
              <a:t> эпоху средневековья человек </a:t>
            </a:r>
            <a:r>
              <a:rPr lang="ru-RU" sz="3200" dirty="0" smtClean="0">
                <a:solidFill>
                  <a:schemeClr val="tx2">
                    <a:satMod val="200000"/>
                  </a:schemeClr>
                </a:solidFill>
                <a:latin typeface="Times New Roman" pitchFamily="18" charset="0"/>
                <a:cs typeface="Times New Roman" pitchFamily="18" charset="0"/>
              </a:rPr>
              <a:t>рассматривался </a:t>
            </a:r>
            <a:r>
              <a:rPr lang="ru-RU" sz="3200" dirty="0">
                <a:solidFill>
                  <a:schemeClr val="tx2">
                    <a:satMod val="200000"/>
                  </a:schemeClr>
                </a:solidFill>
                <a:latin typeface="Times New Roman" pitchFamily="18" charset="0"/>
                <a:cs typeface="Times New Roman" pitchFamily="18" charset="0"/>
              </a:rPr>
              <a:t>как объект борьбы, его душа была полем битвы между добром и злом. </a:t>
            </a:r>
          </a:p>
        </p:txBody>
      </p:sp>
      <p:pic>
        <p:nvPicPr>
          <p:cNvPr id="15362" name="Picture 2" descr="F:\конфликт\1277128375_darkness_and_light_by_shinydragonfly.jpg"/>
          <p:cNvPicPr>
            <a:picLocks noChangeAspect="1" noChangeArrowheads="1"/>
          </p:cNvPicPr>
          <p:nvPr/>
        </p:nvPicPr>
        <p:blipFill>
          <a:blip r:embed="rId2"/>
          <a:srcRect/>
          <a:stretch>
            <a:fillRect/>
          </a:stretch>
        </p:blipFill>
        <p:spPr bwMode="auto">
          <a:xfrm>
            <a:off x="5435600" y="333375"/>
            <a:ext cx="3600450" cy="60483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548680"/>
            <a:ext cx="7844408" cy="3024336"/>
          </a:xfrm>
        </p:spPr>
        <p:txBody>
          <a:bodyPr/>
          <a:lstStyle/>
          <a:p>
            <a:pPr fontAlgn="auto">
              <a:spcAft>
                <a:spcPts val="0"/>
              </a:spcAft>
              <a:defRPr/>
            </a:pPr>
            <a:r>
              <a:rPr lang="ru-RU" sz="3200" dirty="0">
                <a:solidFill>
                  <a:schemeClr val="tx2">
                    <a:satMod val="200000"/>
                  </a:schemeClr>
                </a:solidFill>
                <a:effectLst/>
                <a:latin typeface="Times New Roman" pitchFamily="18" charset="0"/>
                <a:cs typeface="Times New Roman" pitchFamily="18" charset="0"/>
              </a:rPr>
              <a:t>Э. </a:t>
            </a:r>
            <a:r>
              <a:rPr lang="ru-RU" sz="3200" dirty="0" err="1">
                <a:solidFill>
                  <a:schemeClr val="tx2">
                    <a:satMod val="200000"/>
                  </a:schemeClr>
                </a:solidFill>
                <a:effectLst/>
                <a:latin typeface="Times New Roman" pitchFamily="18" charset="0"/>
                <a:cs typeface="Times New Roman" pitchFamily="18" charset="0"/>
              </a:rPr>
              <a:t>Шостром</a:t>
            </a:r>
            <a:r>
              <a:rPr lang="ru-RU" sz="3200" dirty="0">
                <a:solidFill>
                  <a:schemeClr val="tx2">
                    <a:satMod val="200000"/>
                  </a:schemeClr>
                </a:solidFill>
                <a:effectLst/>
                <a:latin typeface="Times New Roman" pitchFamily="18" charset="0"/>
                <a:cs typeface="Times New Roman" pitchFamily="18" charset="0"/>
              </a:rPr>
              <a:t>:</a:t>
            </a:r>
            <a:r>
              <a:rPr lang="ru-RU" sz="3200" i="1" dirty="0">
                <a:solidFill>
                  <a:schemeClr val="tx2">
                    <a:satMod val="200000"/>
                  </a:schemeClr>
                </a:solidFill>
                <a:effectLst/>
                <a:latin typeface="Times New Roman" pitchFamily="18" charset="0"/>
                <a:cs typeface="Times New Roman" pitchFamily="18" charset="0"/>
              </a:rPr>
              <a:t> «В каждом из нас заложена такая двухпартийная система, при которой одна часть у власти, другая в лояльной оппозиции</a:t>
            </a:r>
            <a:r>
              <a:rPr lang="ru-RU" sz="3200" i="1" dirty="0" smtClean="0">
                <a:solidFill>
                  <a:schemeClr val="tx2">
                    <a:satMod val="200000"/>
                  </a:schemeClr>
                </a:solidFill>
                <a:effectLst/>
                <a:latin typeface="Times New Roman" pitchFamily="18" charset="0"/>
                <a:cs typeface="Times New Roman" pitchFamily="18" charset="0"/>
              </a:rPr>
              <a:t>»</a:t>
            </a:r>
            <a:endParaRPr lang="ru-RU" sz="3200" dirty="0">
              <a:solidFill>
                <a:schemeClr val="tx2">
                  <a:satMod val="200000"/>
                </a:schemeClr>
              </a:solidFill>
              <a:latin typeface="Times New Roman" pitchFamily="18" charset="0"/>
              <a:cs typeface="Times New Roman" pitchFamily="18" charset="0"/>
            </a:endParaRPr>
          </a:p>
        </p:txBody>
      </p:sp>
      <p:sp>
        <p:nvSpPr>
          <p:cNvPr id="16386" name="Подзаголовок 2"/>
          <p:cNvSpPr>
            <a:spLocks noGrp="1"/>
          </p:cNvSpPr>
          <p:nvPr>
            <p:ph type="subTitle" idx="1"/>
          </p:nvPr>
        </p:nvSpPr>
        <p:spPr>
          <a:xfrm>
            <a:off x="539750" y="3500438"/>
            <a:ext cx="7843838" cy="2160587"/>
          </a:xfrm>
        </p:spPr>
        <p:txBody>
          <a:bodyPr/>
          <a:lstStyle/>
          <a:p>
            <a:pPr algn="ctr">
              <a:spcBef>
                <a:spcPct val="0"/>
              </a:spcBef>
            </a:pPr>
            <a:r>
              <a:rPr lang="ru-RU" sz="4400" i="1" u="sng" smtClean="0">
                <a:latin typeface="Times New Roman" pitchFamily="18" charset="0"/>
                <a:cs typeface="Times New Roman" pitchFamily="18" charset="0"/>
              </a:rPr>
              <a:t>Внутренние конфликты являются необходимым условием развития личности</a:t>
            </a:r>
            <a:r>
              <a:rPr lang="ru-RU" sz="4400" smtClean="0">
                <a:latin typeface="Times New Roman" pitchFamily="18" charset="0"/>
                <a:cs typeface="Times New Roman"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1772816"/>
            <a:ext cx="7556376" cy="4725144"/>
          </a:xfrm>
        </p:spPr>
        <p:txBody>
          <a:bodyPr/>
          <a:lstStyle/>
          <a:p>
            <a:pPr fontAlgn="auto">
              <a:spcAft>
                <a:spcPts val="0"/>
              </a:spcAft>
              <a:defRPr/>
            </a:pPr>
            <a:r>
              <a:rPr lang="ru-RU" sz="1800" dirty="0">
                <a:solidFill>
                  <a:schemeClr val="tx2">
                    <a:satMod val="200000"/>
                  </a:schemeClr>
                </a:solidFill>
                <a:effectLst/>
                <a:latin typeface="Times New Roman" pitchFamily="18" charset="0"/>
                <a:cs typeface="Times New Roman" pitchFamily="18" charset="0"/>
              </a:rPr>
              <a:t>1.  когнитивная сфера: снижение самооценки, осознание своего состояния как психологического тупика, задержка принятия решения, глубокие сомнения в истинности принципов. Которыми вы раньше руководствовались</a:t>
            </a:r>
            <a:r>
              <a:rPr lang="ru-RU" sz="1800" dirty="0" smtClean="0">
                <a:solidFill>
                  <a:schemeClr val="tx2">
                    <a:satMod val="200000"/>
                  </a:schemeClr>
                </a:solidFill>
                <a:effectLst/>
                <a:latin typeface="Times New Roman" pitchFamily="18" charset="0"/>
                <a:cs typeface="Times New Roman" pitchFamily="18" charset="0"/>
              </a:rPr>
              <a:t>;</a:t>
            </a:r>
            <a:br>
              <a:rPr lang="ru-RU" sz="1800" dirty="0" smtClean="0">
                <a:solidFill>
                  <a:schemeClr val="tx2">
                    <a:satMod val="200000"/>
                  </a:schemeClr>
                </a:solidFill>
                <a:effectLst/>
                <a:latin typeface="Times New Roman" pitchFamily="18" charset="0"/>
                <a:cs typeface="Times New Roman" pitchFamily="18" charset="0"/>
              </a:rPr>
            </a:br>
            <a:r>
              <a:rPr lang="ru-RU" sz="1800" dirty="0">
                <a:solidFill>
                  <a:schemeClr val="tx2">
                    <a:satMod val="200000"/>
                  </a:schemeClr>
                </a:solidFill>
                <a:effectLst/>
                <a:latin typeface="Times New Roman" pitchFamily="18" charset="0"/>
                <a:cs typeface="Times New Roman" pitchFamily="18" charset="0"/>
              </a:rPr>
              <a:t/>
            </a:r>
            <a:br>
              <a:rPr lang="ru-RU" sz="1800" dirty="0">
                <a:solidFill>
                  <a:schemeClr val="tx2">
                    <a:satMod val="200000"/>
                  </a:schemeClr>
                </a:solidFill>
                <a:effectLst/>
                <a:latin typeface="Times New Roman" pitchFamily="18" charset="0"/>
                <a:cs typeface="Times New Roman" pitchFamily="18" charset="0"/>
              </a:rPr>
            </a:br>
            <a:r>
              <a:rPr lang="ru-RU" sz="1800" dirty="0">
                <a:solidFill>
                  <a:schemeClr val="tx2">
                    <a:satMod val="200000"/>
                  </a:schemeClr>
                </a:solidFill>
                <a:effectLst/>
                <a:latin typeface="Times New Roman" pitchFamily="18" charset="0"/>
                <a:cs typeface="Times New Roman" pitchFamily="18" charset="0"/>
              </a:rPr>
              <a:t>2.  эмоциональная сфера:      психоэмоциональное напряжение, частые и значительные отрицательные переживания</a:t>
            </a:r>
            <a:r>
              <a:rPr lang="ru-RU" sz="1800" dirty="0" smtClean="0">
                <a:solidFill>
                  <a:schemeClr val="tx2">
                    <a:satMod val="200000"/>
                  </a:schemeClr>
                </a:solidFill>
                <a:effectLst/>
                <a:latin typeface="Times New Roman" pitchFamily="18" charset="0"/>
                <a:cs typeface="Times New Roman" pitchFamily="18" charset="0"/>
              </a:rPr>
              <a:t>;</a:t>
            </a:r>
            <a:br>
              <a:rPr lang="ru-RU" sz="1800" dirty="0" smtClean="0">
                <a:solidFill>
                  <a:schemeClr val="tx2">
                    <a:satMod val="200000"/>
                  </a:schemeClr>
                </a:solidFill>
                <a:effectLst/>
                <a:latin typeface="Times New Roman" pitchFamily="18" charset="0"/>
                <a:cs typeface="Times New Roman" pitchFamily="18" charset="0"/>
              </a:rPr>
            </a:br>
            <a:r>
              <a:rPr lang="ru-RU" sz="1800" dirty="0">
                <a:solidFill>
                  <a:schemeClr val="tx2">
                    <a:satMod val="200000"/>
                  </a:schemeClr>
                </a:solidFill>
                <a:effectLst/>
                <a:latin typeface="Times New Roman" pitchFamily="18" charset="0"/>
                <a:cs typeface="Times New Roman" pitchFamily="18" charset="0"/>
              </a:rPr>
              <a:t/>
            </a:r>
            <a:br>
              <a:rPr lang="ru-RU" sz="1800" dirty="0">
                <a:solidFill>
                  <a:schemeClr val="tx2">
                    <a:satMod val="200000"/>
                  </a:schemeClr>
                </a:solidFill>
                <a:effectLst/>
                <a:latin typeface="Times New Roman" pitchFamily="18" charset="0"/>
                <a:cs typeface="Times New Roman" pitchFamily="18" charset="0"/>
              </a:rPr>
            </a:br>
            <a:r>
              <a:rPr lang="ru-RU" sz="1800" dirty="0">
                <a:solidFill>
                  <a:schemeClr val="tx2">
                    <a:satMod val="200000"/>
                  </a:schemeClr>
                </a:solidFill>
                <a:effectLst/>
                <a:latin typeface="Times New Roman" pitchFamily="18" charset="0"/>
                <a:cs typeface="Times New Roman" pitchFamily="18" charset="0"/>
              </a:rPr>
              <a:t>3.  поведенческая сфера:        снижение качества и интенсивности деятельности, снижение удовлетворенности деятельностью, негативный эмоциональный фон общения</a:t>
            </a:r>
            <a:r>
              <a:rPr lang="ru-RU" sz="1800" dirty="0" smtClean="0">
                <a:solidFill>
                  <a:schemeClr val="tx2">
                    <a:satMod val="200000"/>
                  </a:schemeClr>
                </a:solidFill>
                <a:effectLst/>
                <a:latin typeface="Times New Roman" pitchFamily="18" charset="0"/>
                <a:cs typeface="Times New Roman" pitchFamily="18" charset="0"/>
              </a:rPr>
              <a:t>;</a:t>
            </a:r>
            <a:br>
              <a:rPr lang="ru-RU" sz="1800" dirty="0" smtClean="0">
                <a:solidFill>
                  <a:schemeClr val="tx2">
                    <a:satMod val="200000"/>
                  </a:schemeClr>
                </a:solidFill>
                <a:effectLst/>
                <a:latin typeface="Times New Roman" pitchFamily="18" charset="0"/>
                <a:cs typeface="Times New Roman" pitchFamily="18" charset="0"/>
              </a:rPr>
            </a:br>
            <a:r>
              <a:rPr lang="ru-RU" sz="1800" dirty="0">
                <a:solidFill>
                  <a:schemeClr val="tx2">
                    <a:satMod val="200000"/>
                  </a:schemeClr>
                </a:solidFill>
                <a:effectLst/>
                <a:latin typeface="Times New Roman" pitchFamily="18" charset="0"/>
                <a:cs typeface="Times New Roman" pitchFamily="18" charset="0"/>
              </a:rPr>
              <a:t/>
            </a:r>
            <a:br>
              <a:rPr lang="ru-RU" sz="1800" dirty="0">
                <a:solidFill>
                  <a:schemeClr val="tx2">
                    <a:satMod val="200000"/>
                  </a:schemeClr>
                </a:solidFill>
                <a:effectLst/>
                <a:latin typeface="Times New Roman" pitchFamily="18" charset="0"/>
                <a:cs typeface="Times New Roman" pitchFamily="18" charset="0"/>
              </a:rPr>
            </a:br>
            <a:r>
              <a:rPr lang="ru-RU" sz="1800" dirty="0">
                <a:solidFill>
                  <a:schemeClr val="tx2">
                    <a:satMod val="200000"/>
                  </a:schemeClr>
                </a:solidFill>
                <a:effectLst/>
                <a:latin typeface="Times New Roman" pitchFamily="18" charset="0"/>
                <a:cs typeface="Times New Roman" pitchFamily="18" charset="0"/>
              </a:rPr>
              <a:t>4.  интегральные показатели:          ухудшение механизма адаптации, усиление стресса.</a:t>
            </a:r>
            <a:br>
              <a:rPr lang="ru-RU" sz="1800" dirty="0">
                <a:solidFill>
                  <a:schemeClr val="tx2">
                    <a:satMod val="200000"/>
                  </a:schemeClr>
                </a:solidFill>
                <a:effectLst/>
                <a:latin typeface="Times New Roman" pitchFamily="18" charset="0"/>
                <a:cs typeface="Times New Roman" pitchFamily="18" charset="0"/>
              </a:rPr>
            </a:br>
            <a:endParaRPr lang="ru-RU" sz="1800" dirty="0">
              <a:solidFill>
                <a:schemeClr val="tx2">
                  <a:satMod val="20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55650" y="549275"/>
            <a:ext cx="7931150" cy="1223963"/>
          </a:xfrm>
        </p:spPr>
        <p:txBody>
          <a:bodyPr>
            <a:normAutofit fontScale="85000" lnSpcReduction="10000"/>
          </a:bodyPr>
          <a:lstStyle/>
          <a:p>
            <a:pPr algn="ctr" fontAlgn="auto">
              <a:spcAft>
                <a:spcPts val="0"/>
              </a:spcAft>
              <a:buFont typeface="Wingdings"/>
              <a:buNone/>
              <a:defRPr/>
            </a:pPr>
            <a:r>
              <a:rPr lang="ru-RU" sz="4000" dirty="0">
                <a:effectLst>
                  <a:outerShdw blurRad="38100" dist="38100" dir="2700000" algn="tl">
                    <a:srgbClr val="000000">
                      <a:alpha val="43137"/>
                    </a:srgbClr>
                  </a:outerShdw>
                </a:effectLst>
                <a:latin typeface="Times New Roman" pitchFamily="18" charset="0"/>
                <a:cs typeface="Times New Roman" pitchFamily="18" charset="0"/>
              </a:rPr>
              <a:t>Существуют определенные показатели </a:t>
            </a:r>
            <a:r>
              <a:rPr lang="ru-RU" sz="4000" dirty="0" err="1">
                <a:effectLst>
                  <a:outerShdw blurRad="38100" dist="38100" dir="2700000" algn="tl">
                    <a:srgbClr val="000000">
                      <a:alpha val="43137"/>
                    </a:srgbClr>
                  </a:outerShdw>
                </a:effectLst>
                <a:latin typeface="Times New Roman" pitchFamily="18" charset="0"/>
                <a:cs typeface="Times New Roman" pitchFamily="18" charset="0"/>
              </a:rPr>
              <a:t>внутриличностного</a:t>
            </a:r>
            <a:r>
              <a:rPr lang="ru-RU" sz="4000" dirty="0">
                <a:effectLst>
                  <a:outerShdw blurRad="38100" dist="38100" dir="2700000" algn="tl">
                    <a:srgbClr val="000000">
                      <a:alpha val="43137"/>
                    </a:srgbClr>
                  </a:outerShdw>
                </a:effectLst>
                <a:latin typeface="Times New Roman" pitchFamily="18" charset="0"/>
                <a:cs typeface="Times New Roman" pitchFamily="18" charset="0"/>
              </a:rPr>
              <a:t> конфликта</a:t>
            </a:r>
            <a:r>
              <a:rPr lang="ru-RU" sz="4000" dirty="0">
                <a:latin typeface="Times New Roman" pitchFamily="18" charset="0"/>
                <a:cs typeface="Times New Roman" pitchFamily="18" charset="0"/>
              </a:rPr>
              <a:t>:</a:t>
            </a:r>
          </a:p>
          <a:p>
            <a:pPr fontAlgn="auto">
              <a:spcAft>
                <a:spcPts val="0"/>
              </a:spcAft>
              <a:buFont typeface="Wingdings"/>
              <a:buNone/>
              <a:defRPr/>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548680"/>
            <a:ext cx="7772400" cy="1368152"/>
          </a:xfrm>
        </p:spPr>
        <p:txBody>
          <a:bodyPr/>
          <a:lstStyle/>
          <a:p>
            <a:pPr fontAlgn="auto">
              <a:spcAft>
                <a:spcPts val="0"/>
              </a:spcAft>
              <a:defRPr/>
            </a:pPr>
            <a:r>
              <a:rPr lang="ru-RU" sz="2200" dirty="0" smtClean="0">
                <a:solidFill>
                  <a:schemeClr val="tx2">
                    <a:satMod val="200000"/>
                  </a:schemeClr>
                </a:solidFill>
                <a:effectLst/>
                <a:latin typeface="Times New Roman" pitchFamily="18" charset="0"/>
                <a:cs typeface="Times New Roman" pitchFamily="18" charset="0"/>
              </a:rPr>
              <a:t>С</a:t>
            </a:r>
            <a:r>
              <a:rPr lang="ru-RU" sz="2000" dirty="0" smtClean="0">
                <a:solidFill>
                  <a:schemeClr val="tx2">
                    <a:satMod val="200000"/>
                  </a:schemeClr>
                </a:solidFill>
                <a:effectLst/>
                <a:latin typeface="Times New Roman" pitchFamily="18" charset="0"/>
                <a:cs typeface="Times New Roman" pitchFamily="18" charset="0"/>
              </a:rPr>
              <a:t>уществует </a:t>
            </a:r>
            <a:r>
              <a:rPr lang="ru-RU" sz="2000" dirty="0">
                <a:solidFill>
                  <a:schemeClr val="tx2">
                    <a:satMod val="200000"/>
                  </a:schemeClr>
                </a:solidFill>
                <a:effectLst/>
                <a:latin typeface="Times New Roman" pitchFamily="18" charset="0"/>
                <a:cs typeface="Times New Roman" pitchFamily="18" charset="0"/>
              </a:rPr>
              <a:t>совершенно четкая классификация </a:t>
            </a:r>
            <a:r>
              <a:rPr lang="ru-RU" sz="2000" dirty="0" err="1">
                <a:solidFill>
                  <a:schemeClr val="tx2">
                    <a:satMod val="200000"/>
                  </a:schemeClr>
                </a:solidFill>
                <a:effectLst/>
                <a:latin typeface="Times New Roman" pitchFamily="18" charset="0"/>
                <a:cs typeface="Times New Roman" pitchFamily="18" charset="0"/>
              </a:rPr>
              <a:t>внутриличностных</a:t>
            </a:r>
            <a:r>
              <a:rPr lang="ru-RU" sz="2000" dirty="0">
                <a:solidFill>
                  <a:schemeClr val="tx2">
                    <a:satMod val="200000"/>
                  </a:schemeClr>
                </a:solidFill>
                <a:effectLst/>
                <a:latin typeface="Times New Roman" pitchFamily="18" charset="0"/>
                <a:cs typeface="Times New Roman" pitchFamily="18" charset="0"/>
              </a:rPr>
              <a:t> конфликтов. В ее основе - дифференциация структур внутреннего мира человека, вступающих в конфликт.</a:t>
            </a:r>
            <a:br>
              <a:rPr lang="ru-RU" sz="2000" dirty="0">
                <a:solidFill>
                  <a:schemeClr val="tx2">
                    <a:satMod val="200000"/>
                  </a:schemeClr>
                </a:solidFill>
                <a:effectLst/>
                <a:latin typeface="Times New Roman" pitchFamily="18" charset="0"/>
                <a:cs typeface="Times New Roman" pitchFamily="18" charset="0"/>
              </a:rPr>
            </a:br>
            <a:endParaRPr lang="ru-RU" sz="2000" dirty="0">
              <a:solidFill>
                <a:schemeClr val="tx2">
                  <a:satMod val="20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827088" y="1989138"/>
            <a:ext cx="7859712" cy="4103687"/>
          </a:xfrm>
        </p:spPr>
        <p:txBody>
          <a:bodyPr>
            <a:normAutofit fontScale="92500" lnSpcReduction="20000"/>
          </a:bodyPr>
          <a:lstStyle/>
          <a:p>
            <a:pPr fontAlgn="auto">
              <a:spcAft>
                <a:spcPts val="0"/>
              </a:spcAft>
              <a:buFont typeface="Wingdings"/>
              <a:buNone/>
              <a:defRPr/>
            </a:pPr>
            <a:r>
              <a:rPr lang="ru-RU" sz="3600" dirty="0">
                <a:latin typeface="Times New Roman" pitchFamily="18" charset="0"/>
                <a:cs typeface="Times New Roman" pitchFamily="18" charset="0"/>
              </a:rPr>
              <a:t>Внутренний мир человека включает: мотивы, ценности, самооценку</a:t>
            </a:r>
            <a:r>
              <a:rPr lang="ru-RU" sz="3600" dirty="0" smtClean="0">
                <a:latin typeface="Times New Roman" pitchFamily="18" charset="0"/>
                <a:cs typeface="Times New Roman" pitchFamily="18" charset="0"/>
              </a:rPr>
              <a:t>.</a:t>
            </a:r>
          </a:p>
          <a:p>
            <a:pPr fontAlgn="auto">
              <a:spcAft>
                <a:spcPts val="0"/>
              </a:spcAft>
              <a:buFont typeface="Wingdings"/>
              <a:buNone/>
              <a:defRPr/>
            </a:pPr>
            <a:endParaRPr lang="ru-RU" sz="3600" dirty="0">
              <a:latin typeface="Times New Roman" pitchFamily="18" charset="0"/>
              <a:cs typeface="Times New Roman" pitchFamily="18" charset="0"/>
            </a:endParaRPr>
          </a:p>
          <a:p>
            <a:pPr fontAlgn="auto">
              <a:spcAft>
                <a:spcPts val="0"/>
              </a:spcAft>
              <a:buFont typeface="Wingdings"/>
              <a:buNone/>
              <a:defRPr/>
            </a:pPr>
            <a:r>
              <a:rPr lang="ru-RU" sz="3600" dirty="0">
                <a:latin typeface="Times New Roman" pitchFamily="18" charset="0"/>
                <a:cs typeface="Times New Roman" pitchFamily="18" charset="0"/>
              </a:rPr>
              <a:t>Мотивы - «хочу» (потребности, интересы, желания</a:t>
            </a:r>
            <a:r>
              <a:rPr lang="ru-RU" sz="3600" dirty="0" smtClean="0">
                <a:latin typeface="Times New Roman" pitchFamily="18" charset="0"/>
                <a:cs typeface="Times New Roman" pitchFamily="18" charset="0"/>
              </a:rPr>
              <a:t>),</a:t>
            </a:r>
          </a:p>
          <a:p>
            <a:pPr fontAlgn="auto">
              <a:spcAft>
                <a:spcPts val="0"/>
              </a:spcAft>
              <a:buFont typeface="Wingdings"/>
              <a:buNone/>
              <a:defRPr/>
            </a:pPr>
            <a:endParaRPr lang="ru-RU" sz="3600" dirty="0">
              <a:latin typeface="Times New Roman" pitchFamily="18" charset="0"/>
              <a:cs typeface="Times New Roman" pitchFamily="18" charset="0"/>
            </a:endParaRPr>
          </a:p>
          <a:p>
            <a:pPr fontAlgn="auto">
              <a:spcAft>
                <a:spcPts val="0"/>
              </a:spcAft>
              <a:buFont typeface="Wingdings"/>
              <a:buNone/>
              <a:defRPr/>
            </a:pPr>
            <a:r>
              <a:rPr lang="ru-RU" sz="3600" dirty="0">
                <a:latin typeface="Times New Roman" pitchFamily="18" charset="0"/>
                <a:cs typeface="Times New Roman" pitchFamily="18" charset="0"/>
              </a:rPr>
              <a:t>ценности - «надо</a:t>
            </a:r>
            <a:r>
              <a:rPr lang="ru-RU" sz="3600" dirty="0" smtClean="0">
                <a:latin typeface="Times New Roman" pitchFamily="18" charset="0"/>
                <a:cs typeface="Times New Roman" pitchFamily="18" charset="0"/>
              </a:rPr>
              <a:t>»,</a:t>
            </a:r>
          </a:p>
          <a:p>
            <a:pPr fontAlgn="auto">
              <a:spcAft>
                <a:spcPts val="0"/>
              </a:spcAft>
              <a:buFont typeface="Wingdings"/>
              <a:buNone/>
              <a:defRPr/>
            </a:pPr>
            <a:endParaRPr lang="ru-RU" sz="3600" dirty="0">
              <a:latin typeface="Times New Roman" pitchFamily="18" charset="0"/>
              <a:cs typeface="Times New Roman" pitchFamily="18" charset="0"/>
            </a:endParaRPr>
          </a:p>
          <a:p>
            <a:pPr fontAlgn="auto">
              <a:spcAft>
                <a:spcPts val="0"/>
              </a:spcAft>
              <a:buFont typeface="Wingdings"/>
              <a:buNone/>
              <a:defRPr/>
            </a:pPr>
            <a:r>
              <a:rPr lang="ru-RU" sz="3600" dirty="0">
                <a:latin typeface="Times New Roman" pitchFamily="18" charset="0"/>
                <a:cs typeface="Times New Roman" pitchFamily="18" charset="0"/>
              </a:rPr>
              <a:t>самооценка - «могу»</a:t>
            </a:r>
          </a:p>
          <a:p>
            <a:pPr fontAlgn="auto">
              <a:spcAft>
                <a:spcPts val="0"/>
              </a:spcAft>
              <a:buFont typeface="Wingdings"/>
              <a:buNone/>
              <a:defRPr/>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nvGraphicFramePr>
        <p:xfrm>
          <a:off x="755576" y="188640"/>
          <a:ext cx="8208911" cy="6399636"/>
        </p:xfrm>
        <a:graphic>
          <a:graphicData uri="http://schemas.openxmlformats.org/drawingml/2006/table">
            <a:tbl>
              <a:tblPr>
                <a:tableStyleId>{35758FB7-9AC5-4552-8A53-C91805E547FA}</a:tableStyleId>
              </a:tblPr>
              <a:tblGrid>
                <a:gridCol w="1984572"/>
                <a:gridCol w="1958798"/>
                <a:gridCol w="1958798"/>
                <a:gridCol w="2306743"/>
              </a:tblGrid>
              <a:tr h="751651">
                <a:tc gridSpan="3">
                  <a:txBody>
                    <a:bodyPr/>
                    <a:lstStyle/>
                    <a:p>
                      <a:pPr algn="ctr"/>
                      <a:r>
                        <a:rPr lang="ru-RU" sz="2400" dirty="0">
                          <a:effectLst/>
                          <a:latin typeface="Times New Roman" pitchFamily="18" charset="0"/>
                          <a:cs typeface="Times New Roman" pitchFamily="18" charset="0"/>
                        </a:rPr>
                        <a:t>Структура внутреннего мира личности, находящегося в конфликте</a:t>
                      </a:r>
                      <a:endParaRPr lang="ru-RU" sz="2400" dirty="0">
                        <a:effectLst/>
                        <a:latin typeface="Times New Roman" pitchFamily="18" charset="0"/>
                        <a:ea typeface="Times New Roman"/>
                        <a:cs typeface="Times New Roman" pitchFamily="18" charset="0"/>
                      </a:endParaRPr>
                    </a:p>
                  </a:txBody>
                  <a:tcPr marL="38100" marR="38100" marT="38100" marB="38100" anchor="ctr"/>
                </a:tc>
                <a:tc hMerge="1">
                  <a:txBody>
                    <a:bodyPr/>
                    <a:lstStyle/>
                    <a:p>
                      <a:endParaRPr lang="ru-RU"/>
                    </a:p>
                  </a:txBody>
                  <a:tcPr/>
                </a:tc>
                <a:tc hMerge="1">
                  <a:txBody>
                    <a:bodyPr/>
                    <a:lstStyle/>
                    <a:p>
                      <a:endParaRPr lang="ru-RU"/>
                    </a:p>
                  </a:txBody>
                  <a:tcPr/>
                </a:tc>
                <a:tc rowSpan="2">
                  <a:txBody>
                    <a:bodyPr/>
                    <a:lstStyle/>
                    <a:p>
                      <a:pPr algn="ctr"/>
                      <a:r>
                        <a:rPr lang="ru-RU" sz="2800" dirty="0">
                          <a:effectLst/>
                          <a:latin typeface="Times New Roman" pitchFamily="18" charset="0"/>
                          <a:cs typeface="Times New Roman" pitchFamily="18" charset="0"/>
                        </a:rPr>
                        <a:t>Вид </a:t>
                      </a:r>
                      <a:r>
                        <a:rPr lang="ru-RU" sz="2800" dirty="0" err="1">
                          <a:effectLst/>
                          <a:latin typeface="Times New Roman" pitchFamily="18" charset="0"/>
                          <a:cs typeface="Times New Roman" pitchFamily="18" charset="0"/>
                        </a:rPr>
                        <a:t>внутриличностного</a:t>
                      </a:r>
                      <a:r>
                        <a:rPr lang="ru-RU" sz="2800" dirty="0">
                          <a:effectLst/>
                          <a:latin typeface="Times New Roman" pitchFamily="18" charset="0"/>
                          <a:cs typeface="Times New Roman" pitchFamily="18" charset="0"/>
                        </a:rPr>
                        <a:t> конфликта</a:t>
                      </a:r>
                      <a:endParaRPr lang="ru-RU" sz="2800" dirty="0">
                        <a:effectLst/>
                        <a:latin typeface="Times New Roman" pitchFamily="18" charset="0"/>
                        <a:ea typeface="Times New Roman"/>
                        <a:cs typeface="Times New Roman" pitchFamily="18" charset="0"/>
                      </a:endParaRPr>
                    </a:p>
                  </a:txBody>
                  <a:tcPr marL="38100" marR="38100" marT="38100" marB="38100" anchor="ctr"/>
                </a:tc>
              </a:tr>
              <a:tr h="978201">
                <a:tc>
                  <a:txBody>
                    <a:bodyPr/>
                    <a:lstStyle/>
                    <a:p>
                      <a:pPr algn="ctr"/>
                      <a:r>
                        <a:rPr lang="ru-RU" sz="2800" dirty="0">
                          <a:effectLst/>
                          <a:latin typeface="Times New Roman" pitchFamily="18" charset="0"/>
                          <a:cs typeface="Times New Roman" pitchFamily="18" charset="0"/>
                        </a:rPr>
                        <a:t>хочу ("я хочу")</a:t>
                      </a:r>
                      <a:endParaRPr lang="ru-RU" sz="28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2800" dirty="0">
                          <a:effectLst/>
                          <a:latin typeface="Times New Roman" pitchFamily="18" charset="0"/>
                          <a:cs typeface="Times New Roman" pitchFamily="18" charset="0"/>
                        </a:rPr>
                        <a:t>надо ("я должен")</a:t>
                      </a:r>
                      <a:endParaRPr lang="ru-RU" sz="28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2800" dirty="0">
                          <a:effectLst/>
                          <a:latin typeface="Times New Roman" pitchFamily="18" charset="0"/>
                          <a:cs typeface="Times New Roman" pitchFamily="18" charset="0"/>
                        </a:rPr>
                        <a:t>могу ("я есть")</a:t>
                      </a:r>
                      <a:endParaRPr lang="ru-RU" sz="2800" dirty="0">
                        <a:effectLst/>
                        <a:latin typeface="Times New Roman" pitchFamily="18" charset="0"/>
                        <a:ea typeface="Times New Roman"/>
                        <a:cs typeface="Times New Roman" pitchFamily="18" charset="0"/>
                      </a:endParaRPr>
                    </a:p>
                  </a:txBody>
                  <a:tcPr marL="38100" marR="38100" marT="38100" marB="38100" anchor="ctr"/>
                </a:tc>
                <a:tc vMerge="1">
                  <a:txBody>
                    <a:bodyPr/>
                    <a:lstStyle/>
                    <a:p>
                      <a:endParaRPr lang="ru-RU"/>
                    </a:p>
                  </a:txBody>
                  <a:tcPr/>
                </a:tc>
              </a:tr>
              <a:tr h="621283">
                <a:tc>
                  <a:txBody>
                    <a:bodyPr/>
                    <a:lstStyle/>
                    <a:p>
                      <a:pPr algn="ctr"/>
                      <a:r>
                        <a:rPr lang="ru-RU" sz="2000" dirty="0">
                          <a:effectLst/>
                          <a:latin typeface="Times New Roman" pitchFamily="18" charset="0"/>
                          <a:cs typeface="Times New Roman" pitchFamily="18" charset="0"/>
                        </a:rPr>
                        <a:t>Х - Х</a:t>
                      </a:r>
                      <a:endParaRPr lang="ru-RU" sz="20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1200" dirty="0">
                          <a:effectLst/>
                          <a:latin typeface="Times New Roman" pitchFamily="18" charset="0"/>
                          <a:cs typeface="Times New Roman" pitchFamily="18" charset="0"/>
                        </a:rPr>
                        <a:t> </a:t>
                      </a:r>
                      <a:endParaRPr lang="ru-RU" sz="1200" dirty="0">
                        <a:effectLst/>
                        <a:latin typeface="Times New Roman" pitchFamily="18" charset="0"/>
                        <a:ea typeface="Times New Roman"/>
                        <a:cs typeface="Times New Roman" pitchFamily="18" charset="0"/>
                      </a:endParaRPr>
                    </a:p>
                  </a:txBody>
                  <a:tcPr marL="38100" marR="38100" marT="38100" marB="38100" anchor="ctr"/>
                </a:tc>
                <a:tc>
                  <a:txBody>
                    <a:bodyPr/>
                    <a:lstStyle/>
                    <a:p>
                      <a:pPr>
                        <a:spcAft>
                          <a:spcPts val="0"/>
                        </a:spcAft>
                      </a:pPr>
                      <a:r>
                        <a:rPr lang="ru-RU" sz="1200">
                          <a:effectLst/>
                          <a:latin typeface="Times New Roman" pitchFamily="18" charset="0"/>
                          <a:cs typeface="Times New Roman" pitchFamily="18" charset="0"/>
                        </a:rPr>
                        <a:t> </a:t>
                      </a:r>
                      <a:endParaRPr lang="ru-RU" sz="120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1800" dirty="0">
                          <a:effectLst/>
                          <a:latin typeface="Times New Roman" pitchFamily="18" charset="0"/>
                          <a:cs typeface="Times New Roman" pitchFamily="18" charset="0"/>
                        </a:rPr>
                        <a:t>Мотивационный конфликт</a:t>
                      </a:r>
                      <a:endParaRPr lang="ru-RU" sz="1800" dirty="0">
                        <a:effectLst/>
                        <a:latin typeface="Times New Roman" pitchFamily="18" charset="0"/>
                        <a:ea typeface="Times New Roman"/>
                        <a:cs typeface="Times New Roman" pitchFamily="18" charset="0"/>
                      </a:endParaRPr>
                    </a:p>
                  </a:txBody>
                  <a:tcPr marL="38100" marR="38100" marT="38100" marB="38100" anchor="ctr"/>
                </a:tc>
              </a:tr>
              <a:tr h="638194">
                <a:tc>
                  <a:txBody>
                    <a:bodyPr/>
                    <a:lstStyle/>
                    <a:p>
                      <a:pPr algn="ctr"/>
                      <a:r>
                        <a:rPr lang="ru-RU" sz="2400" dirty="0">
                          <a:effectLst/>
                          <a:latin typeface="Times New Roman" pitchFamily="18" charset="0"/>
                          <a:cs typeface="Times New Roman" pitchFamily="18" charset="0"/>
                        </a:rPr>
                        <a:t>Х</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r>
                        <a:rPr lang="ru-RU" sz="2400" dirty="0">
                          <a:effectLst/>
                          <a:latin typeface="Times New Roman" pitchFamily="18" charset="0"/>
                          <a:cs typeface="Times New Roman" pitchFamily="18" charset="0"/>
                        </a:rPr>
                        <a:t>Х</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spcAft>
                          <a:spcPts val="0"/>
                        </a:spcAft>
                      </a:pPr>
                      <a:r>
                        <a:rPr lang="ru-RU" sz="1200" dirty="0">
                          <a:effectLst/>
                          <a:latin typeface="Times New Roman" pitchFamily="18" charset="0"/>
                          <a:cs typeface="Times New Roman" pitchFamily="18" charset="0"/>
                        </a:rPr>
                        <a:t> </a:t>
                      </a:r>
                      <a:endParaRPr lang="ru-RU" sz="12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2000" dirty="0">
                          <a:effectLst/>
                          <a:latin typeface="Times New Roman" pitchFamily="18" charset="0"/>
                          <a:cs typeface="Times New Roman" pitchFamily="18" charset="0"/>
                        </a:rPr>
                        <a:t>Нравственный конфликт</a:t>
                      </a:r>
                      <a:endParaRPr lang="ru-RU" sz="2000" dirty="0">
                        <a:effectLst/>
                        <a:latin typeface="Times New Roman" pitchFamily="18" charset="0"/>
                        <a:ea typeface="Times New Roman"/>
                        <a:cs typeface="Times New Roman" pitchFamily="18" charset="0"/>
                      </a:endParaRPr>
                    </a:p>
                  </a:txBody>
                  <a:tcPr marL="38100" marR="38100" marT="38100" marB="38100" anchor="ctr"/>
                </a:tc>
              </a:tr>
              <a:tr h="921836">
                <a:tc>
                  <a:txBody>
                    <a:bodyPr/>
                    <a:lstStyle/>
                    <a:p>
                      <a:pPr algn="ctr"/>
                      <a:r>
                        <a:rPr lang="ru-RU" sz="2400" dirty="0">
                          <a:effectLst/>
                          <a:latin typeface="Times New Roman" pitchFamily="18" charset="0"/>
                          <a:cs typeface="Times New Roman" pitchFamily="18" charset="0"/>
                        </a:rPr>
                        <a:t>Х</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1200">
                          <a:effectLst/>
                          <a:latin typeface="Times New Roman" pitchFamily="18" charset="0"/>
                          <a:cs typeface="Times New Roman" pitchFamily="18" charset="0"/>
                        </a:rPr>
                        <a:t> </a:t>
                      </a:r>
                      <a:endParaRPr lang="ru-RU" sz="1200">
                        <a:effectLst/>
                        <a:latin typeface="Times New Roman" pitchFamily="18" charset="0"/>
                        <a:ea typeface="Times New Roman"/>
                        <a:cs typeface="Times New Roman" pitchFamily="18" charset="0"/>
                      </a:endParaRPr>
                    </a:p>
                  </a:txBody>
                  <a:tcPr marL="38100" marR="38100" marT="38100" marB="38100" anchor="ctr"/>
                </a:tc>
                <a:tc>
                  <a:txBody>
                    <a:bodyPr/>
                    <a:lstStyle/>
                    <a:p>
                      <a:pPr algn="ctr"/>
                      <a:r>
                        <a:rPr lang="ru-RU" sz="2400" dirty="0">
                          <a:effectLst/>
                          <a:latin typeface="Times New Roman" pitchFamily="18" charset="0"/>
                          <a:cs typeface="Times New Roman" pitchFamily="18" charset="0"/>
                        </a:rPr>
                        <a:t>Х </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2000" dirty="0">
                          <a:effectLst/>
                          <a:latin typeface="Times New Roman" pitchFamily="18" charset="0"/>
                          <a:cs typeface="Times New Roman" pitchFamily="18" charset="0"/>
                        </a:rPr>
                        <a:t>Конфликт нереализованного желания</a:t>
                      </a:r>
                      <a:endParaRPr lang="ru-RU" sz="2000" dirty="0">
                        <a:effectLst/>
                        <a:latin typeface="Times New Roman" pitchFamily="18" charset="0"/>
                        <a:ea typeface="Times New Roman"/>
                        <a:cs typeface="Times New Roman" pitchFamily="18" charset="0"/>
                      </a:endParaRPr>
                    </a:p>
                  </a:txBody>
                  <a:tcPr marL="38100" marR="38100" marT="38100" marB="38100" anchor="ctr"/>
                </a:tc>
              </a:tr>
              <a:tr h="636075">
                <a:tc>
                  <a:txBody>
                    <a:bodyPr/>
                    <a:lstStyle/>
                    <a:p>
                      <a:pPr>
                        <a:spcAft>
                          <a:spcPts val="0"/>
                        </a:spcAft>
                      </a:pPr>
                      <a:r>
                        <a:rPr lang="ru-RU" sz="1200">
                          <a:effectLst/>
                          <a:latin typeface="Times New Roman" pitchFamily="18" charset="0"/>
                          <a:cs typeface="Times New Roman" pitchFamily="18" charset="0"/>
                        </a:rPr>
                        <a:t> </a:t>
                      </a:r>
                      <a:endParaRPr lang="ru-RU" sz="1200">
                        <a:effectLst/>
                        <a:latin typeface="Times New Roman" pitchFamily="18" charset="0"/>
                        <a:ea typeface="Times New Roman"/>
                        <a:cs typeface="Times New Roman" pitchFamily="18" charset="0"/>
                      </a:endParaRPr>
                    </a:p>
                  </a:txBody>
                  <a:tcPr marL="38100" marR="38100" marT="38100" marB="38100" anchor="ctr"/>
                </a:tc>
                <a:tc>
                  <a:txBody>
                    <a:bodyPr/>
                    <a:lstStyle/>
                    <a:p>
                      <a:pPr algn="ctr"/>
                      <a:r>
                        <a:rPr lang="ru-RU" sz="2400" dirty="0">
                          <a:effectLst/>
                          <a:latin typeface="Times New Roman" pitchFamily="18" charset="0"/>
                          <a:cs typeface="Times New Roman" pitchFamily="18" charset="0"/>
                        </a:rPr>
                        <a:t>Х - Х</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spcAft>
                          <a:spcPts val="0"/>
                        </a:spcAft>
                      </a:pPr>
                      <a:r>
                        <a:rPr lang="ru-RU" sz="1200" dirty="0">
                          <a:effectLst/>
                          <a:latin typeface="Times New Roman" pitchFamily="18" charset="0"/>
                          <a:cs typeface="Times New Roman" pitchFamily="18" charset="0"/>
                        </a:rPr>
                        <a:t> </a:t>
                      </a:r>
                      <a:endParaRPr lang="ru-RU" sz="12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2000" dirty="0">
                          <a:effectLst/>
                          <a:latin typeface="Times New Roman" pitchFamily="18" charset="0"/>
                          <a:cs typeface="Times New Roman" pitchFamily="18" charset="0"/>
                        </a:rPr>
                        <a:t>Ролевый конфликт</a:t>
                      </a:r>
                      <a:endParaRPr lang="ru-RU" sz="2000" dirty="0">
                        <a:effectLst/>
                        <a:latin typeface="Times New Roman" pitchFamily="18" charset="0"/>
                        <a:ea typeface="Times New Roman"/>
                        <a:cs typeface="Times New Roman" pitchFamily="18" charset="0"/>
                      </a:endParaRPr>
                    </a:p>
                  </a:txBody>
                  <a:tcPr marL="38100" marR="38100" marT="38100" marB="38100" anchor="ctr"/>
                </a:tc>
              </a:tr>
              <a:tr h="638194">
                <a:tc>
                  <a:txBody>
                    <a:bodyPr/>
                    <a:lstStyle/>
                    <a:p>
                      <a:pPr>
                        <a:spcAft>
                          <a:spcPts val="0"/>
                        </a:spcAft>
                      </a:pPr>
                      <a:r>
                        <a:rPr lang="ru-RU" sz="1200">
                          <a:effectLst/>
                          <a:latin typeface="Times New Roman" pitchFamily="18" charset="0"/>
                          <a:cs typeface="Times New Roman" pitchFamily="18" charset="0"/>
                        </a:rPr>
                        <a:t> </a:t>
                      </a:r>
                      <a:endParaRPr lang="ru-RU" sz="1200">
                        <a:effectLst/>
                        <a:latin typeface="Times New Roman" pitchFamily="18" charset="0"/>
                        <a:ea typeface="Times New Roman"/>
                        <a:cs typeface="Times New Roman" pitchFamily="18" charset="0"/>
                      </a:endParaRPr>
                    </a:p>
                  </a:txBody>
                  <a:tcPr marL="38100" marR="38100" marT="38100" marB="38100" anchor="ctr"/>
                </a:tc>
                <a:tc>
                  <a:txBody>
                    <a:bodyPr/>
                    <a:lstStyle/>
                    <a:p>
                      <a:pPr algn="ctr"/>
                      <a:r>
                        <a:rPr lang="ru-RU" sz="2400" dirty="0">
                          <a:effectLst/>
                          <a:latin typeface="Times New Roman" pitchFamily="18" charset="0"/>
                          <a:cs typeface="Times New Roman" pitchFamily="18" charset="0"/>
                        </a:rPr>
                        <a:t>Х</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r>
                        <a:rPr lang="ru-RU" sz="2400" dirty="0">
                          <a:effectLst/>
                          <a:latin typeface="Times New Roman" pitchFamily="18" charset="0"/>
                          <a:cs typeface="Times New Roman" pitchFamily="18" charset="0"/>
                        </a:rPr>
                        <a:t>Х</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2000" dirty="0">
                          <a:effectLst/>
                          <a:latin typeface="Times New Roman" pitchFamily="18" charset="0"/>
                          <a:cs typeface="Times New Roman" pitchFamily="18" charset="0"/>
                        </a:rPr>
                        <a:t>Адаптационный конфликт</a:t>
                      </a:r>
                      <a:endParaRPr lang="ru-RU" sz="2000" dirty="0">
                        <a:effectLst/>
                        <a:latin typeface="Times New Roman" pitchFamily="18" charset="0"/>
                        <a:ea typeface="Times New Roman"/>
                        <a:cs typeface="Times New Roman" pitchFamily="18" charset="0"/>
                      </a:endParaRPr>
                    </a:p>
                  </a:txBody>
                  <a:tcPr marL="38100" marR="38100" marT="38100" marB="38100" anchor="ctr"/>
                </a:tc>
              </a:tr>
              <a:tr h="921836">
                <a:tc>
                  <a:txBody>
                    <a:bodyPr/>
                    <a:lstStyle/>
                    <a:p>
                      <a:pPr>
                        <a:spcAft>
                          <a:spcPts val="0"/>
                        </a:spcAft>
                      </a:pPr>
                      <a:r>
                        <a:rPr lang="ru-RU" sz="1200">
                          <a:effectLst/>
                          <a:latin typeface="Times New Roman" pitchFamily="18" charset="0"/>
                          <a:cs typeface="Times New Roman" pitchFamily="18" charset="0"/>
                        </a:rPr>
                        <a:t> </a:t>
                      </a:r>
                      <a:endParaRPr lang="ru-RU" sz="120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1200">
                          <a:effectLst/>
                          <a:latin typeface="Times New Roman" pitchFamily="18" charset="0"/>
                          <a:cs typeface="Times New Roman" pitchFamily="18" charset="0"/>
                        </a:rPr>
                        <a:t> </a:t>
                      </a:r>
                      <a:endParaRPr lang="ru-RU" sz="1200">
                        <a:effectLst/>
                        <a:latin typeface="Times New Roman" pitchFamily="18" charset="0"/>
                        <a:ea typeface="Times New Roman"/>
                        <a:cs typeface="Times New Roman" pitchFamily="18" charset="0"/>
                      </a:endParaRPr>
                    </a:p>
                  </a:txBody>
                  <a:tcPr marL="38100" marR="38100" marT="38100" marB="38100" anchor="ctr"/>
                </a:tc>
                <a:tc>
                  <a:txBody>
                    <a:bodyPr/>
                    <a:lstStyle/>
                    <a:p>
                      <a:pPr algn="ctr"/>
                      <a:r>
                        <a:rPr lang="ru-RU" sz="2400" dirty="0">
                          <a:effectLst/>
                          <a:latin typeface="Times New Roman" pitchFamily="18" charset="0"/>
                          <a:cs typeface="Times New Roman" pitchFamily="18" charset="0"/>
                        </a:rPr>
                        <a:t>Х - Х</a:t>
                      </a:r>
                      <a:endParaRPr lang="ru-RU" sz="2400" dirty="0">
                        <a:effectLst/>
                        <a:latin typeface="Times New Roman" pitchFamily="18" charset="0"/>
                        <a:ea typeface="Times New Roman"/>
                        <a:cs typeface="Times New Roman" pitchFamily="18" charset="0"/>
                      </a:endParaRPr>
                    </a:p>
                  </a:txBody>
                  <a:tcPr marL="38100" marR="38100" marT="38100" marB="38100" anchor="ctr"/>
                </a:tc>
                <a:tc>
                  <a:txBody>
                    <a:bodyPr/>
                    <a:lstStyle/>
                    <a:p>
                      <a:pPr algn="ctr">
                        <a:spcAft>
                          <a:spcPts val="0"/>
                        </a:spcAft>
                      </a:pPr>
                      <a:r>
                        <a:rPr lang="ru-RU" sz="2000" dirty="0">
                          <a:effectLst/>
                          <a:latin typeface="Times New Roman" pitchFamily="18" charset="0"/>
                          <a:cs typeface="Times New Roman" pitchFamily="18" charset="0"/>
                        </a:rPr>
                        <a:t>Конфликт неадекватной самооценки</a:t>
                      </a:r>
                      <a:endParaRPr lang="ru-RU" sz="2000" dirty="0">
                        <a:effectLst/>
                        <a:latin typeface="Times New Roman" pitchFamily="18" charset="0"/>
                        <a:ea typeface="Times New Roman"/>
                        <a:cs typeface="Times New Roman" pitchFamily="18" charset="0"/>
                      </a:endParaRPr>
                    </a:p>
                  </a:txBody>
                  <a:tcPr marL="38100" marR="38100" marT="38100" marB="38100"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620688"/>
            <a:ext cx="7772400" cy="1975104"/>
          </a:xfrm>
        </p:spPr>
        <p:txBody>
          <a:bodyPr/>
          <a:lstStyle/>
          <a:p>
            <a:pPr fontAlgn="auto">
              <a:spcAft>
                <a:spcPts val="0"/>
              </a:spcAft>
              <a:defRPr/>
            </a:pPr>
            <a:r>
              <a:rPr lang="ru-RU" sz="4400" dirty="0">
                <a:solidFill>
                  <a:schemeClr val="tx2">
                    <a:satMod val="200000"/>
                  </a:schemeClr>
                </a:solidFill>
                <a:effectLst/>
                <a:latin typeface="Times New Roman" pitchFamily="18" charset="0"/>
                <a:cs typeface="Times New Roman" pitchFamily="18" charset="0"/>
              </a:rPr>
              <a:t>В</a:t>
            </a:r>
            <a:r>
              <a:rPr lang="ru-RU" sz="2800" dirty="0">
                <a:solidFill>
                  <a:schemeClr val="tx2">
                    <a:satMod val="200000"/>
                  </a:schemeClr>
                </a:solidFill>
                <a:effectLst/>
                <a:latin typeface="Times New Roman" pitchFamily="18" charset="0"/>
                <a:cs typeface="Times New Roman" pitchFamily="18" charset="0"/>
              </a:rPr>
              <a:t> целом, основными видами трудных ситуаций, с которыми человек сталкивается в течение жизни, являются:</a:t>
            </a:r>
            <a:br>
              <a:rPr lang="ru-RU" sz="2800" dirty="0">
                <a:solidFill>
                  <a:schemeClr val="tx2">
                    <a:satMod val="200000"/>
                  </a:schemeClr>
                </a:solidFill>
                <a:effectLst/>
                <a:latin typeface="Times New Roman" pitchFamily="18" charset="0"/>
                <a:cs typeface="Times New Roman" pitchFamily="18" charset="0"/>
              </a:rPr>
            </a:br>
            <a:endParaRPr lang="ru-RU" sz="2800" dirty="0">
              <a:solidFill>
                <a:schemeClr val="tx2">
                  <a:satMod val="20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900113" y="2636838"/>
            <a:ext cx="7786687" cy="4032250"/>
          </a:xfrm>
        </p:spPr>
        <p:txBody>
          <a:bodyPr>
            <a:normAutofit/>
          </a:bodyPr>
          <a:lstStyle/>
          <a:p>
            <a:pPr marL="571500" indent="-571500" fontAlgn="auto">
              <a:spcAft>
                <a:spcPts val="0"/>
              </a:spcAft>
              <a:buFont typeface="Arial" pitchFamily="34" charset="0"/>
              <a:buChar char="•"/>
              <a:defRPr/>
            </a:pPr>
            <a:r>
              <a:rPr lang="ru-RU" sz="4000" dirty="0"/>
              <a:t>	</a:t>
            </a:r>
            <a:r>
              <a:rPr lang="ru-RU" sz="4000" dirty="0">
                <a:latin typeface="Times New Roman" pitchFamily="18" charset="0"/>
                <a:cs typeface="Times New Roman" pitchFamily="18" charset="0"/>
              </a:rPr>
              <a:t>ситуация деятельности; </a:t>
            </a:r>
          </a:p>
          <a:p>
            <a:pPr marL="571500" indent="-571500" fontAlgn="auto">
              <a:spcAft>
                <a:spcPts val="0"/>
              </a:spcAft>
              <a:buFont typeface="Arial" pitchFamily="34" charset="0"/>
              <a:buChar char="•"/>
              <a:defRPr/>
            </a:pPr>
            <a:r>
              <a:rPr lang="ru-RU" sz="4000" dirty="0">
                <a:latin typeface="Times New Roman" pitchFamily="18" charset="0"/>
                <a:cs typeface="Times New Roman" pitchFamily="18" charset="0"/>
              </a:rPr>
              <a:t>	ситуация социального </a:t>
            </a:r>
            <a:r>
              <a:rPr lang="ru-RU" sz="4000" dirty="0" smtClean="0">
                <a:latin typeface="Times New Roman" pitchFamily="18" charset="0"/>
                <a:cs typeface="Times New Roman" pitchFamily="18" charset="0"/>
              </a:rPr>
              <a:t>взаимодействия </a:t>
            </a:r>
            <a:endParaRPr lang="ru-RU" sz="4000" dirty="0">
              <a:latin typeface="Times New Roman" pitchFamily="18" charset="0"/>
              <a:cs typeface="Times New Roman" pitchFamily="18" charset="0"/>
            </a:endParaRPr>
          </a:p>
          <a:p>
            <a:pPr marL="571500" indent="-571500" fontAlgn="auto">
              <a:spcAft>
                <a:spcPts val="0"/>
              </a:spcAft>
              <a:buFont typeface="Arial" pitchFamily="34" charset="0"/>
              <a:buChar char="•"/>
              <a:defRPr/>
            </a:pPr>
            <a:r>
              <a:rPr lang="ru-RU" sz="4000" dirty="0">
                <a:latin typeface="Times New Roman" pitchFamily="18" charset="0"/>
                <a:cs typeface="Times New Roman" pitchFamily="18" charset="0"/>
              </a:rPr>
              <a:t>	ситуация </a:t>
            </a:r>
            <a:r>
              <a:rPr lang="ru-RU" sz="4000" dirty="0" err="1">
                <a:latin typeface="Times New Roman" pitchFamily="18" charset="0"/>
                <a:cs typeface="Times New Roman" pitchFamily="18" charset="0"/>
              </a:rPr>
              <a:t>внутриличностного</a:t>
            </a:r>
            <a:r>
              <a:rPr lang="ru-RU" sz="4000" dirty="0">
                <a:latin typeface="Times New Roman" pitchFamily="18" charset="0"/>
                <a:cs typeface="Times New Roman" pitchFamily="18" charset="0"/>
              </a:rPr>
              <a:t> плана. </a:t>
            </a:r>
          </a:p>
          <a:p>
            <a:pPr fontAlgn="auto">
              <a:spcAft>
                <a:spcPts val="0"/>
              </a:spcAft>
              <a:buFont typeface="Wingdings"/>
              <a:buNone/>
              <a:defRPr/>
            </a:pPr>
            <a:endParaRPr lang="ru-RU"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404664"/>
            <a:ext cx="7772400" cy="5904656"/>
          </a:xfrm>
        </p:spPr>
        <p:txBody>
          <a:bodyPr/>
          <a:lstStyle/>
          <a:p>
            <a:pPr algn="ctr" fontAlgn="auto">
              <a:spcAft>
                <a:spcPts val="0"/>
              </a:spcAft>
              <a:defRPr/>
            </a:pPr>
            <a:r>
              <a:rPr lang="ru-RU" sz="3600" dirty="0">
                <a:solidFill>
                  <a:schemeClr val="tx2">
                    <a:satMod val="200000"/>
                  </a:schemeClr>
                </a:solidFill>
                <a:effectLst/>
                <a:latin typeface="Times New Roman" pitchFamily="18" charset="0"/>
                <a:cs typeface="Times New Roman" pitchFamily="18" charset="0"/>
              </a:rPr>
              <a:t>Существуют несколько подходов к пониманию </a:t>
            </a:r>
            <a:r>
              <a:rPr lang="ru-RU" sz="3600" dirty="0" err="1">
                <a:solidFill>
                  <a:schemeClr val="tx2">
                    <a:satMod val="200000"/>
                  </a:schemeClr>
                </a:solidFill>
                <a:effectLst/>
                <a:latin typeface="Times New Roman" pitchFamily="18" charset="0"/>
                <a:cs typeface="Times New Roman" pitchFamily="18" charset="0"/>
              </a:rPr>
              <a:t>внутриличностного</a:t>
            </a:r>
            <a:r>
              <a:rPr lang="ru-RU" sz="3600" dirty="0">
                <a:solidFill>
                  <a:schemeClr val="tx2">
                    <a:satMod val="200000"/>
                  </a:schemeClr>
                </a:solidFill>
                <a:effectLst/>
                <a:latin typeface="Times New Roman" pitchFamily="18" charset="0"/>
                <a:cs typeface="Times New Roman" pitchFamily="18" charset="0"/>
              </a:rPr>
              <a:t> конфликта: </a:t>
            </a:r>
            <a:r>
              <a:rPr lang="ru-RU" sz="3200" dirty="0" smtClean="0">
                <a:solidFill>
                  <a:schemeClr val="tx2">
                    <a:satMod val="200000"/>
                  </a:schemeClr>
                </a:solidFill>
                <a:effectLst/>
                <a:latin typeface="Times New Roman" pitchFamily="18" charset="0"/>
                <a:cs typeface="Times New Roman" pitchFamily="18" charset="0"/>
              </a:rPr>
              <a:t/>
            </a:r>
            <a:br>
              <a:rPr lang="ru-RU" sz="3200" dirty="0" smtClean="0">
                <a:solidFill>
                  <a:schemeClr val="tx2">
                    <a:satMod val="200000"/>
                  </a:schemeClr>
                </a:solidFill>
                <a:effectLst/>
                <a:latin typeface="Times New Roman" pitchFamily="18" charset="0"/>
                <a:cs typeface="Times New Roman" pitchFamily="18" charset="0"/>
              </a:rPr>
            </a:br>
            <a:r>
              <a:rPr lang="ru-RU" sz="3200" dirty="0">
                <a:solidFill>
                  <a:schemeClr val="tx2">
                    <a:satMod val="200000"/>
                  </a:schemeClr>
                </a:solidFill>
                <a:effectLst/>
                <a:latin typeface="Times New Roman" pitchFamily="18" charset="0"/>
                <a:cs typeface="Times New Roman" pitchFamily="18" charset="0"/>
              </a:rPr>
              <a:t/>
            </a:r>
            <a:br>
              <a:rPr lang="ru-RU" sz="3200" dirty="0">
                <a:solidFill>
                  <a:schemeClr val="tx2">
                    <a:satMod val="200000"/>
                  </a:schemeClr>
                </a:solidFill>
                <a:effectLst/>
                <a:latin typeface="Times New Roman" pitchFamily="18" charset="0"/>
                <a:cs typeface="Times New Roman" pitchFamily="18" charset="0"/>
              </a:rPr>
            </a:br>
            <a:r>
              <a:rPr lang="ru-RU" sz="3200" u="sng" dirty="0" smtClean="0">
                <a:solidFill>
                  <a:schemeClr val="tx2">
                    <a:satMod val="200000"/>
                  </a:schemeClr>
                </a:solidFill>
                <a:effectLst/>
                <a:latin typeface="Times New Roman" pitchFamily="18" charset="0"/>
                <a:cs typeface="Times New Roman" pitchFamily="18" charset="0"/>
              </a:rPr>
              <a:t>психоаналитический </a:t>
            </a:r>
            <a:r>
              <a:rPr lang="ru-RU" sz="3200" dirty="0" smtClean="0">
                <a:solidFill>
                  <a:schemeClr val="tx2">
                    <a:satMod val="200000"/>
                  </a:schemeClr>
                </a:solidFill>
                <a:effectLst/>
                <a:latin typeface="Times New Roman" pitchFamily="18" charset="0"/>
                <a:cs typeface="Times New Roman" pitchFamily="18" charset="0"/>
              </a:rPr>
              <a:t/>
            </a:r>
            <a:br>
              <a:rPr lang="ru-RU" sz="3200" dirty="0" smtClean="0">
                <a:solidFill>
                  <a:schemeClr val="tx2">
                    <a:satMod val="200000"/>
                  </a:schemeClr>
                </a:solidFill>
                <a:effectLst/>
                <a:latin typeface="Times New Roman" pitchFamily="18" charset="0"/>
                <a:cs typeface="Times New Roman" pitchFamily="18" charset="0"/>
              </a:rPr>
            </a:br>
            <a:r>
              <a:rPr lang="ru-RU" sz="3200" dirty="0" smtClean="0">
                <a:solidFill>
                  <a:schemeClr val="tx2">
                    <a:satMod val="200000"/>
                  </a:schemeClr>
                </a:solidFill>
                <a:effectLst/>
                <a:latin typeface="Times New Roman" pitchFamily="18" charset="0"/>
                <a:cs typeface="Times New Roman" pitchFamily="18" charset="0"/>
              </a:rPr>
              <a:t>(</a:t>
            </a:r>
            <a:r>
              <a:rPr lang="ru-RU" sz="3200" dirty="0" err="1">
                <a:solidFill>
                  <a:schemeClr val="tx2">
                    <a:satMod val="200000"/>
                  </a:schemeClr>
                </a:solidFill>
                <a:effectLst/>
                <a:latin typeface="Times New Roman" pitchFamily="18" charset="0"/>
                <a:cs typeface="Times New Roman" pitchFamily="18" charset="0"/>
              </a:rPr>
              <a:t>фейдистский</a:t>
            </a:r>
            <a:r>
              <a:rPr lang="ru-RU" sz="3200" dirty="0">
                <a:solidFill>
                  <a:schemeClr val="tx2">
                    <a:satMod val="200000"/>
                  </a:schemeClr>
                </a:solidFill>
                <a:effectLst/>
                <a:latin typeface="Times New Roman" pitchFamily="18" charset="0"/>
                <a:cs typeface="Times New Roman" pitchFamily="18" charset="0"/>
              </a:rPr>
              <a:t>, </a:t>
            </a:r>
            <a:r>
              <a:rPr lang="ru-RU" sz="3200" dirty="0" err="1">
                <a:solidFill>
                  <a:schemeClr val="tx2">
                    <a:satMod val="200000"/>
                  </a:schemeClr>
                </a:solidFill>
                <a:effectLst/>
                <a:latin typeface="Times New Roman" pitchFamily="18" charset="0"/>
                <a:cs typeface="Times New Roman" pitchFamily="18" charset="0"/>
              </a:rPr>
              <a:t>постфрейдистский</a:t>
            </a:r>
            <a:r>
              <a:rPr lang="ru-RU" sz="3200" dirty="0">
                <a:solidFill>
                  <a:schemeClr val="tx2">
                    <a:satMod val="200000"/>
                  </a:schemeClr>
                </a:solidFill>
                <a:effectLst/>
                <a:latin typeface="Times New Roman" pitchFamily="18" charset="0"/>
                <a:cs typeface="Times New Roman" pitchFamily="18" charset="0"/>
              </a:rPr>
              <a:t>), </a:t>
            </a:r>
            <a:r>
              <a:rPr lang="ru-RU" sz="3200" u="sng" dirty="0">
                <a:solidFill>
                  <a:schemeClr val="tx2">
                    <a:satMod val="200000"/>
                  </a:schemeClr>
                </a:solidFill>
                <a:effectLst/>
                <a:latin typeface="Times New Roman" pitchFamily="18" charset="0"/>
                <a:cs typeface="Times New Roman" pitchFamily="18" charset="0"/>
              </a:rPr>
              <a:t>ролевой конфликт, возрастной</a:t>
            </a:r>
            <a:r>
              <a:rPr lang="ru-RU" sz="3200" dirty="0">
                <a:solidFill>
                  <a:schemeClr val="tx2">
                    <a:satMod val="200000"/>
                  </a:schemeClr>
                </a:solidFill>
                <a:effectLst/>
                <a:latin typeface="Times New Roman" pitchFamily="18" charset="0"/>
                <a:cs typeface="Times New Roman" pitchFamily="18" charset="0"/>
              </a:rPr>
              <a:t> </a:t>
            </a:r>
            <a:r>
              <a:rPr lang="ru-RU" sz="3200" u="sng" dirty="0">
                <a:solidFill>
                  <a:schemeClr val="tx2">
                    <a:satMod val="200000"/>
                  </a:schemeClr>
                </a:solidFill>
                <a:effectLst/>
                <a:latin typeface="Times New Roman" pitchFamily="18" charset="0"/>
                <a:cs typeface="Times New Roman" pitchFamily="18" charset="0"/>
              </a:rPr>
              <a:t>конфликт, мотивационный, когнитивный</a:t>
            </a:r>
            <a:r>
              <a:rPr lang="ru-RU" sz="3200" dirty="0">
                <a:solidFill>
                  <a:schemeClr val="tx2">
                    <a:satMod val="200000"/>
                  </a:schemeClr>
                </a:solidFill>
                <a:effectLst/>
                <a:latin typeface="Times New Roman" pitchFamily="18" charset="0"/>
                <a:cs typeface="Times New Roman" pitchFamily="18" charset="0"/>
              </a:rPr>
              <a:t> и </a:t>
            </a:r>
            <a:r>
              <a:rPr lang="ru-RU" sz="3200" dirty="0" err="1">
                <a:solidFill>
                  <a:schemeClr val="tx2">
                    <a:satMod val="200000"/>
                  </a:schemeClr>
                </a:solidFill>
                <a:effectLst/>
                <a:latin typeface="Times New Roman" pitchFamily="18" charset="0"/>
                <a:cs typeface="Times New Roman" pitchFamily="18" charset="0"/>
              </a:rPr>
              <a:t>др</a:t>
            </a:r>
            <a:endParaRPr lang="ru-RU" sz="3200" dirty="0">
              <a:solidFill>
                <a:schemeClr val="tx2">
                  <a:satMod val="200000"/>
                </a:schemeClr>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189</TotalTime>
  <Words>813</Words>
  <Application>Microsoft Office PowerPoint</Application>
  <PresentationFormat>Экран (4:3)</PresentationFormat>
  <Paragraphs>52</Paragraphs>
  <Slides>22</Slides>
  <Notes>0</Notes>
  <HiddenSlides>0</HiddenSlides>
  <MMClips>0</MMClips>
  <ScaleCrop>false</ScaleCrop>
  <HeadingPairs>
    <vt:vector size="6" baseType="variant">
      <vt:variant>
        <vt:lpstr>Использованные шрифты</vt:lpstr>
      </vt:variant>
      <vt:variant>
        <vt:i4>8</vt:i4>
      </vt:variant>
      <vt:variant>
        <vt:lpstr>Шаблон оформления</vt:lpstr>
      </vt:variant>
      <vt:variant>
        <vt:i4>7</vt:i4>
      </vt:variant>
      <vt:variant>
        <vt:lpstr>Заголовки слайдов</vt:lpstr>
      </vt:variant>
      <vt:variant>
        <vt:i4>22</vt:i4>
      </vt:variant>
    </vt:vector>
  </HeadingPairs>
  <TitlesOfParts>
    <vt:vector size="37" baseType="lpstr">
      <vt:lpstr>Corbel</vt:lpstr>
      <vt:lpstr>Arial</vt:lpstr>
      <vt:lpstr>Consolas</vt:lpstr>
      <vt:lpstr>Wingdings</vt:lpstr>
      <vt:lpstr>Wingdings 2</vt:lpstr>
      <vt:lpstr>Wingdings 3</vt:lpstr>
      <vt:lpstr>Calibri</vt:lpstr>
      <vt:lpstr>Times New Roman</vt:lpstr>
      <vt:lpstr>Метро</vt:lpstr>
      <vt:lpstr>Метро</vt:lpstr>
      <vt:lpstr>Метро</vt:lpstr>
      <vt:lpstr>Метро</vt:lpstr>
      <vt:lpstr>Метро</vt:lpstr>
      <vt:lpstr>Метро</vt:lpstr>
      <vt:lpstr>Метро</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Внутриличностный конфликт представляет собой внутриличностное противоречие, воспринимаемое и эмоционально переживаемое человеком как значимая для него психологическая проблема, требующая своего разрешения и вызывающая внутреннюю работу сознания, направленную на его преодоление.</dc:title>
  <dc:creator>sdfs</dc:creator>
  <cp:lastModifiedBy>User</cp:lastModifiedBy>
  <cp:revision>19</cp:revision>
  <dcterms:created xsi:type="dcterms:W3CDTF">2011-12-08T20:24:28Z</dcterms:created>
  <dcterms:modified xsi:type="dcterms:W3CDTF">2014-09-21T05:35:15Z</dcterms:modified>
</cp:coreProperties>
</file>