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Helvetica World Bold" panose="020B0604020202020204" charset="-128"/>
      <p:regular r:id="rId17"/>
    </p:embeddedFont>
    <p:embeddedFont>
      <p:font typeface="Atkinson Hyperlegible Italics" panose="020B0604020202020204" charset="0"/>
      <p:regular r:id="rId18"/>
    </p:embeddedFont>
    <p:embeddedFont>
      <p:font typeface="Homemade Apple" panose="020B0604020202020204" charset="0"/>
      <p:regular r:id="rId19"/>
    </p:embeddedFont>
    <p:embeddedFont>
      <p:font typeface="Sugo Display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1.png"/><Relationship Id="rId3" Type="http://schemas.openxmlformats.org/officeDocument/2006/relationships/image" Target="../media/image35.jpeg"/><Relationship Id="rId7" Type="http://schemas.openxmlformats.org/officeDocument/2006/relationships/image" Target="../media/image19.png"/><Relationship Id="rId12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png"/><Relationship Id="rId5" Type="http://schemas.openxmlformats.org/officeDocument/2006/relationships/image" Target="../media/image16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20.svg"/><Relationship Id="rId4" Type="http://schemas.openxmlformats.org/officeDocument/2006/relationships/image" Target="../media/image35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928" y="6018744"/>
            <a:ext cx="2464171" cy="4268256"/>
            <a:chOff x="0" y="0"/>
            <a:chExt cx="1576347" cy="1325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6347" cy="1325908"/>
            </a:xfrm>
            <a:custGeom>
              <a:avLst/>
              <a:gdLst/>
              <a:ahLst/>
              <a:cxnLst/>
              <a:rect l="l" t="t" r="r" b="b"/>
              <a:pathLst>
                <a:path w="1576347" h="1325908">
                  <a:moveTo>
                    <a:pt x="0" y="0"/>
                  </a:moveTo>
                  <a:lnTo>
                    <a:pt x="1576347" y="0"/>
                  </a:lnTo>
                  <a:lnTo>
                    <a:pt x="1576347" y="1325908"/>
                  </a:lnTo>
                  <a:lnTo>
                    <a:pt x="0" y="1325908"/>
                  </a:lnTo>
                  <a:close/>
                </a:path>
              </a:pathLst>
            </a:custGeom>
            <a:solidFill>
              <a:srgbClr val="FF66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76347" cy="1364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87442" y="5252692"/>
            <a:ext cx="7809108" cy="5034308"/>
            <a:chOff x="0" y="0"/>
            <a:chExt cx="10412144" cy="671241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28662" b="28385"/>
            <a:stretch>
              <a:fillRect/>
            </a:stretch>
          </p:blipFill>
          <p:spPr>
            <a:xfrm flipH="1">
              <a:off x="0" y="0"/>
              <a:ext cx="10412144" cy="671241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103270">
            <a:off x="12105983" y="3367711"/>
            <a:ext cx="3891958" cy="535305"/>
            <a:chOff x="0" y="0"/>
            <a:chExt cx="5189277" cy="713740"/>
          </a:xfrm>
        </p:grpSpPr>
        <p:sp>
          <p:nvSpPr>
            <p:cNvPr id="8" name="Freeform 8"/>
            <p:cNvSpPr/>
            <p:nvPr/>
          </p:nvSpPr>
          <p:spPr>
            <a:xfrm>
              <a:off x="-25400" y="-100330"/>
              <a:ext cx="5259127" cy="838200"/>
            </a:xfrm>
            <a:custGeom>
              <a:avLst/>
              <a:gdLst/>
              <a:ahLst/>
              <a:cxnLst/>
              <a:rect l="l" t="t" r="r" b="b"/>
              <a:pathLst>
                <a:path w="5259127" h="838200">
                  <a:moveTo>
                    <a:pt x="97249" y="302260"/>
                  </a:moveTo>
                  <a:cubicBezTo>
                    <a:pt x="997155" y="295910"/>
                    <a:pt x="1236052" y="273050"/>
                    <a:pt x="1564760" y="257810"/>
                  </a:cubicBezTo>
                  <a:cubicBezTo>
                    <a:pt x="2049739" y="236220"/>
                    <a:pt x="2773615" y="210820"/>
                    <a:pt x="3371756" y="193040"/>
                  </a:cubicBezTo>
                  <a:cubicBezTo>
                    <a:pt x="3960916" y="175260"/>
                    <a:pt x="4903931" y="0"/>
                    <a:pt x="5130255" y="151130"/>
                  </a:cubicBezTo>
                  <a:cubicBezTo>
                    <a:pt x="5251507" y="242570"/>
                    <a:pt x="5259127" y="508000"/>
                    <a:pt x="5142828" y="608330"/>
                  </a:cubicBezTo>
                  <a:cubicBezTo>
                    <a:pt x="4911116" y="781050"/>
                    <a:pt x="3890863" y="632460"/>
                    <a:pt x="3206504" y="655320"/>
                  </a:cubicBezTo>
                  <a:cubicBezTo>
                    <a:pt x="2434130" y="680720"/>
                    <a:pt x="1293531" y="745490"/>
                    <a:pt x="738499" y="759460"/>
                  </a:cubicBezTo>
                  <a:cubicBezTo>
                    <a:pt x="454696" y="765810"/>
                    <a:pt x="205022" y="838200"/>
                    <a:pt x="97249" y="763270"/>
                  </a:cubicBezTo>
                  <a:cubicBezTo>
                    <a:pt x="0" y="687070"/>
                    <a:pt x="97249" y="302260"/>
                    <a:pt x="97249" y="30226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496550" y="5252692"/>
            <a:ext cx="7791450" cy="5034308"/>
            <a:chOff x="0" y="0"/>
            <a:chExt cx="10388600" cy="671241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16757" t="18174" r="2064" b="3147"/>
            <a:stretch>
              <a:fillRect/>
            </a:stretch>
          </p:blipFill>
          <p:spPr>
            <a:xfrm>
              <a:off x="0" y="0"/>
              <a:ext cx="10388600" cy="6712411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182086" y="5358671"/>
            <a:ext cx="2464171" cy="5034308"/>
          </a:xfrm>
          <a:custGeom>
            <a:avLst/>
            <a:gdLst/>
            <a:ahLst/>
            <a:cxnLst/>
            <a:rect l="l" t="t" r="r" b="b"/>
            <a:pathLst>
              <a:path w="5666521" h="5553265">
                <a:moveTo>
                  <a:pt x="0" y="0"/>
                </a:moveTo>
                <a:lnTo>
                  <a:pt x="5666521" y="0"/>
                </a:lnTo>
                <a:lnTo>
                  <a:pt x="5666521" y="5553265"/>
                </a:lnTo>
                <a:lnTo>
                  <a:pt x="0" y="5553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429" r="-7527" b="-291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827650" y="563975"/>
            <a:ext cx="16882945" cy="1800666"/>
          </a:xfrm>
          <a:custGeom>
            <a:avLst/>
            <a:gdLst/>
            <a:ahLst/>
            <a:cxnLst/>
            <a:rect l="l" t="t" r="r" b="b"/>
            <a:pathLst>
              <a:path w="16882945" h="1800666">
                <a:moveTo>
                  <a:pt x="0" y="0"/>
                </a:moveTo>
                <a:lnTo>
                  <a:pt x="16882945" y="0"/>
                </a:lnTo>
                <a:lnTo>
                  <a:pt x="16882945" y="1800666"/>
                </a:lnTo>
                <a:lnTo>
                  <a:pt x="0" y="1800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125" t="-14619" r="-3231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63132" y="1903944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591996" y="2143449"/>
            <a:ext cx="2137506" cy="2983828"/>
          </a:xfrm>
          <a:custGeom>
            <a:avLst/>
            <a:gdLst/>
            <a:ahLst/>
            <a:cxnLst/>
            <a:rect l="l" t="t" r="r" b="b"/>
            <a:pathLst>
              <a:path w="2137506" h="2983828">
                <a:moveTo>
                  <a:pt x="0" y="0"/>
                </a:moveTo>
                <a:lnTo>
                  <a:pt x="2137506" y="0"/>
                </a:lnTo>
                <a:lnTo>
                  <a:pt x="2137506" y="2983828"/>
                </a:lnTo>
                <a:lnTo>
                  <a:pt x="0" y="29838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131235" y="2364641"/>
            <a:ext cx="1392903" cy="2778859"/>
          </a:xfrm>
          <a:custGeom>
            <a:avLst/>
            <a:gdLst/>
            <a:ahLst/>
            <a:cxnLst/>
            <a:rect l="l" t="t" r="r" b="b"/>
            <a:pathLst>
              <a:path w="1392903" h="2778859">
                <a:moveTo>
                  <a:pt x="0" y="0"/>
                </a:moveTo>
                <a:lnTo>
                  <a:pt x="1392903" y="0"/>
                </a:lnTo>
                <a:lnTo>
                  <a:pt x="1392903" y="2778859"/>
                </a:lnTo>
                <a:lnTo>
                  <a:pt x="0" y="277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144000" y="2240126"/>
            <a:ext cx="2954822" cy="3118545"/>
          </a:xfrm>
          <a:custGeom>
            <a:avLst/>
            <a:gdLst/>
            <a:ahLst/>
            <a:cxnLst/>
            <a:rect l="l" t="t" r="r" b="b"/>
            <a:pathLst>
              <a:path w="2954822" h="3118545">
                <a:moveTo>
                  <a:pt x="0" y="0"/>
                </a:moveTo>
                <a:lnTo>
                  <a:pt x="2954822" y="0"/>
                </a:lnTo>
                <a:lnTo>
                  <a:pt x="2954822" y="3118545"/>
                </a:lnTo>
                <a:lnTo>
                  <a:pt x="0" y="3118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2904" y="2240126"/>
            <a:ext cx="3298461" cy="3118545"/>
          </a:xfrm>
          <a:custGeom>
            <a:avLst/>
            <a:gdLst/>
            <a:ahLst/>
            <a:cxnLst/>
            <a:rect l="l" t="t" r="r" b="b"/>
            <a:pathLst>
              <a:path w="3298461" h="3118545">
                <a:moveTo>
                  <a:pt x="0" y="0"/>
                </a:moveTo>
                <a:lnTo>
                  <a:pt x="3298461" y="0"/>
                </a:lnTo>
                <a:lnTo>
                  <a:pt x="3298461" y="3118545"/>
                </a:lnTo>
                <a:lnTo>
                  <a:pt x="0" y="3118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24743" y="8629789"/>
            <a:ext cx="7564030" cy="6505066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66441" flipH="1">
            <a:off x="-264162" y="5260406"/>
            <a:ext cx="2147128" cy="479805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43279">
            <a:off x="14250239" y="-1344790"/>
            <a:ext cx="4823054" cy="3478628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381061">
            <a:off x="16587459" y="6003188"/>
            <a:ext cx="2147128" cy="479805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100737">
            <a:off x="-525211" y="-2133303"/>
            <a:ext cx="4088066" cy="6078909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56390">
            <a:off x="14476853" y="8191499"/>
            <a:ext cx="5564894" cy="263636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20117" y="5753342"/>
            <a:ext cx="3877878" cy="3679137"/>
          </a:xfrm>
          <a:custGeom>
            <a:avLst/>
            <a:gdLst/>
            <a:ahLst/>
            <a:cxnLst/>
            <a:rect l="l" t="t" r="r" b="b"/>
            <a:pathLst>
              <a:path w="3877878" h="3679137">
                <a:moveTo>
                  <a:pt x="0" y="0"/>
                </a:moveTo>
                <a:lnTo>
                  <a:pt x="3877878" y="0"/>
                </a:lnTo>
                <a:lnTo>
                  <a:pt x="3877878" y="3679137"/>
                </a:lnTo>
                <a:lnTo>
                  <a:pt x="0" y="36791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77625" y="6139813"/>
            <a:ext cx="3576135" cy="4114800"/>
          </a:xfrm>
          <a:custGeom>
            <a:avLst/>
            <a:gdLst/>
            <a:ahLst/>
            <a:cxnLst/>
            <a:rect l="l" t="t" r="r" b="b"/>
            <a:pathLst>
              <a:path w="3576135" h="4114800">
                <a:moveTo>
                  <a:pt x="0" y="0"/>
                </a:moveTo>
                <a:lnTo>
                  <a:pt x="3576136" y="0"/>
                </a:lnTo>
                <a:lnTo>
                  <a:pt x="3576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06758" y="-769470"/>
            <a:ext cx="6131216" cy="4114800"/>
          </a:xfrm>
          <a:custGeom>
            <a:avLst/>
            <a:gdLst/>
            <a:ahLst/>
            <a:cxnLst/>
            <a:rect l="l" t="t" r="r" b="b"/>
            <a:pathLst>
              <a:path w="6131216" h="4114800">
                <a:moveTo>
                  <a:pt x="0" y="0"/>
                </a:moveTo>
                <a:lnTo>
                  <a:pt x="6131216" y="0"/>
                </a:lnTo>
                <a:lnTo>
                  <a:pt x="6131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81753" y="3497730"/>
            <a:ext cx="13680014" cy="225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3"/>
              </a:lnSpc>
            </a:pPr>
            <a:r>
              <a:rPr lang="en-US" sz="8673" spc="1249">
                <a:solidFill>
                  <a:srgbClr val="3D3D3D"/>
                </a:solidFill>
                <a:latin typeface="Homemade Apple"/>
              </a:rPr>
              <a:t>Держава і суверенітет народу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8807" y="3692771"/>
            <a:ext cx="4998939" cy="6509741"/>
          </a:xfrm>
          <a:custGeom>
            <a:avLst/>
            <a:gdLst/>
            <a:ahLst/>
            <a:cxnLst/>
            <a:rect l="l" t="t" r="r" b="b"/>
            <a:pathLst>
              <a:path w="4998939" h="6509741">
                <a:moveTo>
                  <a:pt x="0" y="0"/>
                </a:moveTo>
                <a:lnTo>
                  <a:pt x="4998939" y="0"/>
                </a:lnTo>
                <a:lnTo>
                  <a:pt x="4998939" y="6509741"/>
                </a:lnTo>
                <a:lnTo>
                  <a:pt x="0" y="6509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3055" y="2797855"/>
            <a:ext cx="10926412" cy="7489145"/>
          </a:xfrm>
          <a:custGeom>
            <a:avLst/>
            <a:gdLst/>
            <a:ahLst/>
            <a:cxnLst/>
            <a:rect l="l" t="t" r="r" b="b"/>
            <a:pathLst>
              <a:path w="10926412" h="7489145">
                <a:moveTo>
                  <a:pt x="0" y="0"/>
                </a:moveTo>
                <a:lnTo>
                  <a:pt x="10926412" y="0"/>
                </a:lnTo>
                <a:lnTo>
                  <a:pt x="10926412" y="7489145"/>
                </a:lnTo>
                <a:lnTo>
                  <a:pt x="0" y="748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23866"/>
            <a:ext cx="18288000" cy="322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5"/>
              </a:lnSpc>
              <a:spcBef>
                <a:spcPct val="0"/>
              </a:spcBef>
            </a:pPr>
            <a:r>
              <a:rPr lang="en-US" sz="4253">
                <a:solidFill>
                  <a:srgbClr val="000000"/>
                </a:solidFill>
                <a:latin typeface="Helvetica World Bold"/>
              </a:rPr>
              <a:t>СУВЕРЕНІТЕТ НАРОДУ — ПРИНЦИП, ЗГІДНО З ЯКИМ НАРОДУ НАЛЕЖИТЬ ВСЯ СУВЕРЕННА ПОВНОТА ВЛАДИ</a:t>
            </a:r>
          </a:p>
          <a:p>
            <a:pPr algn="ctr">
              <a:lnSpc>
                <a:spcPts val="5955"/>
              </a:lnSpc>
              <a:spcBef>
                <a:spcPct val="0"/>
              </a:spcBef>
            </a:pPr>
            <a:r>
              <a:rPr lang="en-US" sz="4253">
                <a:solidFill>
                  <a:srgbClr val="000000"/>
                </a:solidFill>
                <a:latin typeface="Helvetica World Bold"/>
              </a:rPr>
              <a:t>НА ТЕРИТОРІЇ КРАЇНИ, ПРАВО САМОМУ ВИРІШУВАТИ СВОЮ ДОЛЮ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150" y="573682"/>
            <a:ext cx="17477701" cy="1885266"/>
          </a:xfrm>
          <a:custGeom>
            <a:avLst/>
            <a:gdLst/>
            <a:ahLst/>
            <a:cxnLst/>
            <a:rect l="l" t="t" r="r" b="b"/>
            <a:pathLst>
              <a:path w="17477701" h="1885266">
                <a:moveTo>
                  <a:pt x="0" y="0"/>
                </a:moveTo>
                <a:lnTo>
                  <a:pt x="17477700" y="0"/>
                </a:lnTo>
                <a:lnTo>
                  <a:pt x="17477700" y="1885266"/>
                </a:lnTo>
                <a:lnTo>
                  <a:pt x="0" y="1885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8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5150" y="5550709"/>
            <a:ext cx="4546740" cy="4114800"/>
          </a:xfrm>
          <a:custGeom>
            <a:avLst/>
            <a:gdLst/>
            <a:ahLst/>
            <a:cxnLst/>
            <a:rect l="l" t="t" r="r" b="b"/>
            <a:pathLst>
              <a:path w="4546740" h="4114800">
                <a:moveTo>
                  <a:pt x="0" y="0"/>
                </a:moveTo>
                <a:lnTo>
                  <a:pt x="4546740" y="0"/>
                </a:lnTo>
                <a:lnTo>
                  <a:pt x="45467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95142" y="2721219"/>
            <a:ext cx="10422948" cy="6944289"/>
          </a:xfrm>
          <a:custGeom>
            <a:avLst/>
            <a:gdLst/>
            <a:ahLst/>
            <a:cxnLst/>
            <a:rect l="l" t="t" r="r" b="b"/>
            <a:pathLst>
              <a:path w="10422948" h="6944289">
                <a:moveTo>
                  <a:pt x="0" y="0"/>
                </a:moveTo>
                <a:lnTo>
                  <a:pt x="10422949" y="0"/>
                </a:lnTo>
                <a:lnTo>
                  <a:pt x="10422949" y="6944290"/>
                </a:lnTo>
                <a:lnTo>
                  <a:pt x="0" y="6944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3181" y="5872179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1" y="0"/>
                </a:lnTo>
                <a:lnTo>
                  <a:pt x="46892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49040" y="3308934"/>
            <a:ext cx="3609367" cy="6678046"/>
          </a:xfrm>
          <a:custGeom>
            <a:avLst/>
            <a:gdLst/>
            <a:ahLst/>
            <a:cxnLst/>
            <a:rect l="l" t="t" r="r" b="b"/>
            <a:pathLst>
              <a:path w="3609367" h="6678046">
                <a:moveTo>
                  <a:pt x="0" y="0"/>
                </a:moveTo>
                <a:lnTo>
                  <a:pt x="3609367" y="0"/>
                </a:lnTo>
                <a:lnTo>
                  <a:pt x="3609367" y="6678045"/>
                </a:lnTo>
                <a:lnTo>
                  <a:pt x="0" y="6678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31986" y="3845081"/>
            <a:ext cx="8599427" cy="5605752"/>
          </a:xfrm>
          <a:custGeom>
            <a:avLst/>
            <a:gdLst/>
            <a:ahLst/>
            <a:cxnLst/>
            <a:rect l="l" t="t" r="r" b="b"/>
            <a:pathLst>
              <a:path w="8599427" h="5605752">
                <a:moveTo>
                  <a:pt x="0" y="0"/>
                </a:moveTo>
                <a:lnTo>
                  <a:pt x="8599427" y="0"/>
                </a:lnTo>
                <a:lnTo>
                  <a:pt x="8599427" y="5605751"/>
                </a:lnTo>
                <a:lnTo>
                  <a:pt x="0" y="5605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4100" y="322605"/>
            <a:ext cx="16655200" cy="332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68"/>
              </a:lnSpc>
              <a:spcBef>
                <a:spcPct val="0"/>
              </a:spcBef>
            </a:pPr>
            <a:r>
              <a:rPr lang="en-US" sz="8834">
                <a:solidFill>
                  <a:srgbClr val="000000"/>
                </a:solidFill>
                <a:latin typeface="Helvetica World Bold"/>
              </a:rPr>
              <a:t>ДЕМОКРАТИЧНА ДЕРЖАВА</a:t>
            </a:r>
          </a:p>
          <a:p>
            <a:pPr algn="ctr">
              <a:lnSpc>
                <a:spcPts val="12368"/>
              </a:lnSpc>
              <a:spcBef>
                <a:spcPct val="0"/>
              </a:spcBef>
            </a:pPr>
            <a:r>
              <a:rPr lang="en-US" sz="8834">
                <a:solidFill>
                  <a:srgbClr val="000000"/>
                </a:solidFill>
                <a:latin typeface="Helvetica World Bold"/>
              </a:rPr>
              <a:t>ЗМІСТ ПОНЯТТЯ «ДЕРЖАВА»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005531"/>
            <a:ext cx="5344356" cy="3493872"/>
          </a:xfrm>
          <a:custGeom>
            <a:avLst/>
            <a:gdLst/>
            <a:ahLst/>
            <a:cxnLst/>
            <a:rect l="l" t="t" r="r" b="b"/>
            <a:pathLst>
              <a:path w="5344356" h="3493872">
                <a:moveTo>
                  <a:pt x="0" y="0"/>
                </a:moveTo>
                <a:lnTo>
                  <a:pt x="5344356" y="0"/>
                </a:lnTo>
                <a:lnTo>
                  <a:pt x="5344356" y="3493872"/>
                </a:lnTo>
                <a:lnTo>
                  <a:pt x="0" y="3493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63494" y="3337607"/>
            <a:ext cx="10660622" cy="6949393"/>
          </a:xfrm>
          <a:custGeom>
            <a:avLst/>
            <a:gdLst/>
            <a:ahLst/>
            <a:cxnLst/>
            <a:rect l="l" t="t" r="r" b="b"/>
            <a:pathLst>
              <a:path w="10660622" h="6949393">
                <a:moveTo>
                  <a:pt x="0" y="0"/>
                </a:moveTo>
                <a:lnTo>
                  <a:pt x="10660622" y="0"/>
                </a:lnTo>
                <a:lnTo>
                  <a:pt x="10660622" y="6949393"/>
                </a:lnTo>
                <a:lnTo>
                  <a:pt x="0" y="6949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18031"/>
            <a:ext cx="18288000" cy="544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Helvetica World Bold"/>
              </a:rPr>
              <a:t>ДЕРЖАВА — УНІВЕРСАЛЬНА ПОЛІТИЧНА ФОРМА ОРГАНІЗАЦІЇ ПРАВЛІННЯ, ЩО ХАРАКТЕРИЗУЄТЬСЯ СУВЕРЕННОЮ ВЛАДОЮ, ЇЇ ПОЛІТИЧНИМ І ПУБЛІЧНИМ ХАРАКТЕРОМ РЕАЛІЗАЦІЇ СВОЇХ ПОВНОВАЖЕНЬ НА ПЕВНІЙ ТЕРИТОРІЇ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Helvetica World Bold"/>
              </a:rPr>
              <a:t>ЧЕРЕЗ СИСТЕМУ СПЕЦІАЛЬНО СТВОРЕНИХ ОРГАНІВ ТА ОРГАНІЗАЦІЙ, ЗА ДОПОМОГОЮ ЯКИХ ЗДІЙСНЮЄТЬСЯ ПОЛІТИЧНЕ, ЕКОНОМІЧНЕ Й ІДЕОЛОГІЧНЕ УПРАВЛІННЯ СУСПІЛЬСТВОМ ТА КЕРІВНИЦТВО ЗАГАЛЬНО-СУСПІЛЬНИМИ ПРАВАМИ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12075135" y="-83142"/>
            <a:ext cx="9515826" cy="7362870"/>
          </a:xfrm>
          <a:custGeom>
            <a:avLst/>
            <a:gdLst/>
            <a:ahLst/>
            <a:cxnLst/>
            <a:rect l="l" t="t" r="r" b="b"/>
            <a:pathLst>
              <a:path w="9515826" h="7362870">
                <a:moveTo>
                  <a:pt x="0" y="0"/>
                </a:moveTo>
                <a:lnTo>
                  <a:pt x="9515825" y="0"/>
                </a:lnTo>
                <a:lnTo>
                  <a:pt x="9515825" y="7362870"/>
                </a:lnTo>
                <a:lnTo>
                  <a:pt x="0" y="7362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54788">
            <a:off x="13067907" y="4790595"/>
            <a:ext cx="8645009" cy="8935410"/>
          </a:xfrm>
          <a:custGeom>
            <a:avLst/>
            <a:gdLst/>
            <a:ahLst/>
            <a:cxnLst/>
            <a:rect l="l" t="t" r="r" b="b"/>
            <a:pathLst>
              <a:path w="8645009" h="8935410">
                <a:moveTo>
                  <a:pt x="0" y="0"/>
                </a:moveTo>
                <a:lnTo>
                  <a:pt x="8645009" y="0"/>
                </a:lnTo>
                <a:lnTo>
                  <a:pt x="8645009" y="8935410"/>
                </a:lnTo>
                <a:lnTo>
                  <a:pt x="0" y="8935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665953">
            <a:off x="12278494" y="-1628424"/>
            <a:ext cx="9961611" cy="4719313"/>
          </a:xfrm>
          <a:custGeom>
            <a:avLst/>
            <a:gdLst/>
            <a:ahLst/>
            <a:cxnLst/>
            <a:rect l="l" t="t" r="r" b="b"/>
            <a:pathLst>
              <a:path w="9961611" h="4719313">
                <a:moveTo>
                  <a:pt x="0" y="0"/>
                </a:moveTo>
                <a:lnTo>
                  <a:pt x="9961612" y="0"/>
                </a:lnTo>
                <a:lnTo>
                  <a:pt x="9961612" y="4719314"/>
                </a:lnTo>
                <a:lnTo>
                  <a:pt x="0" y="4719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18195"/>
            <a:ext cx="18288000" cy="7012337"/>
          </a:xfrm>
          <a:custGeom>
            <a:avLst/>
            <a:gdLst/>
            <a:ahLst/>
            <a:cxnLst/>
            <a:rect l="l" t="t" r="r" b="b"/>
            <a:pathLst>
              <a:path w="18288000" h="7012337">
                <a:moveTo>
                  <a:pt x="0" y="0"/>
                </a:moveTo>
                <a:lnTo>
                  <a:pt x="18288000" y="0"/>
                </a:lnTo>
                <a:lnTo>
                  <a:pt x="18288000" y="7012337"/>
                </a:lnTo>
                <a:lnTo>
                  <a:pt x="0" y="7012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79" r="-5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230532"/>
            <a:ext cx="5304066" cy="3056468"/>
          </a:xfrm>
          <a:custGeom>
            <a:avLst/>
            <a:gdLst/>
            <a:ahLst/>
            <a:cxnLst/>
            <a:rect l="l" t="t" r="r" b="b"/>
            <a:pathLst>
              <a:path w="5304066" h="3056468">
                <a:moveTo>
                  <a:pt x="0" y="0"/>
                </a:moveTo>
                <a:lnTo>
                  <a:pt x="5304066" y="0"/>
                </a:lnTo>
                <a:lnTo>
                  <a:pt x="5304066" y="3056468"/>
                </a:lnTo>
                <a:lnTo>
                  <a:pt x="0" y="3056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44935" y="7288403"/>
            <a:ext cx="5245360" cy="2998597"/>
          </a:xfrm>
          <a:custGeom>
            <a:avLst/>
            <a:gdLst/>
            <a:ahLst/>
            <a:cxnLst/>
            <a:rect l="l" t="t" r="r" b="b"/>
            <a:pathLst>
              <a:path w="5245360" h="2998597">
                <a:moveTo>
                  <a:pt x="0" y="0"/>
                </a:moveTo>
                <a:lnTo>
                  <a:pt x="5245360" y="0"/>
                </a:lnTo>
                <a:lnTo>
                  <a:pt x="5245360" y="2998597"/>
                </a:lnTo>
                <a:lnTo>
                  <a:pt x="0" y="2998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34356" y="1216082"/>
            <a:ext cx="6412092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8069" y="2429109"/>
            <a:ext cx="12944823" cy="561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19"/>
              </a:lnSpc>
              <a:spcBef>
                <a:spcPct val="0"/>
              </a:spcBef>
            </a:pPr>
            <a:r>
              <a:rPr lang="en-US" sz="32299" spc="355">
                <a:solidFill>
                  <a:srgbClr val="402B2B"/>
                </a:solidFill>
                <a:latin typeface="Sugo Display"/>
              </a:rPr>
              <a:t>World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18409" y="7517738"/>
            <a:ext cx="5133278" cy="47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7"/>
              </a:lnSpc>
            </a:pPr>
            <a:r>
              <a:rPr lang="en-US" sz="3284" spc="-72">
                <a:solidFill>
                  <a:srgbClr val="000000"/>
                </a:solidFill>
                <a:latin typeface="Atkinson Hyperlegible Italics"/>
              </a:rPr>
              <a:t>By Olivia Wilson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8228063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17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62386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17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7497" y="1652446"/>
            <a:ext cx="17608379" cy="7876658"/>
          </a:xfrm>
          <a:custGeom>
            <a:avLst/>
            <a:gdLst/>
            <a:ahLst/>
            <a:cxnLst/>
            <a:rect l="l" t="t" r="r" b="b"/>
            <a:pathLst>
              <a:path w="17608379" h="7876658">
                <a:moveTo>
                  <a:pt x="0" y="0"/>
                </a:moveTo>
                <a:lnTo>
                  <a:pt x="17608379" y="0"/>
                </a:lnTo>
                <a:lnTo>
                  <a:pt x="17608379" y="7876658"/>
                </a:lnTo>
                <a:lnTo>
                  <a:pt x="0" y="78766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382" y="531175"/>
            <a:ext cx="17755236" cy="3586033"/>
          </a:xfrm>
          <a:custGeom>
            <a:avLst/>
            <a:gdLst/>
            <a:ahLst/>
            <a:cxnLst/>
            <a:rect l="l" t="t" r="r" b="b"/>
            <a:pathLst>
              <a:path w="17755236" h="3586033">
                <a:moveTo>
                  <a:pt x="0" y="0"/>
                </a:moveTo>
                <a:lnTo>
                  <a:pt x="17755236" y="0"/>
                </a:lnTo>
                <a:lnTo>
                  <a:pt x="17755236" y="3586033"/>
                </a:lnTo>
                <a:lnTo>
                  <a:pt x="0" y="3586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382" y="4698487"/>
            <a:ext cx="4499065" cy="5364012"/>
          </a:xfrm>
          <a:custGeom>
            <a:avLst/>
            <a:gdLst/>
            <a:ahLst/>
            <a:cxnLst/>
            <a:rect l="l" t="t" r="r" b="b"/>
            <a:pathLst>
              <a:path w="4499065" h="5364012">
                <a:moveTo>
                  <a:pt x="0" y="0"/>
                </a:moveTo>
                <a:lnTo>
                  <a:pt x="4499065" y="0"/>
                </a:lnTo>
                <a:lnTo>
                  <a:pt x="4499065" y="5364012"/>
                </a:lnTo>
                <a:lnTo>
                  <a:pt x="0" y="5364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28078" y="5947699"/>
            <a:ext cx="4750130" cy="41148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92531" y="4117208"/>
            <a:ext cx="4236324" cy="4328301"/>
          </a:xfrm>
          <a:custGeom>
            <a:avLst/>
            <a:gdLst/>
            <a:ahLst/>
            <a:cxnLst/>
            <a:rect l="l" t="t" r="r" b="b"/>
            <a:pathLst>
              <a:path w="4236324" h="4328301">
                <a:moveTo>
                  <a:pt x="0" y="0"/>
                </a:moveTo>
                <a:lnTo>
                  <a:pt x="4236325" y="0"/>
                </a:lnTo>
                <a:lnTo>
                  <a:pt x="4236325" y="4328300"/>
                </a:lnTo>
                <a:lnTo>
                  <a:pt x="0" y="432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4500" y="569974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008"/>
            <a:ext cx="18288000" cy="6609358"/>
          </a:xfrm>
          <a:custGeom>
            <a:avLst/>
            <a:gdLst/>
            <a:ahLst/>
            <a:cxnLst/>
            <a:rect l="l" t="t" r="r" b="b"/>
            <a:pathLst>
              <a:path w="18288000" h="6609358">
                <a:moveTo>
                  <a:pt x="0" y="0"/>
                </a:moveTo>
                <a:lnTo>
                  <a:pt x="18288000" y="0"/>
                </a:lnTo>
                <a:lnTo>
                  <a:pt x="18288000" y="6609358"/>
                </a:lnTo>
                <a:lnTo>
                  <a:pt x="0" y="660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20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693366"/>
            <a:ext cx="4063160" cy="386000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247927" y="6172200"/>
            <a:ext cx="6040073" cy="4114800"/>
          </a:xfrm>
          <a:custGeom>
            <a:avLst/>
            <a:gdLst/>
            <a:ahLst/>
            <a:cxnLst/>
            <a:rect l="l" t="t" r="r" b="b"/>
            <a:pathLst>
              <a:path w="6040073" h="4114800">
                <a:moveTo>
                  <a:pt x="0" y="0"/>
                </a:moveTo>
                <a:lnTo>
                  <a:pt x="6040073" y="0"/>
                </a:lnTo>
                <a:lnTo>
                  <a:pt x="604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79949" y="6693366"/>
            <a:ext cx="2843463" cy="3593634"/>
          </a:xfrm>
          <a:custGeom>
            <a:avLst/>
            <a:gdLst/>
            <a:ahLst/>
            <a:cxnLst/>
            <a:rect l="l" t="t" r="r" b="b"/>
            <a:pathLst>
              <a:path w="2843463" h="3593634">
                <a:moveTo>
                  <a:pt x="0" y="0"/>
                </a:moveTo>
                <a:lnTo>
                  <a:pt x="2843463" y="0"/>
                </a:lnTo>
                <a:lnTo>
                  <a:pt x="2843463" y="3593634"/>
                </a:lnTo>
                <a:lnTo>
                  <a:pt x="0" y="3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236" y="253304"/>
            <a:ext cx="17203529" cy="2247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8390"/>
              </a:lnSpc>
              <a:spcBef>
                <a:spcPct val="0"/>
              </a:spcBef>
            </a:pPr>
            <a:r>
              <a:rPr lang="en-US" sz="5993" dirty="0">
                <a:solidFill>
                  <a:srgbClr val="FFD500"/>
                </a:solidFill>
                <a:latin typeface="Helvetica World Bold"/>
              </a:rPr>
              <a:t>ДЕМОКРАТІЯ</a:t>
            </a:r>
          </a:p>
          <a:p>
            <a:pPr algn="ctr">
              <a:lnSpc>
                <a:spcPts val="8390"/>
              </a:lnSpc>
              <a:spcBef>
                <a:spcPct val="0"/>
              </a:spcBef>
            </a:pPr>
            <a:r>
              <a:rPr lang="en-US" sz="5993" dirty="0">
                <a:solidFill>
                  <a:srgbClr val="FFD500"/>
                </a:solidFill>
                <a:latin typeface="Helvetica World Bold"/>
              </a:rPr>
              <a:t>ЗМІСТ ПОНЯТТЯ «ДЕРЖАВНА ДЕМОКРАТІЯ»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2669425"/>
            <a:ext cx="18288000" cy="711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6"/>
              </a:lnSpc>
              <a:spcBef>
                <a:spcPct val="0"/>
              </a:spcBef>
            </a:pPr>
            <a:r>
              <a:rPr lang="en-US" sz="4162">
                <a:solidFill>
                  <a:srgbClr val="000000"/>
                </a:solidFill>
                <a:latin typeface="Helvetica World Bold"/>
              </a:rPr>
              <a:t>ДЕМОКРАТІЯ (ВІД ГРЕЦЬКОГО СЛОВА DEMOKRATIA: DEMOS — НАРОД, KRATOS — ВЛАДА, ПРАВЛІННЯ) — НАРОДОВЛАДДЯ АБО ПРАВЛІННЯ НАРОДУ. БІЛЬШ ҐРУНТОВНЕ ВИЗНАЧЕННЯ ДЕМОКРАТІЇ, ЯКЕ СТАЛО ДУЖЕ ПОПУЛЯРНИМ, ДАВ АМЕРИКАНСЬКИЙ ПРЕЗИДЕНТ АВРААМ ЛІНКОЛЬН (1809–1865): «ПРАВЛІННЯ НАРОДУ, ВИБРАНОГО</a:t>
            </a:r>
          </a:p>
          <a:p>
            <a:pPr algn="ctr">
              <a:lnSpc>
                <a:spcPts val="5826"/>
              </a:lnSpc>
              <a:spcBef>
                <a:spcPct val="0"/>
              </a:spcBef>
            </a:pPr>
            <a:r>
              <a:rPr lang="en-US" sz="4162">
                <a:solidFill>
                  <a:srgbClr val="000000"/>
                </a:solidFill>
                <a:latin typeface="Helvetica World Bold"/>
              </a:rPr>
              <a:t>НАРОДОМ І ДЛЯ НАРОДУ». ТАКЕ ТЛУМАЧЕННЯ ВІДПОВІДАЄ РОЗУМІННЮ ДЕМОКРАТІЇ ЯК ПРИНЦИПУ ФУНКЦІОНУВАННЯ ВЛАДИ.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544982" flipH="1" flipV="1">
            <a:off x="-1157057" y="5041980"/>
            <a:ext cx="5578905" cy="3721679"/>
          </a:xfrm>
          <a:custGeom>
            <a:avLst/>
            <a:gdLst/>
            <a:ahLst/>
            <a:cxnLst/>
            <a:rect l="l" t="t" r="r" b="b"/>
            <a:pathLst>
              <a:path w="5578905" h="3721679">
                <a:moveTo>
                  <a:pt x="5578905" y="3721679"/>
                </a:moveTo>
                <a:lnTo>
                  <a:pt x="0" y="3721679"/>
                </a:lnTo>
                <a:lnTo>
                  <a:pt x="0" y="0"/>
                </a:lnTo>
                <a:lnTo>
                  <a:pt x="5578905" y="0"/>
                </a:lnTo>
                <a:lnTo>
                  <a:pt x="5578905" y="372167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3070">
            <a:off x="2979958" y="724423"/>
            <a:ext cx="608054" cy="619673"/>
          </a:xfrm>
          <a:custGeom>
            <a:avLst/>
            <a:gdLst/>
            <a:ahLst/>
            <a:cxnLst/>
            <a:rect l="l" t="t" r="r" b="b"/>
            <a:pathLst>
              <a:path w="608054" h="619673">
                <a:moveTo>
                  <a:pt x="0" y="0"/>
                </a:moveTo>
                <a:lnTo>
                  <a:pt x="608055" y="0"/>
                </a:lnTo>
                <a:lnTo>
                  <a:pt x="608055" y="619673"/>
                </a:lnTo>
                <a:lnTo>
                  <a:pt x="0" y="619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4982">
            <a:off x="1152549" y="3560207"/>
            <a:ext cx="4481902" cy="138532"/>
          </a:xfrm>
          <a:custGeom>
            <a:avLst/>
            <a:gdLst/>
            <a:ahLst/>
            <a:cxnLst/>
            <a:rect l="l" t="t" r="r" b="b"/>
            <a:pathLst>
              <a:path w="4481902" h="138532">
                <a:moveTo>
                  <a:pt x="0" y="0"/>
                </a:moveTo>
                <a:lnTo>
                  <a:pt x="4481902" y="0"/>
                </a:lnTo>
                <a:lnTo>
                  <a:pt x="4481902" y="138531"/>
                </a:lnTo>
                <a:lnTo>
                  <a:pt x="0" y="138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50618" b="-506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5135774">
            <a:off x="2558362" y="4513208"/>
            <a:ext cx="5924445" cy="3952188"/>
          </a:xfrm>
          <a:custGeom>
            <a:avLst/>
            <a:gdLst/>
            <a:ahLst/>
            <a:cxnLst/>
            <a:rect l="l" t="t" r="r" b="b"/>
            <a:pathLst>
              <a:path w="5924445" h="3952188">
                <a:moveTo>
                  <a:pt x="0" y="0"/>
                </a:moveTo>
                <a:lnTo>
                  <a:pt x="5924445" y="0"/>
                </a:lnTo>
                <a:lnTo>
                  <a:pt x="5924445" y="3952188"/>
                </a:lnTo>
                <a:lnTo>
                  <a:pt x="0" y="3952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6137">
            <a:off x="9114649" y="1934337"/>
            <a:ext cx="565670" cy="576479"/>
          </a:xfrm>
          <a:custGeom>
            <a:avLst/>
            <a:gdLst/>
            <a:ahLst/>
            <a:cxnLst/>
            <a:rect l="l" t="t" r="r" b="b"/>
            <a:pathLst>
              <a:path w="565670" h="576479">
                <a:moveTo>
                  <a:pt x="0" y="0"/>
                </a:moveTo>
                <a:lnTo>
                  <a:pt x="565670" y="0"/>
                </a:lnTo>
                <a:lnTo>
                  <a:pt x="565670" y="576479"/>
                </a:lnTo>
                <a:lnTo>
                  <a:pt x="0" y="576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64225">
            <a:off x="7127192" y="4567467"/>
            <a:ext cx="4169490" cy="128875"/>
          </a:xfrm>
          <a:custGeom>
            <a:avLst/>
            <a:gdLst/>
            <a:ahLst/>
            <a:cxnLst/>
            <a:rect l="l" t="t" r="r" b="b"/>
            <a:pathLst>
              <a:path w="4169490" h="128875">
                <a:moveTo>
                  <a:pt x="0" y="0"/>
                </a:moveTo>
                <a:lnTo>
                  <a:pt x="4169491" y="0"/>
                </a:lnTo>
                <a:lnTo>
                  <a:pt x="4169491" y="128875"/>
                </a:lnTo>
                <a:lnTo>
                  <a:pt x="0" y="128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582632" flipH="1">
            <a:off x="6779935" y="5109643"/>
            <a:ext cx="5049173" cy="3368295"/>
          </a:xfrm>
          <a:custGeom>
            <a:avLst/>
            <a:gdLst/>
            <a:ahLst/>
            <a:cxnLst/>
            <a:rect l="l" t="t" r="r" b="b"/>
            <a:pathLst>
              <a:path w="5049173" h="3368295">
                <a:moveTo>
                  <a:pt x="5049173" y="0"/>
                </a:moveTo>
                <a:lnTo>
                  <a:pt x="0" y="0"/>
                </a:lnTo>
                <a:lnTo>
                  <a:pt x="0" y="3368296"/>
                </a:lnTo>
                <a:lnTo>
                  <a:pt x="5049173" y="3368296"/>
                </a:lnTo>
                <a:lnTo>
                  <a:pt x="504917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0719">
            <a:off x="14427844" y="857848"/>
            <a:ext cx="565670" cy="576479"/>
          </a:xfrm>
          <a:custGeom>
            <a:avLst/>
            <a:gdLst/>
            <a:ahLst/>
            <a:cxnLst/>
            <a:rect l="l" t="t" r="r" b="b"/>
            <a:pathLst>
              <a:path w="565670" h="576479">
                <a:moveTo>
                  <a:pt x="0" y="0"/>
                </a:moveTo>
                <a:lnTo>
                  <a:pt x="565670" y="0"/>
                </a:lnTo>
                <a:lnTo>
                  <a:pt x="565670" y="576478"/>
                </a:lnTo>
                <a:lnTo>
                  <a:pt x="0" y="576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82632">
            <a:off x="12754249" y="3494702"/>
            <a:ext cx="4169490" cy="128875"/>
          </a:xfrm>
          <a:custGeom>
            <a:avLst/>
            <a:gdLst/>
            <a:ahLst/>
            <a:cxnLst/>
            <a:rect l="l" t="t" r="r" b="b"/>
            <a:pathLst>
              <a:path w="4169490" h="128875">
                <a:moveTo>
                  <a:pt x="0" y="0"/>
                </a:moveTo>
                <a:lnTo>
                  <a:pt x="4169490" y="0"/>
                </a:lnTo>
                <a:lnTo>
                  <a:pt x="4169490" y="128875"/>
                </a:lnTo>
                <a:lnTo>
                  <a:pt x="0" y="128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910323">
            <a:off x="4375885" y="-1991467"/>
            <a:ext cx="1579533" cy="3854754"/>
          </a:xfrm>
          <a:custGeom>
            <a:avLst/>
            <a:gdLst/>
            <a:ahLst/>
            <a:cxnLst/>
            <a:rect l="l" t="t" r="r" b="b"/>
            <a:pathLst>
              <a:path w="1579533" h="3854754">
                <a:moveTo>
                  <a:pt x="0" y="0"/>
                </a:moveTo>
                <a:lnTo>
                  <a:pt x="1579533" y="0"/>
                </a:lnTo>
                <a:lnTo>
                  <a:pt x="1579533" y="3854755"/>
                </a:lnTo>
                <a:lnTo>
                  <a:pt x="0" y="3854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998389" y="6793791"/>
            <a:ext cx="2603812" cy="2656282"/>
          </a:xfrm>
          <a:custGeom>
            <a:avLst/>
            <a:gdLst/>
            <a:ahLst/>
            <a:cxnLst/>
            <a:rect l="l" t="t" r="r" b="b"/>
            <a:pathLst>
              <a:path w="2603812" h="2656282">
                <a:moveTo>
                  <a:pt x="0" y="0"/>
                </a:moveTo>
                <a:lnTo>
                  <a:pt x="2603812" y="0"/>
                </a:lnTo>
                <a:lnTo>
                  <a:pt x="2603812" y="2656281"/>
                </a:lnTo>
                <a:lnTo>
                  <a:pt x="0" y="2656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687178">
            <a:off x="6259646" y="8031133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582632" flipH="1">
            <a:off x="13588620" y="4533397"/>
            <a:ext cx="5799602" cy="3868905"/>
          </a:xfrm>
          <a:custGeom>
            <a:avLst/>
            <a:gdLst/>
            <a:ahLst/>
            <a:cxnLst/>
            <a:rect l="l" t="t" r="r" b="b"/>
            <a:pathLst>
              <a:path w="5799602" h="3868905">
                <a:moveTo>
                  <a:pt x="5799602" y="0"/>
                </a:moveTo>
                <a:lnTo>
                  <a:pt x="0" y="0"/>
                </a:lnTo>
                <a:lnTo>
                  <a:pt x="0" y="3868906"/>
                </a:lnTo>
                <a:lnTo>
                  <a:pt x="5799602" y="3868906"/>
                </a:lnTo>
                <a:lnTo>
                  <a:pt x="579960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582632" flipH="1">
            <a:off x="10080520" y="4728125"/>
            <a:ext cx="5386230" cy="3593146"/>
          </a:xfrm>
          <a:custGeom>
            <a:avLst/>
            <a:gdLst/>
            <a:ahLst/>
            <a:cxnLst/>
            <a:rect l="l" t="t" r="r" b="b"/>
            <a:pathLst>
              <a:path w="5386230" h="3593146">
                <a:moveTo>
                  <a:pt x="5386230" y="0"/>
                </a:moveTo>
                <a:lnTo>
                  <a:pt x="0" y="0"/>
                </a:lnTo>
                <a:lnTo>
                  <a:pt x="0" y="3593146"/>
                </a:lnTo>
                <a:lnTo>
                  <a:pt x="5386230" y="3593146"/>
                </a:lnTo>
                <a:lnTo>
                  <a:pt x="538623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0" y="-319914"/>
            <a:ext cx="18300295" cy="4233481"/>
          </a:xfrm>
          <a:custGeom>
            <a:avLst/>
            <a:gdLst/>
            <a:ahLst/>
            <a:cxnLst/>
            <a:rect l="l" t="t" r="r" b="b"/>
            <a:pathLst>
              <a:path w="18300295" h="4233481">
                <a:moveTo>
                  <a:pt x="0" y="0"/>
                </a:moveTo>
                <a:lnTo>
                  <a:pt x="18300295" y="0"/>
                </a:lnTo>
                <a:lnTo>
                  <a:pt x="18300295" y="4233481"/>
                </a:lnTo>
                <a:lnTo>
                  <a:pt x="0" y="42334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6375" b="-6375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31105" y="151507"/>
            <a:ext cx="17578719" cy="275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56"/>
              </a:lnSpc>
              <a:spcBef>
                <a:spcPct val="0"/>
              </a:spcBef>
            </a:pPr>
            <a:r>
              <a:rPr lang="en-US" sz="5183" u="none" strike="noStrike">
                <a:solidFill>
                  <a:srgbClr val="402B2B"/>
                </a:solidFill>
                <a:latin typeface="Sugo Display"/>
              </a:rPr>
              <a:t>Принципи демократії — незаперечні вихідні вимоги, які ставляться до всіх учасників суспільних відносин в умовах демократії. Найголовнішими серед них є такі: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1720" y="5079184"/>
            <a:ext cx="2961351" cy="258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  <a:spcBef>
                <a:spcPct val="0"/>
              </a:spcBef>
            </a:pPr>
            <a:r>
              <a:rPr lang="en-US" sz="3463">
                <a:solidFill>
                  <a:srgbClr val="402B2B"/>
                </a:solidFill>
                <a:latin typeface="Helvetica World Bold"/>
              </a:rPr>
              <a:t>ПРИНЦИП НАРОДНОГО СУВЕРЕНІТЕТУ;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92789" y="4808602"/>
            <a:ext cx="2485180" cy="109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0"/>
              </a:lnSpc>
              <a:spcBef>
                <a:spcPct val="0"/>
              </a:spcBef>
            </a:pPr>
            <a:r>
              <a:rPr lang="en-US" sz="2993">
                <a:solidFill>
                  <a:srgbClr val="402B2B"/>
                </a:solidFill>
                <a:latin typeface="Helvetica World Bold"/>
              </a:rPr>
              <a:t>ПОЛІТИЧНА СВОБОДА;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76285" y="6198455"/>
            <a:ext cx="3118187" cy="59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402B2B"/>
                </a:solidFill>
                <a:latin typeface="Helvetica World Bold"/>
              </a:rPr>
              <a:t>ПОДІЛ ВЛАДИ;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09187" y="7487907"/>
            <a:ext cx="4105908" cy="63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  <a:spcBef>
                <a:spcPct val="0"/>
              </a:spcBef>
            </a:pPr>
            <a:r>
              <a:rPr lang="en-US" sz="3463">
                <a:solidFill>
                  <a:srgbClr val="402B2B"/>
                </a:solidFill>
                <a:latin typeface="Helvetica World Bold"/>
              </a:rPr>
              <a:t>ПЛЮРАЛІЗМ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30368" y="5107759"/>
            <a:ext cx="2763139" cy="85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8"/>
              </a:lnSpc>
              <a:spcBef>
                <a:spcPct val="0"/>
              </a:spcBef>
            </a:pPr>
            <a:r>
              <a:rPr lang="en-US" sz="2342">
                <a:solidFill>
                  <a:srgbClr val="402B2B"/>
                </a:solidFill>
                <a:latin typeface="Helvetica World Bold"/>
              </a:rPr>
              <a:t>РІВНОПРАВНІСТЬ ГРОМАДЯН;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20350" y="4783787"/>
            <a:ext cx="3232709" cy="211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2"/>
              </a:lnSpc>
              <a:spcBef>
                <a:spcPct val="0"/>
              </a:spcBef>
            </a:pPr>
            <a:r>
              <a:rPr lang="en-US" sz="1866">
                <a:solidFill>
                  <a:srgbClr val="402B2B"/>
                </a:solidFill>
                <a:latin typeface="Helvetica World Bold"/>
              </a:rPr>
              <a:t>ВИБОРНІСТЬ ОРГАНІВ ДЕРЖАВНОЇ ВЛАДИ І МІСЦЕВОГО САМОВРЯДУВАННЯ, ПОСТІЙНИЙ КОНТАКТ ІЗ НИМИ НАСЕЛЕННЯ;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531869" y="4473003"/>
            <a:ext cx="3734294" cy="193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2"/>
              </a:lnSpc>
              <a:spcBef>
                <a:spcPct val="0"/>
              </a:spcBef>
            </a:pPr>
            <a:r>
              <a:rPr lang="en-US" sz="2065">
                <a:solidFill>
                  <a:srgbClr val="402B2B"/>
                </a:solidFill>
                <a:latin typeface="Helvetica World Bold"/>
              </a:rPr>
              <a:t>ПРИЙНЯТТЯ РІШЕНЬ ЗА ВОЛЕЮ БІЛЬШОСТІ ЗА ОБОВ’ЯЗКОВОГО ДОТРИМАННЯ ПРАВ МЕНШОСТІ;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88693" y="6486598"/>
            <a:ext cx="3496596" cy="151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02B2B"/>
                </a:solidFill>
                <a:latin typeface="Helvetica World Bold"/>
              </a:rPr>
              <a:t>ВЗАЄМНА ВІДПОВІДАЛЬНІСТЬ ГРОМАДЯНИНА ТА ДЕРЖАВИ ТОЩО.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786086" y="2346175"/>
            <a:ext cx="18332969" cy="12229895"/>
          </a:xfrm>
          <a:custGeom>
            <a:avLst/>
            <a:gdLst/>
            <a:ahLst/>
            <a:cxnLst/>
            <a:rect l="l" t="t" r="r" b="b"/>
            <a:pathLst>
              <a:path w="18332969" h="12229895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1287677">
            <a:off x="10243801" y="7892357"/>
            <a:ext cx="14435305" cy="9997786"/>
            <a:chOff x="0" y="0"/>
            <a:chExt cx="3429000" cy="2374900"/>
          </a:xfrm>
        </p:grpSpPr>
        <p:sp>
          <p:nvSpPr>
            <p:cNvPr id="5" name="Freeform 5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4"/>
              <a:stretch>
                <a:fillRect t="-60874" b="-6087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7464855">
            <a:off x="10393984" y="9915735"/>
            <a:ext cx="4202724" cy="1586980"/>
          </a:xfrm>
          <a:custGeom>
            <a:avLst/>
            <a:gdLst/>
            <a:ahLst/>
            <a:cxnLst/>
            <a:rect l="l" t="t" r="r" b="b"/>
            <a:pathLst>
              <a:path w="4202724" h="1586980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9364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24585" y="510454"/>
            <a:ext cx="7132128" cy="9776546"/>
          </a:xfrm>
          <a:custGeom>
            <a:avLst/>
            <a:gdLst/>
            <a:ahLst/>
            <a:cxnLst/>
            <a:rect l="l" t="t" r="r" b="b"/>
            <a:pathLst>
              <a:path w="7132128" h="9776546">
                <a:moveTo>
                  <a:pt x="0" y="0"/>
                </a:moveTo>
                <a:lnTo>
                  <a:pt x="7132129" y="0"/>
                </a:lnTo>
                <a:lnTo>
                  <a:pt x="7132129" y="9776546"/>
                </a:lnTo>
                <a:lnTo>
                  <a:pt x="0" y="9776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1733462">
            <a:off x="-5425879" y="-1066608"/>
            <a:ext cx="8825759" cy="6112655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50618" b="-506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554990" y="3730301"/>
            <a:ext cx="6798686" cy="210141"/>
          </a:xfrm>
          <a:custGeom>
            <a:avLst/>
            <a:gdLst/>
            <a:ahLst/>
            <a:cxnLst/>
            <a:rect l="l" t="t" r="r" b="b"/>
            <a:pathLst>
              <a:path w="6798686" h="210141">
                <a:moveTo>
                  <a:pt x="0" y="0"/>
                </a:moveTo>
                <a:lnTo>
                  <a:pt x="6798686" y="0"/>
                </a:lnTo>
                <a:lnTo>
                  <a:pt x="6798686" y="210141"/>
                </a:lnTo>
                <a:lnTo>
                  <a:pt x="0" y="210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944436">
            <a:off x="17586120" y="-5801"/>
            <a:ext cx="1403759" cy="3425788"/>
          </a:xfrm>
          <a:custGeom>
            <a:avLst/>
            <a:gdLst/>
            <a:ahLst/>
            <a:cxnLst/>
            <a:rect l="l" t="t" r="r" b="b"/>
            <a:pathLst>
              <a:path w="1403759" h="3425788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5451" y="-705362"/>
            <a:ext cx="11252329" cy="5848862"/>
          </a:xfrm>
          <a:custGeom>
            <a:avLst/>
            <a:gdLst/>
            <a:ahLst/>
            <a:cxnLst/>
            <a:rect l="l" t="t" r="r" b="b"/>
            <a:pathLst>
              <a:path w="11252329" h="5848862">
                <a:moveTo>
                  <a:pt x="0" y="0"/>
                </a:moveTo>
                <a:lnTo>
                  <a:pt x="11252330" y="0"/>
                </a:lnTo>
                <a:lnTo>
                  <a:pt x="11252330" y="5848862"/>
                </a:lnTo>
                <a:lnTo>
                  <a:pt x="0" y="5848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5419" b="-15419"/>
            </a:stretch>
          </a:blipFill>
        </p:spPr>
      </p:sp>
      <p:sp>
        <p:nvSpPr>
          <p:cNvPr id="15" name="Freeform 15"/>
          <p:cNvSpPr/>
          <p:nvPr/>
        </p:nvSpPr>
        <p:spPr>
          <a:xfrm rot="-6687178">
            <a:off x="-1533801" y="2109320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8000"/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5928" y="-246824"/>
            <a:ext cx="10150773" cy="378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  <a:spcBef>
                <a:spcPct val="0"/>
              </a:spcBef>
            </a:pPr>
            <a:r>
              <a:rPr lang="en-US" sz="5338">
                <a:solidFill>
                  <a:srgbClr val="402B2B"/>
                </a:solidFill>
                <a:latin typeface="Sugo Display"/>
              </a:rPr>
              <a:t>Цінності — загальні ідеї, які допомагають людям відрізняти добре від поганого, бажане від небажаного і формулювати на цій підставі суспільні орієнтири та принципи поведінки.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5754575"/>
            <a:ext cx="9104666" cy="3858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402B2B"/>
                </a:solidFill>
                <a:latin typeface="Helvetica World Bold"/>
              </a:rPr>
              <a:t>ДЕРЖАВНА ДЕМОКРАТІЯ — ПОЛІТИЧНИЙ РЕЖИМ, ЗА ЯКОГО ЄДИНИМ ЛЕГІТИМНИМ ДЖЕРЕЛОМ ВЛАДИ В ДЕРЖАВІ ВИЗНАЄТЬСЯ ЇЇ НАРОД.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6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9318"/>
            <a:ext cx="17929031" cy="2873179"/>
          </a:xfrm>
          <a:custGeom>
            <a:avLst/>
            <a:gdLst/>
            <a:ahLst/>
            <a:cxnLst/>
            <a:rect l="l" t="t" r="r" b="b"/>
            <a:pathLst>
              <a:path w="17929031" h="2873179">
                <a:moveTo>
                  <a:pt x="0" y="0"/>
                </a:moveTo>
                <a:lnTo>
                  <a:pt x="17929031" y="0"/>
                </a:lnTo>
                <a:lnTo>
                  <a:pt x="17929031" y="2873179"/>
                </a:lnTo>
                <a:lnTo>
                  <a:pt x="0" y="2873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236" b="-747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226260"/>
            <a:ext cx="17063035" cy="3880561"/>
          </a:xfrm>
          <a:custGeom>
            <a:avLst/>
            <a:gdLst/>
            <a:ahLst/>
            <a:cxnLst/>
            <a:rect l="l" t="t" r="r" b="b"/>
            <a:pathLst>
              <a:path w="17063035" h="3880561">
                <a:moveTo>
                  <a:pt x="0" y="0"/>
                </a:moveTo>
                <a:lnTo>
                  <a:pt x="17063035" y="0"/>
                </a:lnTo>
                <a:lnTo>
                  <a:pt x="17063035" y="3880561"/>
                </a:lnTo>
                <a:lnTo>
                  <a:pt x="0" y="3880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40" b="-194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7740" y="6093720"/>
            <a:ext cx="5999899" cy="4004932"/>
          </a:xfrm>
          <a:custGeom>
            <a:avLst/>
            <a:gdLst/>
            <a:ahLst/>
            <a:cxnLst/>
            <a:rect l="l" t="t" r="r" b="b"/>
            <a:pathLst>
              <a:path w="5999899" h="4004932">
                <a:moveTo>
                  <a:pt x="0" y="0"/>
                </a:moveTo>
                <a:lnTo>
                  <a:pt x="5999899" y="0"/>
                </a:lnTo>
                <a:lnTo>
                  <a:pt x="5999899" y="4004932"/>
                </a:lnTo>
                <a:lnTo>
                  <a:pt x="0" y="4004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26221" y="6007265"/>
            <a:ext cx="3876589" cy="4091387"/>
          </a:xfrm>
          <a:custGeom>
            <a:avLst/>
            <a:gdLst/>
            <a:ahLst/>
            <a:cxnLst/>
            <a:rect l="l" t="t" r="r" b="b"/>
            <a:pathLst>
              <a:path w="3876589" h="4091387">
                <a:moveTo>
                  <a:pt x="0" y="0"/>
                </a:moveTo>
                <a:lnTo>
                  <a:pt x="3876589" y="0"/>
                </a:lnTo>
                <a:lnTo>
                  <a:pt x="3876589" y="4091387"/>
                </a:lnTo>
                <a:lnTo>
                  <a:pt x="0" y="4091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13831" y="6898453"/>
            <a:ext cx="7315200" cy="3026664"/>
          </a:xfrm>
          <a:custGeom>
            <a:avLst/>
            <a:gdLst/>
            <a:ahLst/>
            <a:cxnLst/>
            <a:rect l="l" t="t" r="r" b="b"/>
            <a:pathLst>
              <a:path w="7315200" h="3026664">
                <a:moveTo>
                  <a:pt x="0" y="0"/>
                </a:moveTo>
                <a:lnTo>
                  <a:pt x="7315200" y="0"/>
                </a:lnTo>
                <a:lnTo>
                  <a:pt x="7315200" y="3026664"/>
                </a:lnTo>
                <a:lnTo>
                  <a:pt x="0" y="3026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11282" y="1168877"/>
            <a:ext cx="14306467" cy="89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4"/>
              </a:lnSpc>
              <a:spcBef>
                <a:spcPct val="0"/>
              </a:spcBef>
            </a:pPr>
            <a:r>
              <a:rPr lang="en-US" sz="4888">
                <a:solidFill>
                  <a:srgbClr val="000000"/>
                </a:solidFill>
                <a:latin typeface="Helvetica World Bold"/>
              </a:rPr>
              <a:t>ПРЯМА І ПРЕДСТАВНИЦЬКА ДЕМОКРАТІЯ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5995" y="3993619"/>
            <a:ext cx="16197040" cy="157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2"/>
              </a:lnSpc>
              <a:spcBef>
                <a:spcPct val="0"/>
              </a:spcBef>
            </a:pPr>
            <a:r>
              <a:rPr lang="en-US" sz="2787">
                <a:solidFill>
                  <a:srgbClr val="000000"/>
                </a:solidFill>
                <a:latin typeface="Helvetica World Bold"/>
              </a:rPr>
              <a:t>ПРЯМА ДЕМОКРАТІЯ — БЕЗПОСЕРЕДНЯ УЧАСТЬ ГРОМАДЯН У ВИРІШЕННІ СПРАВ (УХВАЛЕННЯ РІШЕННЯ НА</a:t>
            </a:r>
          </a:p>
          <a:p>
            <a:pPr algn="ctr">
              <a:lnSpc>
                <a:spcPts val="3902"/>
              </a:lnSpc>
              <a:spcBef>
                <a:spcPct val="0"/>
              </a:spcBef>
            </a:pPr>
            <a:r>
              <a:rPr lang="en-US" sz="2787">
                <a:solidFill>
                  <a:srgbClr val="000000"/>
                </a:solidFill>
                <a:latin typeface="Helvetica World Bold"/>
              </a:rPr>
              <a:t>РЕФЕРЕНДУМІ, РОЗВ’ЯЗАННЯ ПИТАНЬ НА ЗАГАЛЬНИХ ЗБОРАХ ТОЩО).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6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757" y="3573676"/>
            <a:ext cx="17710800" cy="5684624"/>
          </a:xfrm>
          <a:custGeom>
            <a:avLst/>
            <a:gdLst/>
            <a:ahLst/>
            <a:cxnLst/>
            <a:rect l="l" t="t" r="r" b="b"/>
            <a:pathLst>
              <a:path w="17710800" h="5684624">
                <a:moveTo>
                  <a:pt x="0" y="0"/>
                </a:moveTo>
                <a:lnTo>
                  <a:pt x="17710800" y="0"/>
                </a:lnTo>
                <a:lnTo>
                  <a:pt x="17710800" y="5684624"/>
                </a:lnTo>
                <a:lnTo>
                  <a:pt x="0" y="5684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248" b="-654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47259"/>
            <a:ext cx="7315200" cy="2509490"/>
          </a:xfrm>
          <a:custGeom>
            <a:avLst/>
            <a:gdLst/>
            <a:ahLst/>
            <a:cxnLst/>
            <a:rect l="l" t="t" r="r" b="b"/>
            <a:pathLst>
              <a:path w="7315200" h="2509490">
                <a:moveTo>
                  <a:pt x="0" y="0"/>
                </a:moveTo>
                <a:lnTo>
                  <a:pt x="7315200" y="0"/>
                </a:lnTo>
                <a:lnTo>
                  <a:pt x="7315200" y="2509490"/>
                </a:lnTo>
                <a:lnTo>
                  <a:pt x="0" y="2509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4248" y="-108031"/>
            <a:ext cx="3929617" cy="4020069"/>
          </a:xfrm>
          <a:custGeom>
            <a:avLst/>
            <a:gdLst/>
            <a:ahLst/>
            <a:cxnLst/>
            <a:rect l="l" t="t" r="r" b="b"/>
            <a:pathLst>
              <a:path w="3929617" h="4020069">
                <a:moveTo>
                  <a:pt x="0" y="0"/>
                </a:moveTo>
                <a:lnTo>
                  <a:pt x="3929617" y="0"/>
                </a:lnTo>
                <a:lnTo>
                  <a:pt x="3929617" y="4020069"/>
                </a:lnTo>
                <a:lnTo>
                  <a:pt x="0" y="4020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199" y="4154488"/>
            <a:ext cx="18102801" cy="438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8"/>
              </a:lnSpc>
              <a:spcBef>
                <a:spcPct val="0"/>
              </a:spcBef>
            </a:pPr>
            <a:r>
              <a:rPr lang="en-US" sz="2877">
                <a:solidFill>
                  <a:srgbClr val="000000"/>
                </a:solidFill>
                <a:latin typeface="Helvetica World Bold"/>
              </a:rPr>
              <a:t>ПРЕДСТАВНИЦЬКА ДЕМОКРАТІЯ — ТАКА ФОРМА НАРОДОВЛАДДЯ, ЗА ЯКОЇ ГРОМАДЯНИ НЕ БЕРУТЬ БЕЗПОСЕРЕДНЬОЇ УЧАСТІ В УПРАВЛІННІ СПІЛЬНОТОЮ ТА РОЗВ’ЯЗАННІ СПІЛЬНИХ ПРОБЛЕМ, А ДОРУЧАЮТЬ ЦЕ СВОЇМ</a:t>
            </a:r>
          </a:p>
          <a:p>
            <a:pPr algn="ctr">
              <a:lnSpc>
                <a:spcPts val="4028"/>
              </a:lnSpc>
              <a:spcBef>
                <a:spcPct val="0"/>
              </a:spcBef>
            </a:pPr>
            <a:r>
              <a:rPr lang="en-US" sz="2877">
                <a:solidFill>
                  <a:srgbClr val="000000"/>
                </a:solidFill>
                <a:latin typeface="Helvetica World Bold"/>
              </a:rPr>
              <a:t>ПРЕДСТАВНИКАМ (ДЕЛЕГАТАМ, ДЕПУТАТАМ), УПОВНОВАЖУЮТЬ ЇХ ПРЕДСТАВЛЯТИ СВОЇ ІНТЕРЕСИ, ДЕЛЕГУЮТЬ</a:t>
            </a:r>
          </a:p>
          <a:p>
            <a:pPr algn="ctr">
              <a:lnSpc>
                <a:spcPts val="4028"/>
              </a:lnSpc>
              <a:spcBef>
                <a:spcPct val="0"/>
              </a:spcBef>
            </a:pPr>
            <a:r>
              <a:rPr lang="en-US" sz="2877">
                <a:solidFill>
                  <a:srgbClr val="000000"/>
                </a:solidFill>
                <a:latin typeface="Helvetica World Bold"/>
              </a:rPr>
              <a:t>СВОЄ ПРАВО НА НАЛЕЖНУ ГРОМАДЯНАМ ЧАСТКУ ВЛАДИ, ЧЕРЕЗ СВОЇХ ОБРАНЦІВ ВПЛИВАЮТЬ НА СТАН СПРАВ У</a:t>
            </a:r>
          </a:p>
          <a:p>
            <a:pPr algn="ctr">
              <a:lnSpc>
                <a:spcPts val="4028"/>
              </a:lnSpc>
              <a:spcBef>
                <a:spcPct val="0"/>
              </a:spcBef>
            </a:pPr>
            <a:r>
              <a:rPr lang="en-US" sz="2877">
                <a:solidFill>
                  <a:srgbClr val="000000"/>
                </a:solidFill>
                <a:latin typeface="Helvetica World Bold"/>
              </a:rPr>
              <a:t>СУСПІЛЬСТВІ, НА УПРАВЛІННЯ ДЕРЖАВОЮ.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355</Words>
  <Application>Microsoft Office PowerPoint</Application>
  <PresentationFormat>Довільний</PresentationFormat>
  <Paragraphs>31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Atkinson Hyperlegible Italics</vt:lpstr>
      <vt:lpstr>Homemade Apple</vt:lpstr>
      <vt:lpstr>Sugo Display</vt:lpstr>
      <vt:lpstr>Calibri</vt:lpstr>
      <vt:lpstr>Helvetica World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</dc:title>
  <dc:creator>ВАНЯ</dc:creator>
  <cp:lastModifiedBy>Іван Стеренчук</cp:lastModifiedBy>
  <cp:revision>3</cp:revision>
  <dcterms:created xsi:type="dcterms:W3CDTF">2006-08-16T00:00:00Z</dcterms:created>
  <dcterms:modified xsi:type="dcterms:W3CDTF">2024-02-28T07:55:04Z</dcterms:modified>
  <dc:identifier>DAF-DjGA4zs</dc:identifier>
</cp:coreProperties>
</file>