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5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98" r:id="rId9"/>
    <p:sldId id="266" r:id="rId10"/>
    <p:sldId id="267" r:id="rId11"/>
    <p:sldId id="268" r:id="rId12"/>
    <p:sldId id="269" r:id="rId13"/>
    <p:sldId id="270" r:id="rId14"/>
    <p:sldId id="302" r:id="rId15"/>
    <p:sldId id="303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9" r:id="rId30"/>
    <p:sldId id="300" r:id="rId31"/>
    <p:sldId id="284" r:id="rId32"/>
    <p:sldId id="285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</p:sldIdLst>
  <p:sldSz cx="9144000" cy="5143500" type="screen16x9"/>
  <p:notesSz cx="6858000" cy="9144000"/>
  <p:embeddedFontLst>
    <p:embeddedFont>
      <p:font typeface="Roboto" pitchFamily="2" charset="0"/>
      <p:regular r:id="rId46"/>
      <p:bold r:id="rId47"/>
      <p:italic r:id="rId48"/>
      <p:boldItalic r:id="rId49"/>
    </p:embeddedFont>
    <p:embeddedFont>
      <p:font typeface="Constantia" pitchFamily="18" charset="0"/>
      <p:regular r:id="rId50"/>
      <p:bold r:id="rId51"/>
      <p:italic r:id="rId52"/>
      <p:boldItalic r:id="rId53"/>
    </p:embeddedFont>
    <p:embeddedFont>
      <p:font typeface="Wingdings 2" pitchFamily="18" charset="2"/>
      <p:regular r:id="rId54"/>
    </p:embeddedFont>
    <p:embeddedFont>
      <p:font typeface="Cambria" pitchFamily="18" charset="0"/>
      <p:regular r:id="rId55"/>
      <p:bold r:id="rId56"/>
      <p:italic r:id="rId57"/>
      <p:boldItalic r:id="rId58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2C8958A-9BF6-4C38-82C0-0F8AD5BF6D7A}">
  <a:tblStyle styleId="{52C8958A-9BF6-4C38-82C0-0F8AD5BF6D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-691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2;p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5362" name="Google Shape;83;p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Google Shape;151;g633bc75a59_0_73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4818" name="Google Shape;152;g633bc75a59_0_73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Google Shape;158;g633bc75a59_0_73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6866" name="Google Shape;159;g633bc75a59_0_73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Google Shape;166;g633bc75a59_0_74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8914" name="Google Shape;167;g633bc75a59_0_74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Google Shape;172;g65883ea9d8_0_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3010" name="Google Shape;173;g65883ea9d8_0_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Google Shape;180;g633bc75a59_0_74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5058" name="Google Shape;181;g633bc75a59_0_74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Google Shape;191;g633bc75a59_0_75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7106" name="Google Shape;192;g633bc75a59_0_75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Google Shape;200;g63e10014ba_2_1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49154" name="Google Shape;201;g63e10014ba_2_1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Google Shape;207;g65883ea9d8_0_19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1202" name="Google Shape;208;g65883ea9d8_0_1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Google Shape;214;g63e10014ba_2_2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4274" name="Google Shape;215;g63e10014ba_2_2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Google Shape;222;g633bc75a59_0_79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6322" name="Google Shape;223;g633bc75a59_0_79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8;g633bc75a59_0_70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7410" name="Google Shape;89;g633bc75a59_0_70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Google Shape;227;g633bc75a59_0_76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58370" name="Google Shape;228;g633bc75a59_0_76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Google Shape;232;g633bc75a59_0_77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0418" name="Google Shape;233;g633bc75a59_0_77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Google Shape;240;g6247561c25_1_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2466" name="Google Shape;241;g6247561c25_1_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Google Shape;249;g633bc75a59_0_78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4514" name="Google Shape;250;g633bc75a59_0_78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Google Shape;257;g633bc75a59_0_78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6562" name="Google Shape;258;g633bc75a59_0_78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Google Shape;264;g633bc75a59_0_80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68610" name="Google Shape;265;g633bc75a59_0_80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Google Shape;270;g63e10014ba_2_4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2706" name="Google Shape;271;g63e10014ba_2_4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Google Shape;279;g633bc75a59_0_8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4754" name="Google Shape;280;g633bc75a59_0_8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Google Shape;296;g633bc75a59_0_83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6802" name="Google Shape;297;g633bc75a59_0_83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Google Shape;309;g63e10014ba_2_65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78850" name="Google Shape;310;g63e10014ba_2_6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3;g633bc75a59_0_70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19458" name="Google Shape;94;g633bc75a59_0_70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Google Shape;317;g633bc75a59_0_84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0898" name="Google Shape;318;g633bc75a59_0_84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Google Shape;323;g63e10014ba_2_73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2946" name="Google Shape;324;g63e10014ba_2_7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Google Shape;330;g633bc75a59_0_82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4994" name="Google Shape;331;g633bc75a59_0_82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Google Shape;336;g633bc75a59_0_75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7042" name="Google Shape;337;g633bc75a59_0_75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Google Shape;341;g73d8795e34_0_1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89090" name="Google Shape;342;g73d8795e34_0_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Google Shape;346;g633bc75a59_0_76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1138" name="Google Shape;347;g633bc75a59_0_76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Google Shape;352;g73d8795e34_0_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3186" name="Google Shape;353;g73d8795e34_0_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Google Shape;357;g63e10014ba_2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5234" name="Google Shape;358;g63e10014ba_2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Google Shape;362;g63e10014ba_2_6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97282" name="Google Shape;363;g63e10014ba_2_6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103;g633bc75a59_0_712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1506" name="Google Shape;104;g633bc75a59_0_7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10;g633bc75a59_0_717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3554" name="Google Shape;111;g633bc75a59_0_7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18;g6403dde7cf_0_48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5602" name="Google Shape;119;g6403dde7cf_0_4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30;g6ae29206e1_0_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27650" name="Google Shape;131;g6ae29206e1_0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Google Shape;141;g6ae29206e1_0_10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0722" name="Google Shape;142;g6ae29206e1_0_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Google Shape;146;g6ae29206e1_0_14:notes"/>
          <p:cNvSpPr>
            <a:spLocks noGrp="1" noRot="1" noChangeAspect="1"/>
          </p:cNvSpPr>
          <p:nvPr>
            <p:ph type="sldImg" idx="2"/>
          </p:nvPr>
        </p:nvSpPr>
        <p:spPr>
          <a:ln>
            <a:headEnd/>
            <a:tailEnd/>
          </a:ln>
        </p:spPr>
      </p:sp>
      <p:sp>
        <p:nvSpPr>
          <p:cNvPr id="32770" name="Google Shape;147;g6ae29206e1_0_1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ru-RU" sz="11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0;p2"/>
          <p:cNvGrpSpPr>
            <a:grpSpLocks/>
          </p:cNvGrpSpPr>
          <p:nvPr/>
        </p:nvGrpSpPr>
        <p:grpSpPr bwMode="auto">
          <a:xfrm>
            <a:off x="6097588" y="0"/>
            <a:ext cx="3046412" cy="2030413"/>
            <a:chOff x="6098378" y="5"/>
            <a:chExt cx="3045625" cy="2030570"/>
          </a:xfrm>
        </p:grpSpPr>
        <p:sp>
          <p:nvSpPr>
            <p:cNvPr id="5" name="Google Shape;11;p2"/>
            <p:cNvSpPr>
              <a:spLocks noChangeArrowheads="1"/>
            </p:cNvSpPr>
            <p:nvPr/>
          </p:nvSpPr>
          <p:spPr bwMode="auto"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6" name="Google Shape;12;p2"/>
            <p:cNvSpPr>
              <a:spLocks noChangeArrowheads="1"/>
            </p:cNvSpPr>
            <p:nvPr/>
          </p:nvSpPr>
          <p:spPr bwMode="auto"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7" name="Google Shape;13;p2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4;p2"/>
            <p:cNvSpPr>
              <a:spLocks noChangeArrowheads="1"/>
            </p:cNvSpPr>
            <p:nvPr/>
          </p:nvSpPr>
          <p:spPr bwMode="auto"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9" name="Google Shape;15;p2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8;p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9B21F-B958-4683-AF3C-520CDF942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tx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0;p11"/>
          <p:cNvGrpSpPr>
            <a:grpSpLocks/>
          </p:cNvGrpSpPr>
          <p:nvPr/>
        </p:nvGrpSpPr>
        <p:grpSpPr bwMode="auto">
          <a:xfrm>
            <a:off x="6097588" y="0"/>
            <a:ext cx="3046412" cy="2030413"/>
            <a:chOff x="6098378" y="5"/>
            <a:chExt cx="3045625" cy="2030570"/>
          </a:xfrm>
        </p:grpSpPr>
        <p:sp>
          <p:nvSpPr>
            <p:cNvPr id="5" name="Google Shape;71;p11"/>
            <p:cNvSpPr>
              <a:spLocks noChangeArrowheads="1"/>
            </p:cNvSpPr>
            <p:nvPr/>
          </p:nvSpPr>
          <p:spPr bwMode="auto"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6" name="Google Shape;72;p11"/>
            <p:cNvSpPr>
              <a:spLocks noChangeArrowheads="1"/>
            </p:cNvSpPr>
            <p:nvPr/>
          </p:nvSpPr>
          <p:spPr bwMode="auto"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7" name="Google Shape;73;p11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74;p11"/>
            <p:cNvSpPr>
              <a:spLocks noChangeArrowheads="1"/>
            </p:cNvSpPr>
            <p:nvPr/>
          </p:nvSpPr>
          <p:spPr bwMode="auto"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9" name="Google Shape;75;p11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rPr lang="ru-RU"/>
              <a:t>Образец заголовка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78;p11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26963-5BFE-4542-8D1A-888FC08999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0;p12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AFABDC1A-3013-475D-987F-5925A4FCC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tx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0;p3"/>
          <p:cNvGrpSpPr>
            <a:grpSpLocks/>
          </p:cNvGrpSpPr>
          <p:nvPr/>
        </p:nvGrpSpPr>
        <p:grpSpPr bwMode="auto">
          <a:xfrm>
            <a:off x="6097588" y="0"/>
            <a:ext cx="3046412" cy="2030413"/>
            <a:chOff x="6098378" y="5"/>
            <a:chExt cx="3045625" cy="2030570"/>
          </a:xfrm>
        </p:grpSpPr>
        <p:sp>
          <p:nvSpPr>
            <p:cNvPr id="4" name="Google Shape;21;p3"/>
            <p:cNvSpPr>
              <a:spLocks noChangeArrowheads="1"/>
            </p:cNvSpPr>
            <p:nvPr/>
          </p:nvSpPr>
          <p:spPr bwMode="auto"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5" name="Google Shape;22;p3"/>
            <p:cNvSpPr>
              <a:spLocks noChangeArrowheads="1"/>
            </p:cNvSpPr>
            <p:nvPr/>
          </p:nvSpPr>
          <p:spPr bwMode="auto"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6" name="Google Shape;23;p3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24;p3"/>
            <p:cNvSpPr>
              <a:spLocks noChangeArrowheads="1"/>
            </p:cNvSpPr>
            <p:nvPr/>
          </p:nvSpPr>
          <p:spPr bwMode="auto"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  <p:sp>
          <p:nvSpPr>
            <p:cNvPr id="8" name="Google Shape;25;p3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27;p3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FD724-BC77-4DEE-A163-03C58D290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9;p4"/>
          <p:cNvGrpSpPr>
            <a:grpSpLocks/>
          </p:cNvGrpSpPr>
          <p:nvPr/>
        </p:nvGrpSpPr>
        <p:grpSpPr bwMode="auto">
          <a:xfrm>
            <a:off x="0" y="3903663"/>
            <a:ext cx="9144000" cy="1239837"/>
            <a:chOff x="0" y="3903669"/>
            <a:chExt cx="9144000" cy="1239925"/>
          </a:xfrm>
        </p:grpSpPr>
        <p:sp>
          <p:nvSpPr>
            <p:cNvPr id="5" name="Google Shape;30;p4"/>
            <p:cNvSpPr/>
            <p:nvPr/>
          </p:nvSpPr>
          <p:spPr>
            <a:xfrm>
              <a:off x="8154988" y="3903669"/>
              <a:ext cx="989012" cy="987495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31;p4"/>
            <p:cNvSpPr/>
            <p:nvPr/>
          </p:nvSpPr>
          <p:spPr>
            <a:xfrm flipH="1">
              <a:off x="6181725" y="3903669"/>
              <a:ext cx="989013" cy="987495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32;p4"/>
            <p:cNvSpPr/>
            <p:nvPr/>
          </p:nvSpPr>
          <p:spPr>
            <a:xfrm>
              <a:off x="7170738" y="3903669"/>
              <a:ext cx="989012" cy="9874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3;p4"/>
            <p:cNvSpPr/>
            <p:nvPr/>
          </p:nvSpPr>
          <p:spPr>
            <a:xfrm rot="10800000">
              <a:off x="8154988" y="3903669"/>
              <a:ext cx="989012" cy="987495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34;p4"/>
            <p:cNvSpPr>
              <a:spLocks noChangeArrowheads="1"/>
            </p:cNvSpPr>
            <p:nvPr/>
          </p:nvSpPr>
          <p:spPr bwMode="auto">
            <a:xfrm>
              <a:off x="0" y="4891164"/>
              <a:ext cx="9144000" cy="252430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lIns="91425" tIns="91425" rIns="91425" bIns="91425" anchor="ctr"/>
            <a:lstStyle/>
            <a:p>
              <a:pPr>
                <a:buClr>
                  <a:srgbClr val="000000"/>
                </a:buClr>
                <a:buFont typeface="Arial" charset="0"/>
                <a:buNone/>
                <a:defRPr/>
              </a:pPr>
              <a:endParaRPr lang="ru-RU"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" name="Google Shape;37;p4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738CC-BC54-4871-A2F7-57D6683811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" name="Google Shape;42;p5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F6175402-5BE9-4309-81C7-A5B82E6037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" name="Google Shape;45;p6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AC2F7706-064E-4EC9-BD8A-3A74ADDC5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" name="Google Shape;49;p7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4C3A5BB8-A6FE-435C-AD0A-5E16C9A83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51;p8"/>
          <p:cNvGrpSpPr>
            <a:grpSpLocks/>
          </p:cNvGrpSpPr>
          <p:nvPr/>
        </p:nvGrpSpPr>
        <p:grpSpPr bwMode="auto">
          <a:xfrm>
            <a:off x="6097588" y="0"/>
            <a:ext cx="3046412" cy="2030413"/>
            <a:chOff x="6098378" y="5"/>
            <a:chExt cx="3045625" cy="2030570"/>
          </a:xfrm>
        </p:grpSpPr>
        <p:sp>
          <p:nvSpPr>
            <p:cNvPr id="4" name="Google Shape;52;p8"/>
            <p:cNvSpPr/>
            <p:nvPr/>
          </p:nvSpPr>
          <p:spPr>
            <a:xfrm>
              <a:off x="8128265" y="5"/>
              <a:ext cx="1015738" cy="101449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53;p8"/>
            <p:cNvSpPr/>
            <p:nvPr/>
          </p:nvSpPr>
          <p:spPr>
            <a:xfrm flipH="1">
              <a:off x="7114116" y="5"/>
              <a:ext cx="1014150" cy="101449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54;p8"/>
            <p:cNvSpPr/>
            <p:nvPr/>
          </p:nvSpPr>
          <p:spPr>
            <a:xfrm rot="10800000" flipH="1">
              <a:off x="7114116" y="5"/>
              <a:ext cx="1014150" cy="1016079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55;p8"/>
            <p:cNvSpPr/>
            <p:nvPr/>
          </p:nvSpPr>
          <p:spPr>
            <a:xfrm rot="10800000">
              <a:off x="6098378" y="5"/>
              <a:ext cx="1015738" cy="1016079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56;p8"/>
            <p:cNvSpPr/>
            <p:nvPr/>
          </p:nvSpPr>
          <p:spPr>
            <a:xfrm rot="10800000">
              <a:off x="8128265" y="1016084"/>
              <a:ext cx="1015738" cy="1014491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" name="Google Shape;58;p8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EAB49-5DFE-4C54-99C9-31869612CE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60;p9"/>
          <p:cNvSpPr>
            <a:spLocks noChangeArrowheads="1"/>
          </p:cNvSpPr>
          <p:nvPr/>
        </p:nvSpPr>
        <p:spPr bwMode="auto"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000000"/>
              </a:buClr>
              <a:buFont typeface="Arial" charset="0"/>
              <a:buNone/>
              <a:defRPr/>
            </a:pPr>
            <a:endParaRPr lang="ru-RU"/>
          </a:p>
        </p:txBody>
      </p:sp>
      <p:cxnSp>
        <p:nvCxnSpPr>
          <p:cNvPr id="6" name="Google Shape;61;p9"/>
          <p:cNvCxnSpPr>
            <a:cxnSpLocks noChangeShapeType="1"/>
          </p:cNvCxnSpPr>
          <p:nvPr/>
        </p:nvCxnSpPr>
        <p:spPr bwMode="auto">
          <a:xfrm>
            <a:off x="5029200" y="4495800"/>
            <a:ext cx="468313" cy="0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anchor="b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65;p9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F7391-732F-43C2-A0BA-79AF9873ED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anchor="ctr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3" name="Google Shape;68;p10"/>
          <p:cNvSpPr txBox="1"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>
                <a:solidFill>
                  <a:srgbClr val="434343"/>
                </a:solidFill>
              </a:defRPr>
            </a:lvl1pPr>
          </a:lstStyle>
          <a:p>
            <a:pPr>
              <a:defRPr/>
            </a:pPr>
            <a:fld id="{1BB1C7A4-5FD9-4BE2-92F3-A14F73667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311150" y="409575"/>
            <a:ext cx="8521700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53251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311150" y="1230313"/>
            <a:ext cx="8521700" cy="333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53252" name="Google Shape;8;p1"/>
          <p:cNvSpPr txBox="1">
            <a:spLocks noGrp="1"/>
          </p:cNvSpPr>
          <p:nvPr>
            <p:ph type="sldNum" idx="12"/>
          </p:nvPr>
        </p:nvSpPr>
        <p:spPr bwMode="auto">
          <a:xfrm>
            <a:off x="8459788" y="4651375"/>
            <a:ext cx="5492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000">
                <a:solidFill>
                  <a:srgbClr val="FFFFFF"/>
                </a:solidFill>
                <a:latin typeface="Roboto" pitchFamily="2" charset="0"/>
                <a:sym typeface="Roboto" pitchFamily="2" charset="0"/>
              </a:defRPr>
            </a:lvl1pPr>
          </a:lstStyle>
          <a:p>
            <a:pPr>
              <a:defRPr/>
            </a:pPr>
            <a:fld id="{FEFC07EA-DA21-4523-B918-7D7D7E780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marL="742950" lvl="1" indent="-28575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marL="1143000" lvl="2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marL="1600200" lvl="3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marL="2057400" lvl="4" indent="-228600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Google Shape;85;p13"/>
          <p:cNvSpPr txBox="1">
            <a:spLocks noGrp="1"/>
          </p:cNvSpPr>
          <p:nvPr>
            <p:ph type="ctrTitle"/>
          </p:nvPr>
        </p:nvSpPr>
        <p:spPr>
          <a:xfrm>
            <a:off x="163513" y="1173163"/>
            <a:ext cx="5786437" cy="23891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30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Проект Новоросія. </a:t>
            </a:r>
            <a:br>
              <a:rPr lang="ru-RU" sz="30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</a:br>
            <a:r>
              <a:rPr lang="ru-RU" sz="30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Політика царського уряду щодо південноукраїнського регіону (XVIII – початок XX ст.)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Google Shape;149;p2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84138"/>
            <a:ext cx="63198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54;p25"/>
          <p:cNvSpPr txBox="1">
            <a:spLocks noGrp="1"/>
          </p:cNvSpPr>
          <p:nvPr>
            <p:ph type="body" idx="4294967295"/>
          </p:nvPr>
        </p:nvSpPr>
        <p:spPr>
          <a:xfrm>
            <a:off x="5534025" y="130175"/>
            <a:ext cx="3609975" cy="4478338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434343"/>
              </a:buClr>
              <a:buSzPts val="1800"/>
              <a:buFont typeface="Roboto" pitchFamily="2" charset="0"/>
              <a:buNone/>
            </a:pPr>
            <a:endParaRPr lang="ru-RU" sz="1600" smtClean="0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6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За даними Всеросійського перепису 1897 р., у Катеринославській, Херсонській і Таврійській губерніях проживало 6295,1 тис. жителів. </a:t>
            </a:r>
          </a:p>
        </p:txBody>
      </p:sp>
      <p:pic>
        <p:nvPicPr>
          <p:cNvPr id="33794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88" y="206375"/>
            <a:ext cx="524986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Прямоугольник 2"/>
          <p:cNvSpPr>
            <a:spLocks noChangeArrowheads="1"/>
          </p:cNvSpPr>
          <p:nvPr/>
        </p:nvSpPr>
        <p:spPr bwMode="auto">
          <a:xfrm>
            <a:off x="565150" y="4151313"/>
            <a:ext cx="403383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>
              <a:solidFill>
                <a:schemeClr val="tx1"/>
              </a:solidFill>
              <a:latin typeface="Constantia" pitchFamily="18" charset="0"/>
            </a:endParaRPr>
          </a:p>
          <a:p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С.Васильк</a:t>
            </a:r>
            <a:r>
              <a:rPr lang="uk-UA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вський «Весна в Україні» 1883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61;p26"/>
          <p:cNvSpPr txBox="1">
            <a:spLocks noGrp="1"/>
          </p:cNvSpPr>
          <p:nvPr>
            <p:ph type="title"/>
          </p:nvPr>
        </p:nvSpPr>
        <p:spPr>
          <a:xfrm>
            <a:off x="3484563" y="260350"/>
            <a:ext cx="5659437" cy="10906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1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Зміни питомої ваги українців у населенні Південної України (ХVІІІ — перша половина ХІХ ст.) (у %)</a:t>
            </a:r>
            <a:endParaRPr lang="ru-RU" b="1" smtClean="0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graphicFrame>
        <p:nvGraphicFramePr>
          <p:cNvPr id="35868" name="Group 28"/>
          <p:cNvGraphicFramePr>
            <a:graphicFrameLocks noGrp="1"/>
          </p:cNvGraphicFramePr>
          <p:nvPr/>
        </p:nvGraphicFramePr>
        <p:xfrm>
          <a:off x="3146425" y="1806575"/>
          <a:ext cx="5943600" cy="1914525"/>
        </p:xfrm>
        <a:graphic>
          <a:graphicData uri="http://schemas.openxmlformats.org/drawingml/2006/table">
            <a:tbl>
              <a:tblPr/>
              <a:tblGrid>
                <a:gridCol w="1728788"/>
                <a:gridCol w="838200"/>
                <a:gridCol w="839787"/>
                <a:gridCol w="833438"/>
                <a:gridCol w="833437"/>
                <a:gridCol w="869950"/>
              </a:tblGrid>
              <a:tr h="635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Всього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1719р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1745р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1764р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1779р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1850р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01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Катерино-славська і Херсонська губернії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85,60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96,86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73,06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64,74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73,52</a:t>
                      </a:r>
                    </a:p>
                  </a:txBody>
                  <a:tcPr marL="91425" marR="91425" marT="91425" marB="91425" horzOverflow="overflow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5865" name="Google Shape;163;p2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260350"/>
            <a:ext cx="3095625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6" name="Google Shape;164;p26"/>
          <p:cNvSpPr txBox="1">
            <a:spLocks noChangeArrowheads="1"/>
          </p:cNvSpPr>
          <p:nvPr/>
        </p:nvSpPr>
        <p:spPr bwMode="auto">
          <a:xfrm>
            <a:off x="50800" y="4575175"/>
            <a:ext cx="3778250" cy="95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</a:rPr>
              <a:t>Українське національне вбрання.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Google Shape;169;p2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1150" y="588963"/>
            <a:ext cx="85217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Google Shape;170;p27"/>
          <p:cNvSpPr txBox="1">
            <a:spLocks noGrp="1"/>
          </p:cNvSpPr>
          <p:nvPr>
            <p:ph type="title"/>
          </p:nvPr>
        </p:nvSpPr>
        <p:spPr>
          <a:xfrm>
            <a:off x="517525" y="0"/>
            <a:ext cx="8221663" cy="838200"/>
          </a:xfrm>
        </p:spPr>
        <p:txBody>
          <a:bodyPr/>
          <a:lstStyle/>
          <a:p>
            <a:pPr indent="44450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Населення Півдня України станом на 1914 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1897063"/>
            <a:ext cx="43211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3750" y="100013"/>
            <a:ext cx="4464050" cy="265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Прямоугольник 2"/>
          <p:cNvSpPr>
            <a:spLocks noChangeArrowheads="1"/>
          </p:cNvSpPr>
          <p:nvPr/>
        </p:nvSpPr>
        <p:spPr bwMode="auto">
          <a:xfrm>
            <a:off x="4527550" y="4562475"/>
            <a:ext cx="3624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Васильківський «Не жартуй» 1895 р.</a:t>
            </a:r>
          </a:p>
        </p:txBody>
      </p:sp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4660900" y="2755900"/>
            <a:ext cx="42306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 Васильківський «Весілля в Україні» 1908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80963"/>
            <a:ext cx="4268787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Текст 11"/>
          <p:cNvSpPr txBox="1">
            <a:spLocks/>
          </p:cNvSpPr>
          <p:nvPr/>
        </p:nvSpPr>
        <p:spPr bwMode="auto">
          <a:xfrm>
            <a:off x="398463" y="3722688"/>
            <a:ext cx="404018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Clr>
                <a:srgbClr val="000000"/>
              </a:buClr>
              <a:buFont typeface="Wingdings 2" pitchFamily="18" charset="2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Айвазовський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</a:rPr>
              <a:t>«Весілля в Україні» </a:t>
            </a:r>
            <a:endParaRPr lang="ru-RU" altLang="ru-RU" sz="16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buClr>
                <a:srgbClr val="000000"/>
              </a:buClr>
              <a:buFont typeface="Wingdings 2" pitchFamily="18" charset="2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</a:rPr>
              <a:t>1892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р.</a:t>
            </a:r>
          </a:p>
        </p:txBody>
      </p:sp>
      <p:pic>
        <p:nvPicPr>
          <p:cNvPr id="40963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8838" y="1301750"/>
            <a:ext cx="4243387" cy="333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Текст 5"/>
          <p:cNvSpPr txBox="1">
            <a:spLocks/>
          </p:cNvSpPr>
          <p:nvPr/>
        </p:nvSpPr>
        <p:spPr bwMode="auto">
          <a:xfrm>
            <a:off x="4826000" y="4683125"/>
            <a:ext cx="40401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Clr>
                <a:srgbClr val="000000"/>
              </a:buClr>
              <a:buFont typeface="Wingdings 2" pitchFamily="18" charset="2"/>
              <a:buNone/>
            </a:pP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Куїнджі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</a:rPr>
              <a:t>«Вечір на Україні» 1878</a:t>
            </a:r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Google Shape;175;p2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13" y="201613"/>
            <a:ext cx="4205287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Google Shape;176;p28"/>
          <p:cNvSpPr txBox="1">
            <a:spLocks noChangeArrowheads="1"/>
          </p:cNvSpPr>
          <p:nvPr/>
        </p:nvSpPr>
        <p:spPr bwMode="auto">
          <a:xfrm>
            <a:off x="74613" y="3032125"/>
            <a:ext cx="5043487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Cambria" pitchFamily="18" charset="0"/>
              </a:rPr>
              <a:t>Карло Боссолі. “Татарський дім в Алупці”. 1856р. </a:t>
            </a:r>
          </a:p>
        </p:txBody>
      </p:sp>
      <p:pic>
        <p:nvPicPr>
          <p:cNvPr id="41987" name="Picture 4" descr="Картинки по запросу фото крыма 19 ве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0700" y="1274763"/>
            <a:ext cx="4746625" cy="305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Box 1"/>
          <p:cNvSpPr txBox="1">
            <a:spLocks noChangeArrowheads="1"/>
          </p:cNvSpPr>
          <p:nvPr/>
        </p:nvSpPr>
        <p:spPr bwMode="auto">
          <a:xfrm>
            <a:off x="4538663" y="4330700"/>
            <a:ext cx="4330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uk-UA">
                <a:solidFill>
                  <a:srgbClr val="FFFFFF"/>
                </a:solidFill>
              </a:rPr>
              <a:t>Крим</a:t>
            </a:r>
            <a:r>
              <a:rPr lang="ru-RU">
                <a:solidFill>
                  <a:srgbClr val="FFFFFF"/>
                </a:solidFill>
              </a:rPr>
              <a:t>. Аю-Даг.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Google Shape;183;p29"/>
          <p:cNvSpPr txBox="1">
            <a:spLocks noGrp="1"/>
          </p:cNvSpPr>
          <p:nvPr>
            <p:ph type="body" idx="4294967295"/>
          </p:nvPr>
        </p:nvSpPr>
        <p:spPr>
          <a:xfrm>
            <a:off x="211138" y="317500"/>
            <a:ext cx="8520112" cy="2106613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Штучний термін «новорос» на Півдні не зустрічався. Етнос “новорос” не зафіксований демографічною статистикою. Історики і етнографи не виявили в регіоні жодної народної пісні, переказу, думи, приказки, загадки тощо, де б згадувалося про «новоросів». Південь — це ареал поширення української народної творчості. Зустрічаються зразки російського, болгарського, татарського фольклору, а «новоросійського» — ні.</a:t>
            </a:r>
          </a:p>
        </p:txBody>
      </p:sp>
      <p:pic>
        <p:nvPicPr>
          <p:cNvPr id="44034" name="Google Shape;184;p2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2268538"/>
            <a:ext cx="1722437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Google Shape;185;p2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76613" y="2268538"/>
            <a:ext cx="1724025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Google Shape;186;p2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10250" y="2268538"/>
            <a:ext cx="1982788" cy="241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Google Shape;187;p29"/>
          <p:cNvSpPr txBox="1">
            <a:spLocks noChangeArrowheads="1"/>
          </p:cNvSpPr>
          <p:nvPr/>
        </p:nvSpPr>
        <p:spPr bwMode="auto">
          <a:xfrm>
            <a:off x="211138" y="4549775"/>
            <a:ext cx="2543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Болгарський національний одяг.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  <p:sp>
        <p:nvSpPr>
          <p:cNvPr id="44038" name="Google Shape;188;p29"/>
          <p:cNvSpPr txBox="1">
            <a:spLocks noChangeArrowheads="1"/>
          </p:cNvSpPr>
          <p:nvPr/>
        </p:nvSpPr>
        <p:spPr bwMode="auto">
          <a:xfrm>
            <a:off x="5721350" y="4587875"/>
            <a:ext cx="296386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Російський національний одяг.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  <p:sp>
        <p:nvSpPr>
          <p:cNvPr id="44039" name="Google Shape;189;p29"/>
          <p:cNvSpPr txBox="1">
            <a:spLocks noChangeArrowheads="1"/>
          </p:cNvSpPr>
          <p:nvPr/>
        </p:nvSpPr>
        <p:spPr bwMode="auto">
          <a:xfrm>
            <a:off x="3065463" y="4587875"/>
            <a:ext cx="24336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2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Татарський національний одяг.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2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Google Shape;194;p30"/>
          <p:cNvSpPr txBox="1">
            <a:spLocks noGrp="1"/>
          </p:cNvSpPr>
          <p:nvPr>
            <p:ph type="body" idx="4294967295"/>
          </p:nvPr>
        </p:nvSpPr>
        <p:spPr>
          <a:xfrm>
            <a:off x="271463" y="61913"/>
            <a:ext cx="8205787" cy="1141412"/>
          </a:xfrm>
        </p:spPr>
        <p:txBody>
          <a:bodyPr/>
          <a:lstStyle/>
          <a:p>
            <a:pPr marL="0" indent="0" algn="just" eaLnBrk="1" hangingPunct="1">
              <a:lnSpc>
                <a:spcPct val="150000"/>
              </a:lnSpc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Замість Новоросії на запорозьких землях, по суті, сформувалася Нова Україна, переважною більшістю населення якої були українці — колишні переселенці з Лівобережжя і Правобережжя та їх нащадки. </a:t>
            </a:r>
          </a:p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endParaRPr lang="ru-RU" sz="1700" smtClean="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46082" name="Google Shape;195;p3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3" y="1373188"/>
            <a:ext cx="4835525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Google Shape;196;p30"/>
          <p:cNvSpPr txBox="1">
            <a:spLocks noChangeArrowheads="1"/>
          </p:cNvSpPr>
          <p:nvPr/>
        </p:nvSpPr>
        <p:spPr bwMode="auto">
          <a:xfrm>
            <a:off x="157163" y="4581525"/>
            <a:ext cx="5094287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І. Солодовніков  “Українське село”. Фото.</a:t>
            </a:r>
          </a:p>
        </p:txBody>
      </p:sp>
      <p:pic>
        <p:nvPicPr>
          <p:cNvPr id="46084" name="Google Shape;197;p3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2238" y="1489075"/>
            <a:ext cx="3773487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Google Shape;198;p30"/>
          <p:cNvSpPr txBox="1">
            <a:spLocks noChangeArrowheads="1"/>
          </p:cNvSpPr>
          <p:nvPr/>
        </p:nvSpPr>
        <p:spPr bwMode="auto">
          <a:xfrm>
            <a:off x="5226050" y="4473575"/>
            <a:ext cx="3725863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Ю. Журка. “Українське село”, 2002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Google Shape;203;p31"/>
          <p:cNvSpPr txBox="1">
            <a:spLocks noGrp="1"/>
          </p:cNvSpPr>
          <p:nvPr>
            <p:ph type="body" idx="4294967295"/>
          </p:nvPr>
        </p:nvSpPr>
        <p:spPr>
          <a:xfrm>
            <a:off x="6157913" y="474663"/>
            <a:ext cx="2917825" cy="4257675"/>
          </a:xfrm>
        </p:spPr>
        <p:txBody>
          <a:bodyPr/>
          <a:lstStyle/>
          <a:p>
            <a:pPr marL="457200" eaLnBrk="1" hangingPunct="1">
              <a:lnSpc>
                <a:spcPct val="115000"/>
              </a:lnSpc>
              <a:spcBef>
                <a:spcPts val="1600"/>
              </a:spcBef>
              <a:buClr>
                <a:srgbClr val="FFFFFF"/>
              </a:buClr>
              <a:buSzPts val="1800"/>
              <a:buFont typeface="Arial" charset="0"/>
              <a:buChar char="★"/>
            </a:pPr>
            <a: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Населення краю так і не перетворилося на «новоросів», а вперто трималося етнічних коренів — кожен своїх. </a:t>
            </a:r>
          </a:p>
        </p:txBody>
      </p:sp>
      <p:sp>
        <p:nvSpPr>
          <p:cNvPr id="48130" name="Google Shape;204;p31"/>
          <p:cNvSpPr txBox="1">
            <a:spLocks noChangeArrowheads="1"/>
          </p:cNvSpPr>
          <p:nvPr/>
        </p:nvSpPr>
        <p:spPr bwMode="auto">
          <a:xfrm>
            <a:off x="1858963" y="4813300"/>
            <a:ext cx="3341687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Катеринослав</a:t>
            </a:r>
          </a:p>
        </p:txBody>
      </p:sp>
      <p:pic>
        <p:nvPicPr>
          <p:cNvPr id="48131" name="Google Shape;205;p3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239713"/>
            <a:ext cx="5961062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1;p14"/>
          <p:cNvSpPr txBox="1">
            <a:spLocks noGrp="1"/>
          </p:cNvSpPr>
          <p:nvPr>
            <p:ph type="body" idx="4294967295"/>
          </p:nvPr>
        </p:nvSpPr>
        <p:spPr>
          <a:xfrm>
            <a:off x="222250" y="763588"/>
            <a:ext cx="8721725" cy="3711575"/>
          </a:xfrm>
        </p:spPr>
        <p:txBody>
          <a:bodyPr/>
          <a:lstStyle/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 smtClean="0">
                <a:solidFill>
                  <a:srgbClr val="FFFFFF"/>
                </a:solidFill>
                <a:latin typeface="Arial" charset="0"/>
                <a:cs typeface="Arial" charset="0"/>
              </a:rPr>
              <a:t>1. Історичний контекст появи проекту “Новоросія”. Становлення південного регіону як частини української етнічної території (кінець ХVІІІ – ХІХ ст.)</a:t>
            </a:r>
          </a:p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 smtClean="0">
                <a:solidFill>
                  <a:srgbClr val="FFFFFF"/>
                </a:solidFill>
                <a:latin typeface="Arial" charset="0"/>
                <a:cs typeface="Arial" charset="0"/>
              </a:rPr>
              <a:t>2. “Новоросія” без “новоросів”: етнічний склад населення Півдня України у ХІХ – на початку ХХ ст.</a:t>
            </a:r>
          </a:p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 smtClean="0">
                <a:solidFill>
                  <a:srgbClr val="FFFFFF"/>
                </a:solidFill>
                <a:latin typeface="Arial" charset="0"/>
                <a:cs typeface="Arial" charset="0"/>
              </a:rPr>
              <a:t>3. Особливості модернізації південноукраїнського регіону. Українці й модернізація регіону.</a:t>
            </a:r>
          </a:p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 smtClean="0">
                <a:solidFill>
                  <a:srgbClr val="FFFFFF"/>
                </a:solidFill>
                <a:latin typeface="Arial" charset="0"/>
                <a:cs typeface="Arial" charset="0"/>
              </a:rPr>
              <a:t>4. Роль Півдня України в економічній інтеграції українських земель.</a:t>
            </a:r>
          </a:p>
          <a:p>
            <a:pPr marL="228600" indent="0" algn="just" eaLnBrk="1" hangingPunct="1">
              <a:lnSpc>
                <a:spcPct val="115000"/>
              </a:lnSpc>
              <a:spcBef>
                <a:spcPts val="1200"/>
              </a:spcBef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uk-UA" sz="2000" smtClean="0">
                <a:solidFill>
                  <a:srgbClr val="FFFFFF"/>
                </a:solidFill>
                <a:latin typeface="Arial" charset="0"/>
                <a:cs typeface="Arial" charset="0"/>
              </a:rPr>
              <a:t>5. Світова війна і модернізаційні процеси на Півдні.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Google Shape;210;p32"/>
          <p:cNvSpPr txBox="1">
            <a:spLocks noGrp="1"/>
          </p:cNvSpPr>
          <p:nvPr>
            <p:ph type="title"/>
          </p:nvPr>
        </p:nvSpPr>
        <p:spPr>
          <a:xfrm>
            <a:off x="5149850" y="1231900"/>
            <a:ext cx="3935413" cy="3825875"/>
          </a:xfrm>
        </p:spPr>
        <p:txBody>
          <a:bodyPr/>
          <a:lstStyle/>
          <a:p>
            <a:pPr marL="400050" indent="-285750" eaLnBrk="1" hangingPunct="1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ts val="1800"/>
              <a:buFont typeface="Arial" charset="0"/>
              <a:buChar char="•"/>
            </a:pPr>
            <a: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Російського прориву на Південь, у напрямі Босфору і Дарданелл не трапилося. </a:t>
            </a:r>
            <a:b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</a:br>
            <a: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«Новоросія» залишалася штучною назвою південно-західної окраїни імперії без «новоросів» і перспектив стати мостом до визволеного «Священного Царгороду з Церквою Св. Софії та Єрусалиму з Господнім гробом».</a:t>
            </a:r>
            <a:endParaRPr lang="ru-RU" smtClean="0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sp>
        <p:nvSpPr>
          <p:cNvPr id="50178" name="Google Shape;211;p32"/>
          <p:cNvSpPr txBox="1">
            <a:spLocks noChangeArrowheads="1"/>
          </p:cNvSpPr>
          <p:nvPr/>
        </p:nvSpPr>
        <p:spPr bwMode="auto">
          <a:xfrm>
            <a:off x="271463" y="4235450"/>
            <a:ext cx="48783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Катерина II. Американська карикатура.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latin typeface="Roboto" pitchFamily="2" charset="0"/>
                <a:sym typeface="Roboto" pitchFamily="2" charset="0"/>
              </a:rPr>
              <a:t> </a:t>
            </a:r>
          </a:p>
        </p:txBody>
      </p:sp>
      <p:pic>
        <p:nvPicPr>
          <p:cNvPr id="50179" name="Google Shape;212;p3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252413"/>
            <a:ext cx="4878387" cy="391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1"/>
          <p:cNvSpPr txBox="1">
            <a:spLocks noChangeArrowheads="1"/>
          </p:cNvSpPr>
          <p:nvPr/>
        </p:nvSpPr>
        <p:spPr bwMode="auto">
          <a:xfrm>
            <a:off x="5257800" y="373063"/>
            <a:ext cx="35941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Провал зовнішньополітичної мети проекту «Новоросія».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218;p33"/>
          <p:cNvSpPr txBox="1">
            <a:spLocks noGrp="1"/>
          </p:cNvSpPr>
          <p:nvPr>
            <p:ph type="title"/>
          </p:nvPr>
        </p:nvSpPr>
        <p:spPr>
          <a:xfrm>
            <a:off x="496888" y="114300"/>
            <a:ext cx="8223250" cy="838200"/>
          </a:xfrm>
        </p:spPr>
        <p:txBody>
          <a:bodyPr/>
          <a:lstStyle/>
          <a:p>
            <a:pPr indent="444500" algn="ctr" eaLnBrk="1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18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Національний склад міського населення Півдня України в 1897 р.</a:t>
            </a:r>
          </a:p>
        </p:txBody>
      </p:sp>
      <p:pic>
        <p:nvPicPr>
          <p:cNvPr id="1042" name="Google Shape;219;p3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413" y="1347788"/>
            <a:ext cx="4116387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Google Shape;220;p33"/>
          <p:cNvSpPr txBox="1">
            <a:spLocks noChangeArrowheads="1"/>
          </p:cNvSpPr>
          <p:nvPr/>
        </p:nvSpPr>
        <p:spPr bwMode="auto">
          <a:xfrm>
            <a:off x="234950" y="4281488"/>
            <a:ext cx="3379788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Одеса</a:t>
            </a:r>
          </a:p>
        </p:txBody>
      </p:sp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3168650" y="1225550"/>
          <a:ext cx="7007225" cy="3373438"/>
        </p:xfrm>
        <a:graphic>
          <a:graphicData uri="http://schemas.openxmlformats.org/presentationml/2006/ole">
            <p:oleObj spid="_x0000_s1040" name="Документ" r:id="rId5" imgW="5940803" imgH="286102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Google Shape;225;p3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163" y="77788"/>
            <a:ext cx="72771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Google Shape;230;p3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2863"/>
            <a:ext cx="9067800" cy="51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Google Shape;237;p36"/>
          <p:cNvPicPr preferRelativeResize="0">
            <a:picLocks noChangeAspect="1" noChangeArrowheads="1"/>
          </p:cNvPicPr>
          <p:nvPr/>
        </p:nvPicPr>
        <p:blipFill>
          <a:blip r:embed="rId3"/>
          <a:srcRect l="17535" t="2516" r="16093" b="20293"/>
          <a:stretch>
            <a:fillRect/>
          </a:stretch>
        </p:blipFill>
        <p:spPr bwMode="auto">
          <a:xfrm>
            <a:off x="42863" y="0"/>
            <a:ext cx="91011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Google Shape;238;p36"/>
          <p:cNvSpPr txBox="1">
            <a:spLocks noChangeArrowheads="1"/>
          </p:cNvSpPr>
          <p:nvPr/>
        </p:nvSpPr>
        <p:spPr bwMode="auto">
          <a:xfrm>
            <a:off x="241300" y="355600"/>
            <a:ext cx="546735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Roboto" pitchFamily="2" charset="0"/>
                <a:sym typeface="Roboto" pitchFamily="2" charset="0"/>
              </a:rPr>
              <a:t>Перший потяг Луганського паротягобудівного заводу, який був заснований 1896р. німецьким підприємцем Густавом Гартманом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Google Shape;243;p3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75" y="671513"/>
            <a:ext cx="4692650" cy="304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Google Shape;244;p37"/>
          <p:cNvSpPr txBox="1">
            <a:spLocks noChangeArrowheads="1"/>
          </p:cNvSpPr>
          <p:nvPr/>
        </p:nvSpPr>
        <p:spPr bwMode="auto">
          <a:xfrm>
            <a:off x="1806575" y="4030663"/>
            <a:ext cx="4227513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Костянтинівський скляний завод. Катеринославська губернія. Кінець XIX ст.</a:t>
            </a:r>
          </a:p>
        </p:txBody>
      </p:sp>
      <p:sp>
        <p:nvSpPr>
          <p:cNvPr id="61443" name="Google Shape;245;p37"/>
          <p:cNvSpPr txBox="1">
            <a:spLocks noChangeArrowheads="1"/>
          </p:cNvSpPr>
          <p:nvPr/>
        </p:nvSpPr>
        <p:spPr bwMode="auto">
          <a:xfrm>
            <a:off x="4752975" y="3805238"/>
            <a:ext cx="3614738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r">
              <a:buClr>
                <a:srgbClr val="000000"/>
              </a:buClr>
              <a:buFont typeface="Arial" charset="0"/>
              <a:buNone/>
            </a:pPr>
            <a:endParaRPr lang="ru-RU"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252;p38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A3990"/>
              </a:buClr>
              <a:buFont typeface="Roboto" pitchFamily="2" charset="0"/>
              <a:buNone/>
            </a:pPr>
            <a:endParaRPr lang="ru-RU" sz="3000" smtClean="0">
              <a:solidFill>
                <a:srgbClr val="2A3990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sp>
        <p:nvSpPr>
          <p:cNvPr id="63490" name="Google Shape;253;p38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434343"/>
              </a:buClr>
              <a:buFont typeface="Roboto" pitchFamily="2" charset="0"/>
              <a:buNone/>
            </a:pPr>
            <a:endParaRPr lang="ru-RU" sz="1800" smtClean="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63491" name="Google Shape;254;p3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Google Shape;255;p38"/>
          <p:cNvSpPr txBox="1">
            <a:spLocks noChangeArrowheads="1"/>
          </p:cNvSpPr>
          <p:nvPr/>
        </p:nvSpPr>
        <p:spPr bwMode="auto">
          <a:xfrm>
            <a:off x="358775" y="4248150"/>
            <a:ext cx="752157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 b="1">
                <a:latin typeface="Roboto" pitchFamily="2" charset="0"/>
                <a:sym typeface="Roboto" pitchFamily="2" charset="0"/>
              </a:rPr>
              <a:t>Олександрівський Південно-Російський Залізооброблюючий і залізопрокатний завод (Катеринославська губернія, 1887р)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260;p39"/>
          <p:cNvSpPr txBox="1">
            <a:spLocks noGrp="1"/>
          </p:cNvSpPr>
          <p:nvPr>
            <p:ph type="title"/>
          </p:nvPr>
        </p:nvSpPr>
        <p:spPr>
          <a:xfrm>
            <a:off x="311150" y="409575"/>
            <a:ext cx="8521700" cy="608013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2A3990"/>
              </a:buClr>
              <a:buFont typeface="Roboto" pitchFamily="2" charset="0"/>
              <a:buNone/>
            </a:pPr>
            <a:endParaRPr lang="ru-RU" sz="3000" smtClean="0">
              <a:solidFill>
                <a:srgbClr val="2A3990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sp>
        <p:nvSpPr>
          <p:cNvPr id="65538" name="Google Shape;261;p39"/>
          <p:cNvSpPr txBox="1">
            <a:spLocks noGrp="1"/>
          </p:cNvSpPr>
          <p:nvPr>
            <p:ph type="body" idx="1"/>
          </p:nvPr>
        </p:nvSpPr>
        <p:spPr>
          <a:xfrm>
            <a:off x="311150" y="1230313"/>
            <a:ext cx="8521700" cy="3338512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ct val="0"/>
              </a:spcBef>
              <a:spcAft>
                <a:spcPts val="1600"/>
              </a:spcAft>
              <a:buClr>
                <a:srgbClr val="434343"/>
              </a:buClr>
              <a:buFont typeface="Roboto" pitchFamily="2" charset="0"/>
              <a:buNone/>
            </a:pPr>
            <a:endParaRPr lang="ru-RU" sz="1800" smtClean="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65539" name="Google Shape;262;p3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Google Shape;267;p4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" y="125413"/>
            <a:ext cx="615473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6" name="Google Shape;268;p40"/>
          <p:cNvSpPr txBox="1">
            <a:spLocks noChangeArrowheads="1"/>
          </p:cNvSpPr>
          <p:nvPr/>
        </p:nvSpPr>
        <p:spPr bwMode="auto">
          <a:xfrm>
            <a:off x="6394450" y="1939925"/>
            <a:ext cx="2435225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Театр корифеїв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 (м. Єливетград). 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Корифеї: </a:t>
            </a:r>
            <a:endParaRPr lang="pl-PL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Старицький, </a:t>
            </a:r>
            <a:endParaRPr lang="pl-PL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Кропивницький, брати Тобілевичі, </a:t>
            </a:r>
            <a:endParaRPr lang="pl-PL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</a:t>
            </a:r>
            <a:r>
              <a:rPr lang="pl-PL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.</a:t>
            </a: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 Заньковецька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 </a:t>
            </a:r>
            <a:endParaRPr lang="ru-RU" sz="16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 txBox="1">
            <a:spLocks/>
          </p:cNvSpPr>
          <p:nvPr/>
        </p:nvSpPr>
        <p:spPr bwMode="auto">
          <a:xfrm>
            <a:off x="3332163" y="152400"/>
            <a:ext cx="48958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1pPr>
            <a:lvl2pPr lvl="1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2pPr>
            <a:lvl3pPr lvl="2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3pPr>
            <a:lvl4pPr lvl="3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4pPr>
            <a:lvl5pPr lvl="4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charset="0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charset="0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uk-UA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Брати </a:t>
            </a:r>
            <a:r>
              <a:rPr lang="uk-UA" sz="2000" b="1" kern="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Тобілевічи</a:t>
            </a:r>
            <a:r>
              <a:rPr lang="uk-UA" sz="2000" b="1" kern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000" b="1" kern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9634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565150"/>
            <a:ext cx="2462213" cy="3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Объект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94363" y="542925"/>
            <a:ext cx="23288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6" name="Текст 1"/>
          <p:cNvSpPr txBox="1">
            <a:spLocks/>
          </p:cNvSpPr>
          <p:nvPr/>
        </p:nvSpPr>
        <p:spPr bwMode="auto">
          <a:xfrm>
            <a:off x="482600" y="4011613"/>
            <a:ext cx="4100513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>
              <a:lnSpc>
                <a:spcPct val="9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1500" b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Іван Тобілевич </a:t>
            </a:r>
            <a:r>
              <a:rPr lang="ru-RU" sz="150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(Карпеко-Карий) </a:t>
            </a:r>
          </a:p>
          <a:p>
            <a:pPr algn="ctr" eaLnBrk="0" hangingPunct="0">
              <a:lnSpc>
                <a:spcPct val="9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sz="1500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(1845 – 1907)</a:t>
            </a:r>
          </a:p>
        </p:txBody>
      </p:sp>
      <p:sp>
        <p:nvSpPr>
          <p:cNvPr id="69637" name="Текст 5"/>
          <p:cNvSpPr txBox="1">
            <a:spLocks/>
          </p:cNvSpPr>
          <p:nvPr/>
        </p:nvSpPr>
        <p:spPr bwMode="auto">
          <a:xfrm>
            <a:off x="5103813" y="4310063"/>
            <a:ext cx="404018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Микола Садовський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ea typeface="Arial" charset="0"/>
                <a:cs typeface="Times New Roman" pitchFamily="18" charset="0"/>
              </a:rPr>
              <a:t> (1856  – 1933)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Google Shape;96;p1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888" y="0"/>
            <a:ext cx="68802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Объект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403225"/>
            <a:ext cx="25622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Заголовок 4"/>
          <p:cNvSpPr txBox="1">
            <a:spLocks noGrp="1"/>
          </p:cNvSpPr>
          <p:nvPr>
            <p:ph type="title" idx="4294967295"/>
          </p:nvPr>
        </p:nvSpPr>
        <p:spPr>
          <a:xfrm>
            <a:off x="180975" y="4251325"/>
            <a:ext cx="4171950" cy="460375"/>
          </a:xfrm>
        </p:spPr>
        <p:txBody>
          <a:bodyPr/>
          <a:lstStyle/>
          <a:p>
            <a:pPr algn="ctr"/>
            <a:r>
              <a:rPr lang="ru-RU" sz="1600" b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Панас Саксаганський </a:t>
            </a:r>
            <a:r>
              <a:rPr lang="ru-RU" b="1" smtClean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(1859  – 1940)</a:t>
            </a:r>
          </a:p>
        </p:txBody>
      </p:sp>
      <p:sp>
        <p:nvSpPr>
          <p:cNvPr id="70659" name="Заголовок 4"/>
          <p:cNvSpPr txBox="1">
            <a:spLocks/>
          </p:cNvSpPr>
          <p:nvPr/>
        </p:nvSpPr>
        <p:spPr bwMode="auto">
          <a:xfrm>
            <a:off x="3240088" y="127000"/>
            <a:ext cx="489743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buClr>
                <a:srgbClr val="000000"/>
              </a:buClr>
              <a:buFont typeface="Arial" charset="0"/>
              <a:buNone/>
            </a:pPr>
            <a:endParaRPr lang="ru-RU" sz="2000" b="1">
              <a:solidFill>
                <a:schemeClr val="bg1"/>
              </a:solidFill>
              <a:latin typeface="Times New Roman" pitchFamily="18" charset="0"/>
              <a:ea typeface="Arial" charset="0"/>
              <a:cs typeface="Times New Roman" pitchFamily="18" charset="0"/>
            </a:endParaRPr>
          </a:p>
        </p:txBody>
      </p:sp>
      <p:pic>
        <p:nvPicPr>
          <p:cNvPr id="70660" name="Объект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1013" y="300038"/>
            <a:ext cx="27114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Текст 1"/>
          <p:cNvSpPr txBox="1">
            <a:spLocks/>
          </p:cNvSpPr>
          <p:nvPr/>
        </p:nvSpPr>
        <p:spPr bwMode="auto">
          <a:xfrm>
            <a:off x="336550" y="4381500"/>
            <a:ext cx="40401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endParaRPr lang="ru-RU" sz="1500">
              <a:solidFill>
                <a:schemeClr val="bg1"/>
              </a:solidFill>
              <a:ea typeface="Arial" charset="0"/>
              <a:cs typeface="Times New Roman" pitchFamily="18" charset="0"/>
            </a:endParaRPr>
          </a:p>
        </p:txBody>
      </p:sp>
      <p:sp>
        <p:nvSpPr>
          <p:cNvPr id="70662" name="Rectangle 7"/>
          <p:cNvSpPr>
            <a:spLocks noChangeArrowheads="1"/>
          </p:cNvSpPr>
          <p:nvPr/>
        </p:nvSpPr>
        <p:spPr bwMode="auto">
          <a:xfrm>
            <a:off x="5419725" y="4464050"/>
            <a:ext cx="3128963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buClr>
                <a:srgbClr val="000000"/>
              </a:buClr>
              <a:buFont typeface="Wingdings 2" pitchFamily="18" charset="2"/>
              <a:buNone/>
            </a:pPr>
            <a:r>
              <a:rPr lang="ru-RU" b="1">
                <a:solidFill>
                  <a:schemeClr val="bg1"/>
                </a:solidFill>
              </a:rPr>
              <a:t>Марія Заньковецька (1854 – 1934)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273;p41"/>
          <p:cNvSpPr txBox="1">
            <a:spLocks noGrp="1"/>
          </p:cNvSpPr>
          <p:nvPr>
            <p:ph type="body" idx="4294967295"/>
          </p:nvPr>
        </p:nvSpPr>
        <p:spPr>
          <a:xfrm>
            <a:off x="4945063" y="473075"/>
            <a:ext cx="3978275" cy="1152525"/>
          </a:xfrm>
        </p:spPr>
        <p:txBody>
          <a:bodyPr/>
          <a:lstStyle/>
          <a:p>
            <a:pPr marL="0" indent="0" eaLnBrk="1" hangingPunct="1"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У 1907</a:t>
            </a:r>
            <a:r>
              <a:rPr lang="pl-PL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</a:t>
            </a: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р. в Новоросійському університеті почав читати українською мовою лекції з української літератури Олександр Грушевський, брат видатного історика.</a:t>
            </a:r>
          </a:p>
        </p:txBody>
      </p:sp>
      <p:sp>
        <p:nvSpPr>
          <p:cNvPr id="71682" name="Google Shape;274;p41"/>
          <p:cNvSpPr txBox="1">
            <a:spLocks noChangeArrowheads="1"/>
          </p:cNvSpPr>
          <p:nvPr/>
        </p:nvSpPr>
        <p:spPr bwMode="auto">
          <a:xfrm>
            <a:off x="366713" y="3598863"/>
            <a:ext cx="38163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З вимогою відкрити українську кафедру виступили восени 1905</a:t>
            </a:r>
            <a:r>
              <a:rPr lang="pl-PL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 </a:t>
            </a: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р. студенти Новоросійського університету (Одеса).</a:t>
            </a:r>
          </a:p>
        </p:txBody>
      </p:sp>
      <p:sp>
        <p:nvSpPr>
          <p:cNvPr id="71683" name="Google Shape;275;p41"/>
          <p:cNvSpPr txBox="1">
            <a:spLocks noChangeArrowheads="1"/>
          </p:cNvSpPr>
          <p:nvPr/>
        </p:nvSpPr>
        <p:spPr bwMode="auto">
          <a:xfrm>
            <a:off x="476250" y="47625"/>
            <a:ext cx="38163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Одеський (Новоросійський) університет, 1905 р.</a:t>
            </a:r>
          </a:p>
        </p:txBody>
      </p:sp>
      <p:pic>
        <p:nvPicPr>
          <p:cNvPr id="71684" name="Google Shape;276;p4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713" y="723900"/>
            <a:ext cx="3816350" cy="276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Google Shape;277;p4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5850" y="1747838"/>
            <a:ext cx="381476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282;p42"/>
          <p:cNvSpPr txBox="1">
            <a:spLocks noGrp="1"/>
          </p:cNvSpPr>
          <p:nvPr>
            <p:ph type="body" idx="4294967295"/>
          </p:nvPr>
        </p:nvSpPr>
        <p:spPr>
          <a:xfrm>
            <a:off x="327025" y="4211638"/>
            <a:ext cx="3902075" cy="10731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2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Пам'ятник Івану Петровичу              Котляревському. Полтава. 1903 р.              Архітектор А. Ширшов, скульптор</a:t>
            </a:r>
            <a:r>
              <a:rPr lang="pl-PL" sz="12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</a:t>
            </a:r>
            <a:r>
              <a:rPr lang="ru-RU" sz="12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Л. Позен.</a:t>
            </a:r>
            <a:endParaRPr lang="ru-RU" sz="1200" b="1" smtClean="0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sp>
        <p:nvSpPr>
          <p:cNvPr id="73730" name="Google Shape;283;p42"/>
          <p:cNvSpPr txBox="1">
            <a:spLocks noGrp="1"/>
          </p:cNvSpPr>
          <p:nvPr>
            <p:ph type="body" idx="4294967295"/>
          </p:nvPr>
        </p:nvSpPr>
        <p:spPr>
          <a:xfrm>
            <a:off x="4813300" y="4462463"/>
            <a:ext cx="3686175" cy="100647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2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Відкриття пам'ятника Котляревському в Полтаві. 30 серпня 1903 р</a:t>
            </a:r>
            <a:r>
              <a:rPr lang="pl-PL" sz="12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.</a:t>
            </a:r>
            <a:r>
              <a:rPr lang="uk-UA" sz="12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Фото</a:t>
            </a:r>
            <a:endParaRPr lang="ru-RU" sz="1200" smtClean="0">
              <a:solidFill>
                <a:srgbClr val="FFFFFF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73731" name="Google Shape;284;p4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873125"/>
            <a:ext cx="2514600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2" name="Google Shape;285;p42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21325" y="873125"/>
            <a:ext cx="2908300" cy="358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Box 2"/>
          <p:cNvSpPr txBox="1">
            <a:spLocks noChangeArrowheads="1"/>
          </p:cNvSpPr>
          <p:nvPr/>
        </p:nvSpPr>
        <p:spPr bwMode="auto">
          <a:xfrm>
            <a:off x="327025" y="88900"/>
            <a:ext cx="83851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e-BY" sz="1600">
                <a:solidFill>
                  <a:srgbClr val="FFFFFF"/>
                </a:solidFill>
                <a:latin typeface="Roboto" pitchFamily="2" charset="0"/>
              </a:rPr>
              <a:t>1903 р. одеські українські громадські діячі (учасники відкриття пам’ятника І. Котляревському у Полтаві) організували в Одесі лекцію про творчість поета. Лекція зібрала близько 3 тис. слухачів.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299;p44"/>
          <p:cNvSpPr txBox="1">
            <a:spLocks noGrp="1"/>
          </p:cNvSpPr>
          <p:nvPr>
            <p:ph type="title"/>
          </p:nvPr>
        </p:nvSpPr>
        <p:spPr>
          <a:xfrm>
            <a:off x="460375" y="0"/>
            <a:ext cx="8223250" cy="8382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z="1800" b="1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У «Просвітах» брали участь видатні діячі української культури:</a:t>
            </a:r>
          </a:p>
        </p:txBody>
      </p:sp>
      <p:sp>
        <p:nvSpPr>
          <p:cNvPr id="75778" name="Google Shape;300;p44"/>
          <p:cNvSpPr txBox="1">
            <a:spLocks noGrp="1"/>
          </p:cNvSpPr>
          <p:nvPr>
            <p:ph type="body" idx="4294967295"/>
          </p:nvPr>
        </p:nvSpPr>
        <p:spPr>
          <a:xfrm>
            <a:off x="123825" y="4464050"/>
            <a:ext cx="2238375" cy="374650"/>
          </a:xfrm>
        </p:spPr>
        <p:txBody>
          <a:bodyPr/>
          <a:lstStyle/>
          <a:p>
            <a:pPr marL="0" indent="0" algn="ctr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Леся Українка </a:t>
            </a:r>
          </a:p>
        </p:txBody>
      </p:sp>
      <p:pic>
        <p:nvPicPr>
          <p:cNvPr id="75779" name="Google Shape;301;p44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825" y="1330325"/>
            <a:ext cx="22383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0" name="Google Shape;302;p44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6688" y="1330325"/>
            <a:ext cx="196215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Google Shape;303;p44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7275" y="1330325"/>
            <a:ext cx="2085975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Google Shape;304;p44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81850" y="1395413"/>
            <a:ext cx="196215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3" name="Google Shape;305;p44"/>
          <p:cNvSpPr txBox="1">
            <a:spLocks noChangeArrowheads="1"/>
          </p:cNvSpPr>
          <p:nvPr/>
        </p:nvSpPr>
        <p:spPr bwMode="auto">
          <a:xfrm>
            <a:off x="2751138" y="4464050"/>
            <a:ext cx="182086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Лисенко</a:t>
            </a:r>
          </a:p>
        </p:txBody>
      </p:sp>
      <p:sp>
        <p:nvSpPr>
          <p:cNvPr id="75784" name="Google Shape;306;p44"/>
          <p:cNvSpPr txBox="1">
            <a:spLocks noChangeArrowheads="1"/>
          </p:cNvSpPr>
          <p:nvPr/>
        </p:nvSpPr>
        <p:spPr bwMode="auto">
          <a:xfrm>
            <a:off x="4899025" y="4479925"/>
            <a:ext cx="2020888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М. Коцюбинський</a:t>
            </a:r>
          </a:p>
        </p:txBody>
      </p:sp>
      <p:sp>
        <p:nvSpPr>
          <p:cNvPr id="75785" name="Google Shape;307;p44"/>
          <p:cNvSpPr txBox="1">
            <a:spLocks noChangeArrowheads="1"/>
          </p:cNvSpPr>
          <p:nvPr/>
        </p:nvSpPr>
        <p:spPr bwMode="auto">
          <a:xfrm>
            <a:off x="7058025" y="4440238"/>
            <a:ext cx="2085975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115000"/>
              </a:lnSpc>
              <a:spcAft>
                <a:spcPts val="1600"/>
              </a:spcAft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Д. Яворинський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Google Shape;312;p45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1775" y="176213"/>
            <a:ext cx="3322638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Google Shape;313;p45"/>
          <p:cNvSpPr txBox="1">
            <a:spLocks noChangeArrowheads="1"/>
          </p:cNvSpPr>
          <p:nvPr/>
        </p:nvSpPr>
        <p:spPr bwMode="auto">
          <a:xfrm>
            <a:off x="231775" y="4729163"/>
            <a:ext cx="369570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Маніфест Миколи II від 17 жовтня 1905 р.</a:t>
            </a:r>
          </a:p>
        </p:txBody>
      </p:sp>
      <p:sp>
        <p:nvSpPr>
          <p:cNvPr id="77827" name="Google Shape;314;p45"/>
          <p:cNvSpPr txBox="1">
            <a:spLocks noChangeArrowheads="1"/>
          </p:cNvSpPr>
          <p:nvPr/>
        </p:nvSpPr>
        <p:spPr bwMode="auto">
          <a:xfrm>
            <a:off x="5029200" y="4622800"/>
            <a:ext cx="38703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Микола II. Карикатура “Царь испугался издал манифест” </a:t>
            </a:r>
          </a:p>
        </p:txBody>
      </p:sp>
      <p:pic>
        <p:nvPicPr>
          <p:cNvPr id="77828" name="Google Shape;315;p4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0650" y="123825"/>
            <a:ext cx="332422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320;p46"/>
          <p:cNvSpPr txBox="1">
            <a:spLocks noChangeArrowheads="1"/>
          </p:cNvSpPr>
          <p:nvPr/>
        </p:nvSpPr>
        <p:spPr bwMode="auto">
          <a:xfrm>
            <a:off x="482600" y="4318000"/>
            <a:ext cx="795972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Демонстрація чорносотенців в Одесі після оголошення «Маніфесту 17 жовтня» 1905 р.</a:t>
            </a:r>
          </a:p>
        </p:txBody>
      </p:sp>
      <p:pic>
        <p:nvPicPr>
          <p:cNvPr id="79874" name="Google Shape;321;p4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433388"/>
            <a:ext cx="79883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Google Shape;326;p47"/>
          <p:cNvSpPr txBox="1">
            <a:spLocks noGrp="1"/>
          </p:cNvSpPr>
          <p:nvPr>
            <p:ph type="body" idx="4294967295"/>
          </p:nvPr>
        </p:nvSpPr>
        <p:spPr>
          <a:xfrm>
            <a:off x="4224338" y="836613"/>
            <a:ext cx="4694237" cy="3768725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Південь поступово перетворювався в інтегровану частину українського економічного і національно-культурного простору. </a:t>
            </a:r>
          </a:p>
          <a:p>
            <a:pPr marL="0" indent="0" eaLnBrk="1" hangingPunct="1">
              <a:lnSpc>
                <a:spcPct val="115000"/>
              </a:lnSpc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Новоросія, яка задумувалася з метою створення для Російської імперії додаткової опори на Півдні, насправді перетворилася у важливий регіон, де визрівали умови для перетворення України в незалежну державу.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endParaRPr lang="ru-RU" sz="1800" smtClean="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600" y="344488"/>
            <a:ext cx="4046538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Прямоугольник 2"/>
          <p:cNvSpPr>
            <a:spLocks noChangeArrowheads="1"/>
          </p:cNvSpPr>
          <p:nvPr/>
        </p:nvSpPr>
        <p:spPr bwMode="auto">
          <a:xfrm>
            <a:off x="330200" y="4387850"/>
            <a:ext cx="32813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16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Куїнджі «Дніпро вранці» 1881 р.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Google Shape;333;p48"/>
          <p:cNvSpPr txBox="1">
            <a:spLocks noGrp="1"/>
          </p:cNvSpPr>
          <p:nvPr>
            <p:ph type="body" idx="4294967295"/>
          </p:nvPr>
        </p:nvSpPr>
        <p:spPr>
          <a:xfrm>
            <a:off x="3810000" y="4695825"/>
            <a:ext cx="1444625" cy="43180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z="1800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Біженці</a:t>
            </a:r>
          </a:p>
        </p:txBody>
      </p:sp>
      <p:pic>
        <p:nvPicPr>
          <p:cNvPr id="83970" name="Google Shape;334;p4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100013"/>
            <a:ext cx="7835900" cy="459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Google Shape;339;p4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3" y="36513"/>
            <a:ext cx="7180262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5" name="Google Shape;344;p5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575" y="47625"/>
            <a:ext cx="6875463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Google Shape;106;p17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300" y="215900"/>
            <a:ext cx="58547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Google Shape;107;p17"/>
          <p:cNvSpPr txBox="1">
            <a:spLocks noGrp="1"/>
          </p:cNvSpPr>
          <p:nvPr>
            <p:ph type="body" idx="4294967295"/>
          </p:nvPr>
        </p:nvSpPr>
        <p:spPr>
          <a:xfrm>
            <a:off x="298450" y="4660900"/>
            <a:ext cx="5726113" cy="400050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b="1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Чайка С.  “Зруйнування Запорозької Січі 1775 р.”  2001 р.</a:t>
            </a:r>
          </a:p>
        </p:txBody>
      </p:sp>
      <p:sp>
        <p:nvSpPr>
          <p:cNvPr id="20483" name="Google Shape;108;p17"/>
          <p:cNvSpPr txBox="1">
            <a:spLocks noChangeArrowheads="1"/>
          </p:cNvSpPr>
          <p:nvPr/>
        </p:nvSpPr>
        <p:spPr bwMode="auto">
          <a:xfrm>
            <a:off x="6229350" y="0"/>
            <a:ext cx="291465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Ліквідація Запорозької Січі 1775 р. — насильницьке знищення російськими військами українського козацького утворення — Підпільненської Січі, та остаточна ліквідація Запорозької Січі як козацької автономії. Унаслідок цього Військо Запорозьке Низове припинило своє існування.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3" name="Google Shape;349;p5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0050" y="73025"/>
            <a:ext cx="5726113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4" name="Google Shape;350;p51"/>
          <p:cNvSpPr txBox="1">
            <a:spLocks noChangeArrowheads="1"/>
          </p:cNvSpPr>
          <p:nvPr/>
        </p:nvSpPr>
        <p:spPr bwMode="auto">
          <a:xfrm>
            <a:off x="1154113" y="4684713"/>
            <a:ext cx="70675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lnSpc>
                <a:spcPct val="80000"/>
              </a:lnSpc>
              <a:spcBef>
                <a:spcPts val="600"/>
              </a:spcBef>
              <a:buClr>
                <a:srgbClr val="000000"/>
              </a:buClr>
              <a:buFont typeface="Arial" charset="0"/>
              <a:buNone/>
            </a:pPr>
            <a:r>
              <a:rPr lang="ru-RU" sz="1800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С.А. Виноградов «Рассказы про войну» 1914 р.</a:t>
            </a:r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ru-RU" sz="1800">
              <a:solidFill>
                <a:srgbClr val="FFFFFF"/>
              </a:solidFill>
              <a:latin typeface="Roboto" pitchFamily="2" charset="0"/>
              <a:sym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1" name="Google Shape;355;p5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6938" y="63500"/>
            <a:ext cx="68548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09" name="Google Shape;360;p5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5838" y="60325"/>
            <a:ext cx="6651625" cy="502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Google Shape;365;p54"/>
          <p:cNvSpPr txBox="1">
            <a:spLocks noGrp="1"/>
          </p:cNvSpPr>
          <p:nvPr>
            <p:ph type="title"/>
          </p:nvPr>
        </p:nvSpPr>
        <p:spPr>
          <a:xfrm>
            <a:off x="598488" y="2152650"/>
            <a:ext cx="8221662" cy="8382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" pitchFamily="2" charset="0"/>
              <a:buNone/>
            </a:pP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Дякуємо за увагу!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Google Shape;113;p18"/>
          <p:cNvSpPr txBox="1">
            <a:spLocks noGrp="1"/>
          </p:cNvSpPr>
          <p:nvPr>
            <p:ph type="body" idx="4294967295"/>
          </p:nvPr>
        </p:nvSpPr>
        <p:spPr>
          <a:xfrm>
            <a:off x="171450" y="4592638"/>
            <a:ext cx="5459413" cy="300037"/>
          </a:xfrm>
        </p:spPr>
        <p:txBody>
          <a:bodyPr/>
          <a:lstStyle/>
          <a:p>
            <a:pPr marL="0" indent="0" eaLnBrk="1" hangingPunct="1">
              <a:lnSpc>
                <a:spcPct val="115000"/>
              </a:lnSpc>
              <a:spcAft>
                <a:spcPts val="1600"/>
              </a:spcAft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Маніфест Катерини II про ліквідацію Запорозької С</a:t>
            </a:r>
            <a:r>
              <a:rPr lang="uk-UA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і</a:t>
            </a: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чі 1775 р. </a:t>
            </a:r>
          </a:p>
        </p:txBody>
      </p:sp>
      <p:pic>
        <p:nvPicPr>
          <p:cNvPr id="22530" name="Google Shape;114;p18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50" y="139700"/>
            <a:ext cx="5459413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Google Shape;115;p18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86450" y="139700"/>
            <a:ext cx="3171825" cy="437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Google Shape;116;p18"/>
          <p:cNvSpPr txBox="1">
            <a:spLocks noChangeArrowheads="1"/>
          </p:cNvSpPr>
          <p:nvPr/>
        </p:nvSpPr>
        <p:spPr bwMode="auto">
          <a:xfrm>
            <a:off x="5848350" y="4557713"/>
            <a:ext cx="32289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Підпис під маніфестом Катерини II про ліквідацію Запорозької Січі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Google Shape;121;p19"/>
          <p:cNvSpPr txBox="1">
            <a:spLocks noChangeArrowheads="1"/>
          </p:cNvSpPr>
          <p:nvPr/>
        </p:nvSpPr>
        <p:spPr bwMode="auto">
          <a:xfrm>
            <a:off x="2413000" y="4749800"/>
            <a:ext cx="4895850" cy="39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ru-RU">
                <a:solidFill>
                  <a:srgbClr val="FFFFFF"/>
                </a:solidFill>
                <a:latin typeface="Roboto" pitchFamily="2" charset="0"/>
                <a:sym typeface="Roboto" pitchFamily="2" charset="0"/>
              </a:rPr>
              <a:t>Катерина II. Німецька карикатура</a:t>
            </a:r>
          </a:p>
        </p:txBody>
      </p:sp>
      <p:pic>
        <p:nvPicPr>
          <p:cNvPr id="24578" name="Google Shape;122;p19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4138" y="50800"/>
            <a:ext cx="659288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Google Shape;133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54150" y="49213"/>
            <a:ext cx="5886450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Google Shape;134;p21"/>
          <p:cNvSpPr txBox="1">
            <a:spLocks noGrp="1"/>
          </p:cNvSpPr>
          <p:nvPr>
            <p:ph type="body" idx="4294967295"/>
          </p:nvPr>
        </p:nvSpPr>
        <p:spPr>
          <a:xfrm>
            <a:off x="622300" y="4565650"/>
            <a:ext cx="8121650" cy="577850"/>
          </a:xfrm>
        </p:spPr>
        <p:txBody>
          <a:bodyPr/>
          <a:lstStyle/>
          <a:p>
            <a:pPr marL="0" indent="0" eaLnBrk="1" hangingPunct="1"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Новоросійська губернія</a:t>
            </a:r>
            <a:r>
              <a:rPr lang="uk-UA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 </a:t>
            </a: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створена у 1764 р. (центр - м. Катеринослав)</a:t>
            </a:r>
          </a:p>
          <a:p>
            <a:pPr marL="0" indent="0" eaLnBrk="1" hangingPunct="1">
              <a:buClr>
                <a:srgbClr val="434343"/>
              </a:buClr>
              <a:buSzPts val="1800"/>
              <a:buFont typeface="Roboto" pitchFamily="2" charset="0"/>
              <a:buNone/>
            </a:pPr>
            <a:r>
              <a:rPr lang="ru-RU" smtClean="0">
                <a:solidFill>
                  <a:srgbClr val="FFFFFF"/>
                </a:solidFill>
                <a:latin typeface="Roboto" pitchFamily="2" charset="0"/>
                <a:cs typeface="Arial" charset="0"/>
                <a:sym typeface="Roboto" pitchFamily="2" charset="0"/>
              </a:rPr>
              <a:t>Новоросійсько-Бесарабське генерал-губернаторство створене 1822 р. (центр - м. Одеса).</a:t>
            </a:r>
            <a:endParaRPr lang="ru-RU" sz="1800" smtClean="0">
              <a:solidFill>
                <a:srgbClr val="434343"/>
              </a:solidFill>
              <a:latin typeface="Roboto" pitchFamily="2" charset="0"/>
              <a:cs typeface="Arial" charset="0"/>
              <a:sym typeface="Roboto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3125" y="0"/>
            <a:ext cx="7375525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Google Shape;144;p23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7625" y="131763"/>
            <a:ext cx="6289675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1556</TotalTime>
  <Words>663</Words>
  <Application>Microsoft Office PowerPoint</Application>
  <PresentationFormat>Экран (16:9)</PresentationFormat>
  <Paragraphs>93</Paragraphs>
  <Slides>43</Slides>
  <Notes>38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62" baseType="lpstr">
      <vt:lpstr>Arial</vt:lpstr>
      <vt:lpstr>Roboto</vt:lpstr>
      <vt:lpstr>Constantia</vt:lpstr>
      <vt:lpstr>Times New Roman</vt:lpstr>
      <vt:lpstr>Wingdings 2</vt:lpstr>
      <vt:lpstr>Cambria</vt:lpstr>
      <vt:lpstr>Geometric</vt:lpstr>
      <vt:lpstr>Geometric</vt:lpstr>
      <vt:lpstr>Geometric</vt:lpstr>
      <vt:lpstr>Geometric</vt:lpstr>
      <vt:lpstr>Geometric</vt:lpstr>
      <vt:lpstr>Geometric</vt:lpstr>
      <vt:lpstr>Geometric</vt:lpstr>
      <vt:lpstr>Geometric</vt:lpstr>
      <vt:lpstr>Geometric</vt:lpstr>
      <vt:lpstr>Geometric</vt:lpstr>
      <vt:lpstr>Geometric</vt:lpstr>
      <vt:lpstr>Geometric</vt:lpstr>
      <vt:lpstr>Документ</vt:lpstr>
      <vt:lpstr>Проект Новоросія.  Політика царського уряду щодо південноукраїнського регіону (XVIII – початок XX ст.)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Зміни питомої ваги українців у населенні Південної України (ХVІІІ — перша половина ХІХ ст.) (у %)</vt:lpstr>
      <vt:lpstr>Населення Півдня України станом на 1914 р</vt:lpstr>
      <vt:lpstr>Слайд 14</vt:lpstr>
      <vt:lpstr>Слайд 15</vt:lpstr>
      <vt:lpstr>Слайд 16</vt:lpstr>
      <vt:lpstr>Слайд 17</vt:lpstr>
      <vt:lpstr>Слайд 18</vt:lpstr>
      <vt:lpstr>Слайд 19</vt:lpstr>
      <vt:lpstr>Російського прориву на Південь, у напрямі Босфору і Дарданелл не трапилося.  «Новоросія» залишалася штучною назвою південно-західної окраїни імперії без «новоросів» і перспектив стати мостом до визволеного «Священного Царгороду з Церквою Св. Софії та Єрусалиму з Господнім гробом».</vt:lpstr>
      <vt:lpstr>Національний склад міського населення Півдня України в 1897 р.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Панас Саксаганський (1859  – 1940)</vt:lpstr>
      <vt:lpstr>Слайд 31</vt:lpstr>
      <vt:lpstr>Слайд 32</vt:lpstr>
      <vt:lpstr>У «Просвітах» брали участь видатні діячі української культури: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Новоросія. Політика царського уряду щодо Південноукраїнського регіону(XVIII – початок XX ст.)</dc:title>
  <dc:creator>Татьяна Зуйченко</dc:creator>
  <cp:lastModifiedBy>Admin</cp:lastModifiedBy>
  <cp:revision>28</cp:revision>
  <dcterms:modified xsi:type="dcterms:W3CDTF">2019-11-10T16:15:07Z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3410128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S8.2.3</vt:lpwstr>
  </property>
</Properties>
</file>