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286D337-698F-4A27-BC01-F84303CF2614}" type="datetimeFigureOut">
              <a:rPr lang="ru-RU" smtClean="0"/>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141177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286D337-698F-4A27-BC01-F84303CF2614}" type="datetimeFigureOut">
              <a:rPr lang="ru-RU" smtClean="0"/>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278398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286D337-698F-4A27-BC01-F84303CF2614}" type="datetimeFigureOut">
              <a:rPr lang="ru-RU" smtClean="0"/>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60615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286D337-698F-4A27-BC01-F84303CF2614}" type="datetimeFigureOut">
              <a:rPr lang="ru-RU" smtClean="0"/>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215253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286D337-698F-4A27-BC01-F84303CF2614}" type="datetimeFigureOut">
              <a:rPr lang="ru-RU" smtClean="0"/>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68823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286D337-698F-4A27-BC01-F84303CF2614}" type="datetimeFigureOut">
              <a:rPr lang="ru-RU" smtClean="0"/>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123673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286D337-698F-4A27-BC01-F84303CF2614}" type="datetimeFigureOut">
              <a:rPr lang="ru-RU" smtClean="0"/>
              <a:t>10.04.2020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250931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286D337-698F-4A27-BC01-F84303CF2614}" type="datetimeFigureOut">
              <a:rPr lang="ru-RU" smtClean="0"/>
              <a:t>10.04.2020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87475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86D337-698F-4A27-BC01-F84303CF2614}" type="datetimeFigureOut">
              <a:rPr lang="ru-RU" smtClean="0"/>
              <a:t>10.04.2020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278023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286D337-698F-4A27-BC01-F84303CF2614}" type="datetimeFigureOut">
              <a:rPr lang="ru-RU" smtClean="0"/>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219380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286D337-698F-4A27-BC01-F84303CF2614}" type="datetimeFigureOut">
              <a:rPr lang="ru-RU" smtClean="0"/>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137CF3-0FFF-45F6-95BE-39B4E33C47A6}" type="slidenum">
              <a:rPr lang="ru-RU" smtClean="0"/>
              <a:t>‹#›</a:t>
            </a:fld>
            <a:endParaRPr lang="ru-RU"/>
          </a:p>
        </p:txBody>
      </p:sp>
    </p:spTree>
    <p:extLst>
      <p:ext uri="{BB962C8B-B14F-4D97-AF65-F5344CB8AC3E}">
        <p14:creationId xmlns:p14="http://schemas.microsoft.com/office/powerpoint/2010/main" val="426822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6D337-698F-4A27-BC01-F84303CF2614}" type="datetimeFigureOut">
              <a:rPr lang="ru-RU" smtClean="0"/>
              <a:t>10.04.2020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37CF3-0FFF-45F6-95BE-39B4E33C47A6}" type="slidenum">
              <a:rPr lang="ru-RU" smtClean="0"/>
              <a:t>‹#›</a:t>
            </a:fld>
            <a:endParaRPr lang="ru-RU"/>
          </a:p>
        </p:txBody>
      </p:sp>
    </p:spTree>
    <p:extLst>
      <p:ext uri="{BB962C8B-B14F-4D97-AF65-F5344CB8AC3E}">
        <p14:creationId xmlns:p14="http://schemas.microsoft.com/office/powerpoint/2010/main" val="307015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9556" y="99589"/>
            <a:ext cx="9144000" cy="911618"/>
          </a:xfrm>
        </p:spPr>
        <p:txBody>
          <a:bodyPr>
            <a:normAutofit fontScale="90000"/>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Геополитика Японии</a:t>
            </a:r>
          </a:p>
        </p:txBody>
      </p:sp>
      <p:pic>
        <p:nvPicPr>
          <p:cNvPr id="1026" name="Picture 2" descr="Чесне слово. Самурай - UA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941" y="2408953"/>
            <a:ext cx="3200536" cy="2400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амок Химэдзи (Япония) - замок Белой Цапли: фото, билеты - Plane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069" y="2408953"/>
            <a:ext cx="3600603" cy="24004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О-ханами — фестиваль цветения и любования сакурой в Японии - 20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745" y="2408953"/>
            <a:ext cx="3593417" cy="240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90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93115"/>
          </a:xfrm>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Япония на мировой арене</a:t>
            </a:r>
          </a:p>
        </p:txBody>
      </p:sp>
      <p:sp>
        <p:nvSpPr>
          <p:cNvPr id="3" name="Объект 2"/>
          <p:cNvSpPr>
            <a:spLocks noGrp="1"/>
          </p:cNvSpPr>
          <p:nvPr>
            <p:ph idx="1"/>
          </p:nvPr>
        </p:nvSpPr>
        <p:spPr>
          <a:xfrm>
            <a:off x="5721531" y="1506583"/>
            <a:ext cx="5632269" cy="4670380"/>
          </a:xfrm>
        </p:spPr>
        <p:txBody>
          <a:bodyPr>
            <a:normAutofit/>
          </a:bodyPr>
          <a:lstStyle/>
          <a:p>
            <a:r>
              <a:rPr lang="ru-RU" sz="2000" dirty="0">
                <a:latin typeface="Times New Roman" panose="02020603050405020304" pitchFamily="18" charset="0"/>
                <a:cs typeface="Times New Roman" panose="02020603050405020304" pitchFamily="18" charset="0"/>
              </a:rPr>
              <a:t>Русско-Японская война стала первым громким заявлением Японской империи о своем существовании на мировой арене. В ходе разделения Китая в конце ХІХ века, Японии принадлежала часть Манчжурии. Наплевав на все разделения, Российская империя протянула железную дорогу через Маньчжурскую границу, тем самым нарушив японский суверенитет и целостность границ. Японии судилось сдержать удар одной из самых крепких и огромных империй того времени. Результатом этой войны стала ошеломляющая победа японских войск, разгром России, революция 1905-1907 в России и небывалый авторитетный подъем Японии в глазах всего мира.</a:t>
            </a:r>
          </a:p>
        </p:txBody>
      </p:sp>
      <p:pic>
        <p:nvPicPr>
          <p:cNvPr id="5122" name="Picture 2" descr="Русско-японская война 27 января 1904 - 23 августа 1905 — История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33" y="1402080"/>
            <a:ext cx="5001671" cy="325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4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Японская империя</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35429" y="2508069"/>
            <a:ext cx="10918371" cy="3668894"/>
          </a:xfrm>
        </p:spPr>
        <p:txBody>
          <a:bodyPr>
            <a:noAutofit/>
          </a:bodyPr>
          <a:lstStyle/>
          <a:p>
            <a:r>
              <a:rPr lang="ru-RU" sz="2000" dirty="0">
                <a:latin typeface="Times New Roman" panose="02020603050405020304" pitchFamily="18" charset="0"/>
                <a:cs typeface="Times New Roman" panose="02020603050405020304" pitchFamily="18" charset="0"/>
              </a:rPr>
              <a:t>В начале XX века непродолжительный демократический период </a:t>
            </a:r>
            <a:r>
              <a:rPr lang="ru-RU" sz="2000" dirty="0" err="1">
                <a:latin typeface="Times New Roman" panose="02020603050405020304" pitchFamily="18" charset="0"/>
                <a:cs typeface="Times New Roman" panose="02020603050405020304" pitchFamily="18" charset="0"/>
              </a:rPr>
              <a:t>Тайсё</a:t>
            </a:r>
            <a:r>
              <a:rPr lang="ru-RU" sz="2000" dirty="0">
                <a:latin typeface="Times New Roman" panose="02020603050405020304" pitchFamily="18" charset="0"/>
                <a:cs typeface="Times New Roman" panose="02020603050405020304" pitchFamily="18" charset="0"/>
              </a:rPr>
              <a:t> сменился ростом милитаризма и экспансионизма. Япония приняла участие в Первой мировой войне на стороне Антанты, расширив своё политическое влияние и территорию. В 1931 году, продолжая свою политику экспансионизма, заняла Маньчжурию и создала марионеточное государство </a:t>
            </a:r>
            <a:r>
              <a:rPr lang="ru-RU" sz="2000" dirty="0" err="1">
                <a:latin typeface="Times New Roman" panose="02020603050405020304" pitchFamily="18" charset="0"/>
                <a:cs typeface="Times New Roman" panose="02020603050405020304" pitchFamily="18" charset="0"/>
              </a:rPr>
              <a:t>Маньчжоу-Го</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После доклада </a:t>
            </a:r>
            <a:r>
              <a:rPr lang="ru-RU" sz="2000" dirty="0" err="1">
                <a:latin typeface="Times New Roman" panose="02020603050405020304" pitchFamily="18" charset="0"/>
                <a:cs typeface="Times New Roman" panose="02020603050405020304" pitchFamily="18" charset="0"/>
              </a:rPr>
              <a:t>Литтона</a:t>
            </a:r>
            <a:r>
              <a:rPr lang="ru-RU" sz="2000" dirty="0">
                <a:latin typeface="Times New Roman" panose="02020603050405020304" pitchFamily="18" charset="0"/>
                <a:cs typeface="Times New Roman" panose="02020603050405020304" pitchFamily="18" charset="0"/>
              </a:rPr>
              <a:t> в 1933 году Лига Наций осудила её действия и Япония демонстративно покинула Лигу. В 1936 году Япония подписала Антикоминтерновский пакт с нацистской Германией, а в 1941 году присоединилась к странам «Оси». Тогда же Япония подписала Пакт о нейтралитете между СССР и Японией, обязавшись уважать территориальную целостность и неприкосновенность Монгольской народной республики и </a:t>
            </a:r>
            <a:r>
              <a:rPr lang="ru-RU" sz="2000" dirty="0" err="1">
                <a:latin typeface="Times New Roman" panose="02020603050405020304" pitchFamily="18" charset="0"/>
                <a:cs typeface="Times New Roman" panose="02020603050405020304" pitchFamily="18" charset="0"/>
              </a:rPr>
              <a:t>Маньчжоу-Го</a:t>
            </a:r>
            <a:r>
              <a:rPr lang="ru-RU" sz="2000" dirty="0">
                <a:latin typeface="Times New Roman" panose="02020603050405020304" pitchFamily="18" charset="0"/>
                <a:cs typeface="Times New Roman" panose="02020603050405020304" pitchFamily="18" charset="0"/>
              </a:rPr>
              <a:t>.</a:t>
            </a:r>
          </a:p>
        </p:txBody>
      </p:sp>
      <p:pic>
        <p:nvPicPr>
          <p:cNvPr id="6146" name="Picture 2" descr="War flag of the Imperial Japanese Army.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883" y="365125"/>
            <a:ext cx="2332766" cy="155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1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08022" y="1825625"/>
            <a:ext cx="5945777" cy="4351338"/>
          </a:xfrm>
        </p:spPr>
        <p:txBody>
          <a:bodyPr>
            <a:normAutofit/>
          </a:bodyPr>
          <a:lstStyle/>
          <a:p>
            <a:r>
              <a:rPr lang="ru-RU" sz="2000" dirty="0">
                <a:latin typeface="Times New Roman" panose="02020603050405020304" pitchFamily="18" charset="0"/>
                <a:cs typeface="Times New Roman" panose="02020603050405020304" pitchFamily="18" charset="0"/>
              </a:rPr>
              <a:t>В 1937 году Япония вторгается и в другие части Китая, начиная вторую японо-китайскую войну (1937—1945), после чего США накладывают на неё нефтяное эмбарго. 7 декабря 1941 года Япония напала на </a:t>
            </a:r>
            <a:r>
              <a:rPr lang="ru-RU" sz="2000" dirty="0" err="1">
                <a:latin typeface="Times New Roman" panose="02020603050405020304" pitchFamily="18" charset="0"/>
                <a:cs typeface="Times New Roman" panose="02020603050405020304" pitchFamily="18" charset="0"/>
              </a:rPr>
              <a:t>Пёрл-Харбор</a:t>
            </a:r>
            <a:r>
              <a:rPr lang="ru-RU" sz="2000" dirty="0">
                <a:latin typeface="Times New Roman" panose="02020603050405020304" pitchFamily="18" charset="0"/>
                <a:cs typeface="Times New Roman" panose="02020603050405020304" pitchFamily="18" charset="0"/>
              </a:rPr>
              <a:t> и объявила войну США и Великобритании. Это приводит к участию США во Второй мировой войне. Японская империя завоевала Гонконг, Филиппины и Малакку, но в 1942 году поражение в Коралловом море лишило её преимущества на море. После атомных бомбардировок Хиросимы и Нагасаки 6 и 9 августа 1945 года авиацией США, а также после присоединения СССР к военным действиям против Японии, Япония подписала 2 сентября 1945 года Акт о безоговорочной капитуляции.</a:t>
            </a:r>
          </a:p>
        </p:txBody>
      </p:sp>
      <p:pic>
        <p:nvPicPr>
          <p:cNvPr id="7170" name="Picture 2" descr="Файл:Japanese Occupation - Map.jpg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71" y="1976846"/>
            <a:ext cx="3912471" cy="2998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772" y="5042263"/>
            <a:ext cx="4519749" cy="369332"/>
          </a:xfrm>
          <a:prstGeom prst="rect">
            <a:avLst/>
          </a:prstGeom>
          <a:noFill/>
        </p:spPr>
        <p:txBody>
          <a:bodyPr wrap="square" rtlCol="0">
            <a:spAutoFit/>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Оккупация Китая японскими войсками</a:t>
            </a:r>
          </a:p>
        </p:txBody>
      </p:sp>
    </p:spTree>
    <p:extLst>
      <p:ext uri="{BB962C8B-B14F-4D97-AF65-F5344CB8AC3E}">
        <p14:creationId xmlns:p14="http://schemas.microsoft.com/office/powerpoint/2010/main" val="76498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После Второй мировой войны</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73188" y="1825625"/>
            <a:ext cx="5980611" cy="4351338"/>
          </a:xfrm>
        </p:spPr>
        <p:txBody>
          <a:bodyPr>
            <a:normAutofit/>
          </a:bodyPr>
          <a:lstStyle/>
          <a:p>
            <a:r>
              <a:rPr lang="ru-RU" sz="2000" dirty="0">
                <a:latin typeface="Times New Roman" panose="02020603050405020304" pitchFamily="18" charset="0"/>
                <a:cs typeface="Times New Roman" panose="02020603050405020304" pitchFamily="18" charset="0"/>
              </a:rPr>
              <a:t>В 1947 году Япония приняла новую пацифистскую конституцию, в которой делается акцент на либеральную демократию. Оккупация Японии союзными войсками закончилась с принятием Сан-Францисского мирного договора, который вступил в силу в 1952 году, а в 1956 году Япония вступила в ООН. Позже Япония добилась рекордного экономического роста, который продолжался четыре десятилетия и составлял в среднем 10 % ежегодно. В 1991 году экономический рост сменился кризисом, из которого страна сумела выбраться только в 2000 году.</a:t>
            </a:r>
          </a:p>
        </p:txBody>
      </p:sp>
      <p:pic>
        <p:nvPicPr>
          <p:cNvPr id="8194" name="Picture 2" descr="Капитуляция Японии: audi0sam — LiveJou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40" y="1825625"/>
            <a:ext cx="4424103" cy="2986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9389" y="4811895"/>
            <a:ext cx="2784566" cy="369332"/>
          </a:xfrm>
          <a:prstGeom prst="rect">
            <a:avLst/>
          </a:prstGeom>
          <a:noFill/>
        </p:spPr>
        <p:txBody>
          <a:bodyPr wrap="square" rtlCol="0">
            <a:spAutoFit/>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Капитуляция Японии</a:t>
            </a:r>
          </a:p>
        </p:txBody>
      </p:sp>
    </p:spTree>
    <p:extLst>
      <p:ext uri="{BB962C8B-B14F-4D97-AF65-F5344CB8AC3E}">
        <p14:creationId xmlns:p14="http://schemas.microsoft.com/office/powerpoint/2010/main" val="259843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3126" y="391250"/>
            <a:ext cx="10515600" cy="1325563"/>
          </a:xfrm>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Современная Япония</a:t>
            </a:r>
          </a:p>
        </p:txBody>
      </p:sp>
      <p:sp>
        <p:nvSpPr>
          <p:cNvPr id="3" name="Объект 2"/>
          <p:cNvSpPr>
            <a:spLocks noGrp="1"/>
          </p:cNvSpPr>
          <p:nvPr>
            <p:ph idx="1"/>
          </p:nvPr>
        </p:nvSpPr>
        <p:spPr>
          <a:xfrm>
            <a:off x="5120640" y="1825625"/>
            <a:ext cx="6233160" cy="4351338"/>
          </a:xfrm>
        </p:spPr>
        <p:txBody>
          <a:bodyPr>
            <a:normAutofit/>
          </a:bodyPr>
          <a:lstStyle/>
          <a:p>
            <a:r>
              <a:rPr lang="ru-RU" sz="2000" dirty="0">
                <a:latin typeface="Times New Roman" panose="02020603050405020304" pitchFamily="18" charset="0"/>
                <a:cs typeface="Times New Roman" panose="02020603050405020304" pitchFamily="18" charset="0"/>
              </a:rPr>
              <a:t>Современное положение Японии, ее политическая роль в мире совершенно не соответствуют достигнутой экономической мощи Страны восходящего солнца. В середине XXI в. политические условия, навязанные Японии США после поражения в войне 1941–1945 гг., а также настороженное отношение к ней политических лидеров и народов стран, оккупированных милитаристской Японией в 1935–1945 гг., значительно ограничивают ее свободу в выработке внешней политики, в выборе геополитического пути. Это касается и геостратегических отношений с ближайшими соседями, включая Россию.</a:t>
            </a:r>
          </a:p>
        </p:txBody>
      </p:sp>
      <p:pic>
        <p:nvPicPr>
          <p:cNvPr id="9218" name="Picture 2" descr="Урок: Япония, общая характерис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544" y="1825625"/>
            <a:ext cx="3802774" cy="374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0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Влияние идеологии на геополитическую стратегию Японии</a:t>
            </a:r>
            <a:endParaRPr lang="ru-RU" sz="4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69874" y="1825625"/>
            <a:ext cx="5283925" cy="4351338"/>
          </a:xfrm>
        </p:spPr>
        <p:txBody>
          <a:bodyPr>
            <a:noAutofit/>
          </a:bodyPr>
          <a:lstStyle/>
          <a:p>
            <a:r>
              <a:rPr lang="ru-RU" sz="1600" dirty="0">
                <a:latin typeface="Times New Roman" panose="02020603050405020304" pitchFamily="18" charset="0"/>
                <a:cs typeface="Times New Roman" panose="02020603050405020304" pitchFamily="18" charset="0"/>
              </a:rPr>
              <a:t>После поражения Японии во Второй Мировой войне потерпела крах идеология силовой экспансии. На рубеже XX – XXI вв. мировое сообщество стало свидетелем ренессанса японского национализма, когда в связи с окончанием «холодной войны» США отпустили Японию в «свободное плавание». </a:t>
            </a:r>
          </a:p>
          <a:p>
            <a:r>
              <a:rPr lang="ru-RU" sz="1600" dirty="0">
                <a:latin typeface="Times New Roman" panose="02020603050405020304" pitchFamily="18" charset="0"/>
                <a:cs typeface="Times New Roman" panose="02020603050405020304" pitchFamily="18" charset="0"/>
              </a:rPr>
              <a:t>В целях «выживания» нации в XXI веке властью и обществом востребована идеология национализма. Опираясь на неё, Японии реализуют в целом успешную модель национального развития. Япония – пример государства, доказавшего возможность стабильного существования нации с </a:t>
            </a:r>
            <a:r>
              <a:rPr lang="ru-RU" sz="1600" i="1" dirty="0">
                <a:latin typeface="Times New Roman" panose="02020603050405020304" pitchFamily="18" charset="0"/>
                <a:cs typeface="Times New Roman" panose="02020603050405020304" pitchFamily="18" charset="0"/>
              </a:rPr>
              <a:t>гомогенной</a:t>
            </a:r>
            <a:r>
              <a:rPr lang="ru-RU" sz="1600" dirty="0">
                <a:latin typeface="Times New Roman" panose="02020603050405020304" pitchFamily="18" charset="0"/>
                <a:cs typeface="Times New Roman" panose="02020603050405020304" pitchFamily="18" charset="0"/>
              </a:rPr>
              <a:t> национальной идентичностью. </a:t>
            </a:r>
          </a:p>
          <a:p>
            <a:r>
              <a:rPr lang="ru-RU" sz="1600" dirty="0">
                <a:latin typeface="Times New Roman" panose="02020603050405020304" pitchFamily="18" charset="0"/>
                <a:cs typeface="Times New Roman" panose="02020603050405020304" pitchFamily="18" charset="0"/>
              </a:rPr>
              <a:t>Правящие круги Японии нацелены на поддержание у граждан веры в превосходство японской нации и государства, на распространение националистической идеологии, прежде всего, среди молодежи. С этой целью уже сформирована сеть организаций поддержки идеологии по всей стране.</a:t>
            </a:r>
          </a:p>
        </p:txBody>
      </p:sp>
      <p:pic>
        <p:nvPicPr>
          <p:cNvPr id="10242" name="Picture 2" descr="Уроки послевоенного возрождения. Часть 2. | Українська правда - Бло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08" y="2056448"/>
            <a:ext cx="5657972" cy="37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7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1188" y="2987041"/>
            <a:ext cx="10430691" cy="3573100"/>
          </a:xfrm>
        </p:spPr>
        <p:txBody>
          <a:bodyPr>
            <a:noAutofit/>
          </a:bodyPr>
          <a:lstStyle/>
          <a:p>
            <a:r>
              <a:rPr lang="ru-RU" sz="2000" dirty="0">
                <a:latin typeface="Times New Roman" panose="02020603050405020304" pitchFamily="18" charset="0"/>
                <a:cs typeface="Times New Roman" panose="02020603050405020304" pitchFamily="18" charset="0"/>
              </a:rPr>
              <a:t>В японском языке нет понятия «национализм», а для обозначения используется «народность» («</a:t>
            </a:r>
            <a:r>
              <a:rPr lang="ru-RU" sz="2000" dirty="0" err="1">
                <a:latin typeface="Times New Roman" panose="02020603050405020304" pitchFamily="18" charset="0"/>
                <a:cs typeface="Times New Roman" panose="02020603050405020304" pitchFamily="18" charset="0"/>
              </a:rPr>
              <a:t>минзокусюги</a:t>
            </a:r>
            <a:r>
              <a:rPr lang="ru-RU" sz="2000" dirty="0">
                <a:latin typeface="Times New Roman" panose="02020603050405020304" pitchFamily="18" charset="0"/>
                <a:cs typeface="Times New Roman" panose="02020603050405020304" pitchFamily="18" charset="0"/>
              </a:rPr>
              <a:t>»), имеющее положительное значение. Японский национализм стартовал одновременно со становлением государства, и нация всегда была инкорпорирована в понятие государства, никогда не существовала независимо от него. </a:t>
            </a:r>
          </a:p>
          <a:p>
            <a:pPr marL="0" indent="0">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Националистическая идея как политическая доктрина имеет три опорные точки</a:t>
            </a:r>
            <a:r>
              <a:rPr lang="ru-RU" sz="2000" dirty="0">
                <a:latin typeface="Times New Roman" panose="02020603050405020304" pitchFamily="18" charset="0"/>
                <a:cs typeface="Times New Roman" panose="02020603050405020304" pitchFamily="18" charset="0"/>
              </a:rPr>
              <a:t>:</a:t>
            </a:r>
          </a:p>
          <a:p>
            <a:pPr marL="0" indent="0">
              <a:buNone/>
            </a:pPr>
            <a:r>
              <a:rPr lang="ru-RU" sz="2000" dirty="0">
                <a:latin typeface="Times New Roman" panose="02020603050405020304" pitchFamily="18" charset="0"/>
                <a:cs typeface="Times New Roman" panose="02020603050405020304" pitchFamily="18" charset="0"/>
              </a:rPr>
              <a:t>1) японская нация обладает ярко выраженной уникальностью и особым характером;</a:t>
            </a:r>
          </a:p>
          <a:p>
            <a:pPr marL="0" indent="0">
              <a:buNone/>
            </a:pPr>
            <a:r>
              <a:rPr lang="ru-RU" sz="2000" dirty="0">
                <a:latin typeface="Times New Roman" panose="02020603050405020304" pitchFamily="18" charset="0"/>
                <a:cs typeface="Times New Roman" panose="02020603050405020304" pitchFamily="18" charset="0"/>
              </a:rPr>
              <a:t>2) интересы и ценности японской нации обладают приоритетом перед всеми остальными интересами и ценностями;</a:t>
            </a:r>
          </a:p>
          <a:p>
            <a:pPr marL="0" indent="0">
              <a:buNone/>
            </a:pPr>
            <a:r>
              <a:rPr lang="ru-RU" sz="2000" dirty="0">
                <a:latin typeface="Times New Roman" panose="02020603050405020304" pitchFamily="18" charset="0"/>
                <a:cs typeface="Times New Roman" panose="02020603050405020304" pitchFamily="18" charset="0"/>
              </a:rPr>
              <a:t>3) японская нация должна быть независимой, насколько это возможно в каждый исторический момент.</a:t>
            </a:r>
          </a:p>
          <a:p>
            <a:endParaRPr lang="ru-RU" sz="2000" dirty="0">
              <a:latin typeface="Times New Roman" panose="02020603050405020304" pitchFamily="18" charset="0"/>
              <a:cs typeface="Times New Roman" panose="02020603050405020304" pitchFamily="18" charset="0"/>
            </a:endParaRPr>
          </a:p>
        </p:txBody>
      </p:sp>
      <p:pic>
        <p:nvPicPr>
          <p:cNvPr id="11266" name="Picture 2" descr="Кошмар японского национализма | Журнал РЕПИН.инф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948" y="481102"/>
            <a:ext cx="2175964" cy="217596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Японские националисты хотят беды для России - Анатолий Кошкин - ИА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663" y="481102"/>
            <a:ext cx="2228214" cy="218034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Большинство членов японского парламента и 80 % правительства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675" y="481102"/>
            <a:ext cx="3261113" cy="217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4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3690" y="313509"/>
            <a:ext cx="7400109" cy="5863454"/>
          </a:xfrm>
        </p:spPr>
        <p:txBody>
          <a:bodyPr>
            <a:normAutofit lnSpcReduction="10000"/>
          </a:bodyPr>
          <a:lstStyle/>
          <a:p>
            <a:r>
              <a:rPr lang="ru-RU" sz="2000" dirty="0">
                <a:latin typeface="Times New Roman" panose="02020603050405020304" pitchFamily="18" charset="0"/>
                <a:cs typeface="Times New Roman" panose="02020603050405020304" pitchFamily="18" charset="0"/>
              </a:rPr>
              <a:t>Выделяются следующие особенности государственного национализма Японии:</a:t>
            </a:r>
          </a:p>
          <a:p>
            <a:pPr marL="0" indent="0">
              <a:buNone/>
            </a:pPr>
            <a:r>
              <a:rPr lang="ru-RU" sz="2000" dirty="0">
                <a:latin typeface="Times New Roman" panose="02020603050405020304" pitchFamily="18" charset="0"/>
                <a:cs typeface="Times New Roman" panose="02020603050405020304" pitchFamily="18" charset="0"/>
              </a:rPr>
              <a:t>1) государственнический характер идеологии и политические цели ее реализации. Механизмы консолидации власти направлены на установление государственного контроля над всеми сторонами жизни общества;</a:t>
            </a:r>
          </a:p>
          <a:p>
            <a:pPr marL="0" indent="0">
              <a:buNone/>
            </a:pPr>
            <a:r>
              <a:rPr lang="ru-RU" sz="2000" dirty="0">
                <a:latin typeface="Times New Roman" panose="02020603050405020304" pitchFamily="18" charset="0"/>
                <a:cs typeface="Times New Roman" panose="02020603050405020304" pitchFamily="18" charset="0"/>
              </a:rPr>
              <a:t>2) государственный национализм в Японии ориентирован на мобилизацию нации, на борьбу с внешней угрозой;</a:t>
            </a:r>
          </a:p>
          <a:p>
            <a:pPr marL="0" indent="0">
              <a:buNone/>
            </a:pPr>
            <a:r>
              <a:rPr lang="ru-RU" sz="2000" dirty="0">
                <a:latin typeface="Times New Roman" panose="02020603050405020304" pitchFamily="18" charset="0"/>
                <a:cs typeface="Times New Roman" panose="02020603050405020304" pitchFamily="18" charset="0"/>
              </a:rPr>
              <a:t>3) национализм в Японии одновременно отражает основные доктрины национального поведения страны в системе международных отношений: «оборонительную», «осторожного сближения с другими нациями», «просвещенного международного лидерства», «</a:t>
            </a:r>
            <a:r>
              <a:rPr lang="ru-RU" sz="2000" dirty="0" err="1">
                <a:latin typeface="Times New Roman" panose="02020603050405020304" pitchFamily="18" charset="0"/>
                <a:cs typeface="Times New Roman" panose="02020603050405020304" pitchFamily="18" charset="0"/>
              </a:rPr>
              <a:t>радикализации</a:t>
            </a:r>
            <a:r>
              <a:rPr lang="ru-RU" sz="2000" dirty="0">
                <a:latin typeface="Times New Roman" panose="02020603050405020304" pitchFamily="18" charset="0"/>
                <a:cs typeface="Times New Roman" panose="02020603050405020304" pitchFamily="18" charset="0"/>
              </a:rPr>
              <a:t>» (обострения конфликта);</a:t>
            </a:r>
          </a:p>
          <a:p>
            <a:pPr marL="0" indent="0">
              <a:buNone/>
            </a:pPr>
            <a:r>
              <a:rPr lang="ru-RU" sz="2000" dirty="0">
                <a:latin typeface="Times New Roman" panose="02020603050405020304" pitchFamily="18" charset="0"/>
                <a:cs typeface="Times New Roman" panose="02020603050405020304" pitchFamily="18" charset="0"/>
              </a:rPr>
              <a:t>4) в истории Японии национализм развивался как авторитарный императорский;</a:t>
            </a:r>
          </a:p>
          <a:p>
            <a:pPr marL="0" indent="0">
              <a:buNone/>
            </a:pPr>
            <a:r>
              <a:rPr lang="ru-RU" sz="2000" dirty="0">
                <a:latin typeface="Times New Roman" panose="02020603050405020304" pitchFamily="18" charset="0"/>
                <a:cs typeface="Times New Roman" panose="02020603050405020304" pitchFamily="18" charset="0"/>
              </a:rPr>
              <a:t>5) нация всегда существовала в условиях страха перед внешними вызовами, что находило свое выражение в оборонительном национализме и защитном патриотизме.</a:t>
            </a:r>
          </a:p>
          <a:p>
            <a:endParaRPr lang="ru-RU" sz="2000" dirty="0">
              <a:latin typeface="Times New Roman" panose="02020603050405020304" pitchFamily="18" charset="0"/>
              <a:cs typeface="Times New Roman" panose="02020603050405020304" pitchFamily="18" charset="0"/>
            </a:endParaRPr>
          </a:p>
        </p:txBody>
      </p:sp>
      <p:pic>
        <p:nvPicPr>
          <p:cNvPr id="12290" name="Picture 2" descr="Японский император Хирохито (1901–1989): биография кратко, год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74" y="226424"/>
            <a:ext cx="3204503" cy="4463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055" y="4689839"/>
            <a:ext cx="3387635" cy="369332"/>
          </a:xfrm>
          <a:prstGeom prst="rect">
            <a:avLst/>
          </a:prstGeom>
          <a:noFill/>
        </p:spPr>
        <p:txBody>
          <a:bodyPr wrap="square" rtlCol="0">
            <a:spAutoFit/>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Император Хирохито</a:t>
            </a:r>
          </a:p>
        </p:txBody>
      </p:sp>
      <p:pic>
        <p:nvPicPr>
          <p:cNvPr id="12292" name="Picture 4" descr="Японская империя — В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00" y="5146256"/>
            <a:ext cx="23812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0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59382" y="1825625"/>
            <a:ext cx="6494417" cy="4351338"/>
          </a:xfrm>
        </p:spPr>
        <p:txBody>
          <a:bodyPr>
            <a:normAutofit lnSpcReduction="10000"/>
          </a:bodyPr>
          <a:lstStyle/>
          <a:p>
            <a:r>
              <a:rPr lang="ru-RU" sz="2000" dirty="0">
                <a:latin typeface="Times New Roman" panose="02020603050405020304" pitchFamily="18" charset="0"/>
                <a:cs typeface="Times New Roman" panose="02020603050405020304" pitchFamily="18" charset="0"/>
              </a:rPr>
              <a:t>Ведущим организационным принципом Японии является принцип места. Людей объединяет в группы единство места действия, единство организационных рамок (семья, община, компания, государство, нация), представление о себе как части, острая потребность в ориентации на зависимость, благожелательное отношение к духу зависимости. Сильный проявляет терпимость к слабому, защищает его, не требуя взаимных обязательств, представления, что старший, более сильный партнер, должен с уважением относится к интересам младшего. Стратегия кризиса – «ничего не делая, добьешься наивысшего добра» - неравноправие, зависимость Японии от внешнеполитической стратегии США. Реакцией на такое положение является всплеск национализма, который наблюдается в настоящее время.</a:t>
            </a:r>
          </a:p>
        </p:txBody>
      </p:sp>
      <p:pic>
        <p:nvPicPr>
          <p:cNvPr id="13314" name="Picture 2" descr="История Японии в 20 пунктах • Arza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96" y="2211977"/>
            <a:ext cx="4368148" cy="309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9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763589"/>
            <a:ext cx="10515600" cy="1413374"/>
          </a:xfrm>
        </p:spPr>
        <p:txBody>
          <a:bodyPr>
            <a:normAutofit fontScale="92500" lnSpcReduction="10000"/>
          </a:bodyPr>
          <a:lstStyle/>
          <a:p>
            <a:pPr algn="ctr"/>
            <a:r>
              <a:rPr lang="ru-RU" dirty="0">
                <a:latin typeface="Times New Roman" panose="02020603050405020304" pitchFamily="18" charset="0"/>
                <a:cs typeface="Times New Roman" panose="02020603050405020304" pitchFamily="18" charset="0"/>
              </a:rPr>
              <a:t>По представлениям японцев никто не может служить двум хозяевам, поэтому, выбирая между великими державами, Япония предпочитает ориентироваться на США и имеет гораздо более прохладные связи с Китаем и Россией.</a:t>
            </a:r>
          </a:p>
        </p:txBody>
      </p:sp>
      <p:pic>
        <p:nvPicPr>
          <p:cNvPr id="14338" name="Picture 2" descr="США и Япония договорились сохранять санкции в отношении КНДР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670" y="522514"/>
            <a:ext cx="5660326" cy="377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4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же такое Япония?</a:t>
            </a:r>
          </a:p>
        </p:txBody>
      </p:sp>
      <p:sp>
        <p:nvSpPr>
          <p:cNvPr id="3" name="Объект 2"/>
          <p:cNvSpPr>
            <a:spLocks noGrp="1"/>
          </p:cNvSpPr>
          <p:nvPr>
            <p:ph idx="1"/>
          </p:nvPr>
        </p:nvSpPr>
        <p:spPr>
          <a:xfrm>
            <a:off x="389299" y="4997513"/>
            <a:ext cx="10964501" cy="1179450"/>
          </a:xfrm>
        </p:spPr>
        <p:txBody>
          <a:bodyPr>
            <a:normAutofit lnSpcReduction="10000"/>
          </a:bodyPr>
          <a:lstStyle/>
          <a:p>
            <a:r>
              <a:rPr lang="ru-RU" sz="2000" dirty="0">
                <a:latin typeface="Times New Roman" panose="02020603050405020304" pitchFamily="18" charset="0"/>
                <a:cs typeface="Times New Roman" panose="02020603050405020304" pitchFamily="18" charset="0"/>
              </a:rPr>
              <a:t>В массовом сознании, Япония является страной контрастов. Первые ассоциации человека при упоминании этой страны – это забавные развлекательные шоу, аниме, самураи и невероятно трудолюбивый народ. Давайте же попробуем разобраться в современной Японии и что она из себя представляет на геополитическом пространстве.</a:t>
            </a:r>
          </a:p>
        </p:txBody>
      </p:sp>
      <p:pic>
        <p:nvPicPr>
          <p:cNvPr id="4" name="Рисунок 3"/>
          <p:cNvPicPr>
            <a:picLocks noChangeAspect="1"/>
          </p:cNvPicPr>
          <p:nvPr/>
        </p:nvPicPr>
        <p:blipFill>
          <a:blip r:embed="rId2"/>
          <a:stretch>
            <a:fillRect/>
          </a:stretch>
        </p:blipFill>
        <p:spPr>
          <a:xfrm>
            <a:off x="654869" y="1892174"/>
            <a:ext cx="3045406" cy="2284054"/>
          </a:xfrm>
          <a:prstGeom prst="rect">
            <a:avLst/>
          </a:prstGeom>
        </p:spPr>
      </p:pic>
      <p:pic>
        <p:nvPicPr>
          <p:cNvPr id="2050" name="Picture 2" descr="Самые странные телешоу | Блогер Bugagashenka на сайте SPLETNIK.RU ..."/>
          <p:cNvPicPr>
            <a:picLocks noChangeAspect="1" noChangeArrowheads="1"/>
          </p:cNvPicPr>
          <p:nvPr/>
        </p:nvPicPr>
        <p:blipFill rotWithShape="1">
          <a:blip r:embed="rId3">
            <a:extLst>
              <a:ext uri="{28A0092B-C50C-407E-A947-70E740481C1C}">
                <a14:useLocalDpi xmlns:a14="http://schemas.microsoft.com/office/drawing/2010/main" val="0"/>
              </a:ext>
            </a:extLst>
          </a:blip>
          <a:srcRect l="13988" r="13115"/>
          <a:stretch/>
        </p:blipFill>
        <p:spPr bwMode="auto">
          <a:xfrm>
            <a:off x="4182701" y="1889082"/>
            <a:ext cx="2960483" cy="2287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 фактов о том, как работают японцы — Размышления Большого Города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5610" y="1889081"/>
            <a:ext cx="3492045" cy="229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1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7429" y="1123406"/>
            <a:ext cx="7062650" cy="5442856"/>
          </a:xfrm>
        </p:spPr>
        <p:txBody>
          <a:bodyPr>
            <a:noAutofit/>
          </a:bodyPr>
          <a:lstStyle/>
          <a:p>
            <a:r>
              <a:rPr lang="ru-RU" sz="2000" dirty="0">
                <a:latin typeface="Times New Roman" panose="02020603050405020304" pitchFamily="18" charset="0"/>
                <a:cs typeface="Times New Roman" panose="02020603050405020304" pitchFamily="18" charset="0"/>
              </a:rPr>
              <a:t>Идеология Японии на международной арене проявляется в концепции «</a:t>
            </a:r>
            <a:r>
              <a:rPr lang="ru-RU" sz="2000" dirty="0" err="1">
                <a:latin typeface="Times New Roman" panose="02020603050405020304" pitchFamily="18" charset="0"/>
                <a:cs typeface="Times New Roman" panose="02020603050405020304" pitchFamily="18" charset="0"/>
              </a:rPr>
              <a:t>азияцентризма</a:t>
            </a:r>
            <a:r>
              <a:rPr lang="ru-RU" sz="2000" dirty="0">
                <a:latin typeface="Times New Roman" panose="02020603050405020304" pitchFamily="18" charset="0"/>
                <a:cs typeface="Times New Roman" panose="02020603050405020304" pitchFamily="18" charset="0"/>
              </a:rPr>
              <a:t>». Данная концепция предусматривает географическое ограничение активности Японии пространством АТР при исключительной концентрации на нем. </a:t>
            </a:r>
          </a:p>
          <a:p>
            <a:r>
              <a:rPr lang="ru-RU" sz="2000" dirty="0">
                <a:latin typeface="Times New Roman" panose="02020603050405020304" pitchFamily="18" charset="0"/>
                <a:cs typeface="Times New Roman" panose="02020603050405020304" pitchFamily="18" charset="0"/>
              </a:rPr>
              <a:t>Пространство АТР согласно этой модели организуется японскими </a:t>
            </a:r>
            <a:r>
              <a:rPr lang="ru-RU" sz="2000" dirty="0" err="1">
                <a:latin typeface="Times New Roman" panose="02020603050405020304" pitchFamily="18" charset="0"/>
                <a:cs typeface="Times New Roman" panose="02020603050405020304" pitchFamily="18" charset="0"/>
              </a:rPr>
              <a:t>геостратегами</a:t>
            </a:r>
            <a:r>
              <a:rPr lang="ru-RU" sz="2000" dirty="0">
                <a:latin typeface="Times New Roman" panose="02020603050405020304" pitchFamily="18" charset="0"/>
                <a:cs typeface="Times New Roman" panose="02020603050405020304" pitchFamily="18" charset="0"/>
              </a:rPr>
              <a:t> в виде концентрических кругов. Первый из них образует территория собственно метрополии, защита которой является жизненным интересом страны. </a:t>
            </a:r>
          </a:p>
          <a:p>
            <a:r>
              <a:rPr lang="ru-RU" sz="2000" dirty="0">
                <a:latin typeface="Times New Roman" panose="02020603050405020304" pitchFamily="18" charset="0"/>
                <a:cs typeface="Times New Roman" panose="02020603050405020304" pitchFamily="18" charset="0"/>
              </a:rPr>
              <a:t>Второй круг образуют побережье континентального Китая, Корейский полуостров, Приморье, Сахалин. Третий круг формируют территории государств АСЕАН и Индокитай, а также океанические акватории от побережья Индии до Гавайских островов.</a:t>
            </a:r>
          </a:p>
        </p:txBody>
      </p:sp>
      <p:sp>
        <p:nvSpPr>
          <p:cNvPr id="4" name="TextBox 3"/>
          <p:cNvSpPr txBox="1"/>
          <p:nvPr/>
        </p:nvSpPr>
        <p:spPr>
          <a:xfrm>
            <a:off x="1140823" y="4241074"/>
            <a:ext cx="3866606" cy="369332"/>
          </a:xfrm>
          <a:prstGeom prst="rect">
            <a:avLst/>
          </a:prstGeom>
          <a:noFill/>
        </p:spPr>
        <p:txBody>
          <a:bodyPr wrap="square" rtlCol="0">
            <a:spAutoFit/>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Страны-участницы АТР</a:t>
            </a:r>
          </a:p>
        </p:txBody>
      </p:sp>
      <p:pic>
        <p:nvPicPr>
          <p:cNvPr id="15364" name="Picture 4" descr="Азиатско-Тихоокеанское экономическое сотрудничество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79" y="966651"/>
            <a:ext cx="4533854" cy="316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5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1800" dirty="0">
                <a:latin typeface="Times New Roman" panose="02020603050405020304" pitchFamily="18" charset="0"/>
                <a:cs typeface="Times New Roman" panose="02020603050405020304" pitchFamily="18" charset="0"/>
              </a:rPr>
              <a:t>Если говорить о сотрудничестве Японии со странами Азиатско-Тихоокеанского региона, то следует отметить, что концепции взаимодействия с государствами данного региона существуют в Японии на протяжении длительного времени. </a:t>
            </a:r>
          </a:p>
          <a:p>
            <a:r>
              <a:rPr lang="ru-RU" sz="1800" dirty="0">
                <a:latin typeface="Times New Roman" panose="02020603050405020304" pitchFamily="18" charset="0"/>
                <a:cs typeface="Times New Roman" panose="02020603050405020304" pitchFamily="18" charset="0"/>
              </a:rPr>
              <a:t>Например, доктрина </a:t>
            </a:r>
            <a:r>
              <a:rPr lang="ru-RU" sz="1800" dirty="0" err="1">
                <a:latin typeface="Times New Roman" panose="02020603050405020304" pitchFamily="18" charset="0"/>
                <a:cs typeface="Times New Roman" panose="02020603050405020304" pitchFamily="18" charset="0"/>
              </a:rPr>
              <a:t>Ёсида</a:t>
            </a:r>
            <a:r>
              <a:rPr lang="ru-RU" sz="1800" dirty="0">
                <a:latin typeface="Times New Roman" panose="02020603050405020304" pitchFamily="18" charset="0"/>
                <a:cs typeface="Times New Roman" panose="02020603050405020304" pitchFamily="18" charset="0"/>
              </a:rPr>
              <a:t>, согласно которой основой геополитической стратегии страны стало сочетание совместного доминирования в военно-политической сфере с США и лидирующего положения Японии в экономической сфере в Азиатско-Тихоокеанском регионе. Япония с 60-х годов в свои геополитические цели включала создание АТР как подсистемы мировой экономики. В этой подсистеме лидирующая роль, по различным японским доктринам, принадлежала именно Японии. В последние десятилетия, когда быстрый экономический рост превратил Китай в лидера не только в АТР, но и во всем мире, Япония пересмотрела свою концепцию. Она не отказалась от места лидера АТР, объясняя его необходимостью создания противовеса Китаю в АТР. </a:t>
            </a:r>
          </a:p>
          <a:p>
            <a:r>
              <a:rPr lang="ru-RU" sz="1800" dirty="0">
                <a:latin typeface="Times New Roman" panose="02020603050405020304" pitchFamily="18" charset="0"/>
                <a:cs typeface="Times New Roman" panose="02020603050405020304" pitchFamily="18" charset="0"/>
              </a:rPr>
              <a:t>Япония активно участвует во взаимодействии государств этого региона. Например, Япония  оказала существенную поддержку развивающимся странам региона в борьбе с финансовым кризисом, решала проблемы безопасности судоходства, патрулировала вместе с Малайзией, Индонезией, Сингапуром, Южной Кореей и Китаем Малаккский пролив для пресечения деятельности пиратов. Таким образом, для Японии </a:t>
            </a:r>
            <a:r>
              <a:rPr lang="ru-RU" sz="1800" dirty="0" err="1">
                <a:latin typeface="Times New Roman" panose="02020603050405020304" pitchFamily="18" charset="0"/>
                <a:cs typeface="Times New Roman" panose="02020603050405020304" pitchFamily="18" charset="0"/>
              </a:rPr>
              <a:t>Азиатско</a:t>
            </a:r>
            <a:r>
              <a:rPr lang="ru-RU" sz="1800" dirty="0">
                <a:latin typeface="Times New Roman" panose="02020603050405020304" pitchFamily="18" charset="0"/>
                <a:cs typeface="Times New Roman" panose="02020603050405020304" pitchFamily="18" charset="0"/>
              </a:rPr>
              <a:t>–Тихоокеанский регион всегда входил в сферу стратегических интересов.</a:t>
            </a:r>
          </a:p>
        </p:txBody>
      </p:sp>
    </p:spTree>
    <p:extLst>
      <p:ext uri="{BB962C8B-B14F-4D97-AF65-F5344CB8AC3E}">
        <p14:creationId xmlns:p14="http://schemas.microsoft.com/office/powerpoint/2010/main" val="76141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Положения Японии в ООН</a:t>
            </a:r>
          </a:p>
        </p:txBody>
      </p:sp>
      <p:sp>
        <p:nvSpPr>
          <p:cNvPr id="3" name="Объект 2"/>
          <p:cNvSpPr>
            <a:spLocks noGrp="1"/>
          </p:cNvSpPr>
          <p:nvPr>
            <p:ph idx="1"/>
          </p:nvPr>
        </p:nvSpPr>
        <p:spPr>
          <a:xfrm>
            <a:off x="6087290" y="1690688"/>
            <a:ext cx="5266509" cy="4486275"/>
          </a:xfrm>
        </p:spPr>
        <p:txBody>
          <a:bodyPr>
            <a:normAutofit/>
          </a:bodyPr>
          <a:lstStyle/>
          <a:p>
            <a:r>
              <a:rPr lang="ru-RU" dirty="0">
                <a:latin typeface="Times New Roman" panose="02020603050405020304" pitchFamily="18" charset="0"/>
                <a:cs typeface="Times New Roman" panose="02020603050405020304" pitchFamily="18" charset="0"/>
              </a:rPr>
              <a:t>Япония входит в данную организацию с 1956 года и является непостоянным членом Совета Безопасности ООН. До 2010 года Япония присутствовала в СБ ООН 19 лет. С 2004 года Япония, совместно с Германией, Индией и Бразилией, добивается постоянного членства в СБ ООН.</a:t>
            </a:r>
          </a:p>
        </p:txBody>
      </p:sp>
      <p:pic>
        <p:nvPicPr>
          <p:cNvPr id="16386" name="Picture 2" descr="Япония предлагает реформировать Совбез ООН - Korrespondent.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2061954"/>
            <a:ext cx="5548993" cy="350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0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28754" y="809898"/>
            <a:ext cx="7121434" cy="5114517"/>
          </a:xfrm>
        </p:spPr>
        <p:txBody>
          <a:bodyPr>
            <a:normAutofit fontScale="85000" lnSpcReduction="20000"/>
          </a:bodyPr>
          <a:lstStyle/>
          <a:p>
            <a:pPr marL="0" indent="0">
              <a:buNone/>
            </a:pPr>
            <a:r>
              <a:rPr lang="ru-RU" dirty="0"/>
              <a:t>Присутствие в Совете Безопасности ООН в качестве постоянного члена дает большие преимущества государству, так как СБ ООН обладает функциями и полномочиями:</a:t>
            </a:r>
          </a:p>
          <a:p>
            <a:pPr marL="0" indent="0">
              <a:buNone/>
            </a:pPr>
            <a:r>
              <a:rPr lang="ru-RU" dirty="0"/>
              <a:t>1. поддерживать международный мир и безопасность в соответствии с принципами ООН;</a:t>
            </a:r>
          </a:p>
          <a:p>
            <a:pPr marL="0" indent="0">
              <a:buNone/>
            </a:pPr>
            <a:r>
              <a:rPr lang="ru-RU" dirty="0"/>
              <a:t>2. расследовать любой спор или ситуацию, которая может привести к международным трениям;</a:t>
            </a:r>
          </a:p>
          <a:p>
            <a:pPr marL="0" indent="0">
              <a:buNone/>
            </a:pPr>
            <a:r>
              <a:rPr lang="ru-RU" dirty="0"/>
              <a:t>3. выносить рекомендации относительно мер урегулирования международных споров и условий их разрешения;</a:t>
            </a:r>
          </a:p>
          <a:p>
            <a:pPr marL="0" indent="0">
              <a:buNone/>
            </a:pPr>
            <a:r>
              <a:rPr lang="ru-RU" dirty="0"/>
              <a:t>4. предпринимать военные действия против агрессора;</a:t>
            </a:r>
          </a:p>
          <a:p>
            <a:pPr marL="0" indent="0">
              <a:buNone/>
            </a:pPr>
            <a:r>
              <a:rPr lang="ru-RU" dirty="0"/>
              <a:t>5. осуществлять в «стратегических районах» функции ООН по опеке</a:t>
            </a:r>
          </a:p>
          <a:p>
            <a:endParaRPr lang="ru-RU" dirty="0"/>
          </a:p>
        </p:txBody>
      </p:sp>
      <p:pic>
        <p:nvPicPr>
          <p:cNvPr id="17410" name="Picture 2" descr="Победа на выборах позволяет премьер-министру Японии продолжить ..."/>
          <p:cNvPicPr>
            <a:picLocks noChangeAspect="1" noChangeArrowheads="1"/>
          </p:cNvPicPr>
          <p:nvPr/>
        </p:nvPicPr>
        <p:blipFill rotWithShape="1">
          <a:blip r:embed="rId2">
            <a:extLst>
              <a:ext uri="{28A0092B-C50C-407E-A947-70E740481C1C}">
                <a14:useLocalDpi xmlns:a14="http://schemas.microsoft.com/office/drawing/2010/main" val="0"/>
              </a:ext>
            </a:extLst>
          </a:blip>
          <a:srcRect l="12119" r="17422"/>
          <a:stretch/>
        </p:blipFill>
        <p:spPr bwMode="auto">
          <a:xfrm>
            <a:off x="566380" y="1105988"/>
            <a:ext cx="3901117" cy="383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3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4348" y="182245"/>
            <a:ext cx="10515600" cy="1325563"/>
          </a:xfrm>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Китай и Япония</a:t>
            </a:r>
          </a:p>
        </p:txBody>
      </p:sp>
      <p:sp>
        <p:nvSpPr>
          <p:cNvPr id="3" name="Объект 2"/>
          <p:cNvSpPr>
            <a:spLocks noGrp="1"/>
          </p:cNvSpPr>
          <p:nvPr>
            <p:ph idx="1"/>
          </p:nvPr>
        </p:nvSpPr>
        <p:spPr>
          <a:xfrm>
            <a:off x="6836228" y="1584960"/>
            <a:ext cx="4517571" cy="4592003"/>
          </a:xfrm>
        </p:spPr>
        <p:txBody>
          <a:bodyPr>
            <a:normAutofit fontScale="92500" lnSpcReduction="20000"/>
          </a:bodyPr>
          <a:lstStyle/>
          <a:p>
            <a:r>
              <a:rPr lang="ru-RU" dirty="0">
                <a:latin typeface="Times New Roman" panose="02020603050405020304" pitchFamily="18" charset="0"/>
                <a:cs typeface="Times New Roman" panose="02020603050405020304" pitchFamily="18" charset="0"/>
              </a:rPr>
              <a:t>В настоящее время Япония и Китай готовы оказывать друг другу посильную помощь в решении многих проблем. Отношения между странами нормализовались около 30 лет назад. По словам представителей Японии, это результат усилий обеих сторон. Для дальнейшего мирного сотрудничества необходимо учитывать общий опыт, уроки истории и ранее подписанные документы.</a:t>
            </a:r>
          </a:p>
        </p:txBody>
      </p:sp>
      <p:pic>
        <p:nvPicPr>
          <p:cNvPr id="18434" name="Picture 2" descr="Китай и Япония объявили о выстраивании новых отношений | Пикабу"/>
          <p:cNvPicPr>
            <a:picLocks noChangeAspect="1" noChangeArrowheads="1"/>
          </p:cNvPicPr>
          <p:nvPr/>
        </p:nvPicPr>
        <p:blipFill rotWithShape="1">
          <a:blip r:embed="rId2">
            <a:extLst>
              <a:ext uri="{28A0092B-C50C-407E-A947-70E740481C1C}">
                <a14:useLocalDpi xmlns:a14="http://schemas.microsoft.com/office/drawing/2010/main" val="0"/>
              </a:ext>
            </a:extLst>
          </a:blip>
          <a:srcRect l="17848" t="23171" r="16080"/>
          <a:stretch/>
        </p:blipFill>
        <p:spPr bwMode="auto">
          <a:xfrm>
            <a:off x="722811" y="1584960"/>
            <a:ext cx="5697162" cy="395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1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5727" y="276496"/>
            <a:ext cx="10515600" cy="1325563"/>
          </a:xfrm>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Россия и Япония</a:t>
            </a:r>
          </a:p>
        </p:txBody>
      </p:sp>
      <p:sp>
        <p:nvSpPr>
          <p:cNvPr id="3" name="Объект 2"/>
          <p:cNvSpPr>
            <a:spLocks noGrp="1"/>
          </p:cNvSpPr>
          <p:nvPr>
            <p:ph idx="1"/>
          </p:nvPr>
        </p:nvSpPr>
        <p:spPr>
          <a:xfrm>
            <a:off x="5007428" y="1943290"/>
            <a:ext cx="6520543" cy="4351338"/>
          </a:xfrm>
        </p:spPr>
        <p:txBody>
          <a:bodyPr>
            <a:normAutofit/>
          </a:bodyPr>
          <a:lstStyle/>
          <a:p>
            <a:r>
              <a:rPr lang="ru-RU" sz="1800" dirty="0">
                <a:latin typeface="Times New Roman" panose="02020603050405020304" pitchFamily="18" charset="0"/>
                <a:cs typeface="Times New Roman" panose="02020603050405020304" pitchFamily="18" charset="0"/>
              </a:rPr>
              <a:t>Современные отношения Японии и России исходят из прошлого этих стран. Ещё в советский период начался конфликт касательно Курильских островов. В данный момент Япония, как и прежде, требует от России передать ей группу </a:t>
            </a:r>
            <a:r>
              <a:rPr lang="ru-RU" sz="1800" dirty="0" err="1">
                <a:latin typeface="Times New Roman" panose="02020603050405020304" pitchFamily="18" charset="0"/>
                <a:cs typeface="Times New Roman" panose="02020603050405020304" pitchFamily="18" charset="0"/>
              </a:rPr>
              <a:t>южнокурильских</a:t>
            </a:r>
            <a:r>
              <a:rPr lang="ru-RU" sz="1800" dirty="0">
                <a:latin typeface="Times New Roman" panose="02020603050405020304" pitchFamily="18" charset="0"/>
                <a:cs typeface="Times New Roman" panose="02020603050405020304" pitchFamily="18" charset="0"/>
              </a:rPr>
              <a:t> островов, которые были присоединены к СССР после окончания Второй мировой войны. «Северные территории» - это острова: Кунашир (</a:t>
            </a:r>
            <a:r>
              <a:rPr lang="ru-RU" sz="1800" dirty="0" err="1">
                <a:latin typeface="Times New Roman" panose="02020603050405020304" pitchFamily="18" charset="0"/>
                <a:cs typeface="Times New Roman" panose="02020603050405020304" pitchFamily="18" charset="0"/>
              </a:rPr>
              <a:t>Кунасири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Ловцова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Бэнтон</a:t>
            </a:r>
            <a:r>
              <a:rPr lang="ru-RU" sz="1800" dirty="0">
                <a:latin typeface="Times New Roman" panose="02020603050405020304" pitchFamily="18" charset="0"/>
                <a:cs typeface="Times New Roman" panose="02020603050405020304" pitchFamily="18" charset="0"/>
              </a:rPr>
              <a:t>), Итуруп (</a:t>
            </a:r>
            <a:r>
              <a:rPr lang="ru-RU" sz="1800" dirty="0" err="1">
                <a:latin typeface="Times New Roman" panose="02020603050405020304" pitchFamily="18" charset="0"/>
                <a:cs typeface="Times New Roman" panose="02020603050405020304" pitchFamily="18" charset="0"/>
              </a:rPr>
              <a:t>Эторофу</a:t>
            </a:r>
            <a:r>
              <a:rPr lang="ru-RU" sz="1800" dirty="0">
                <a:latin typeface="Times New Roman" panose="02020603050405020304" pitchFamily="18" charset="0"/>
                <a:cs typeface="Times New Roman" panose="02020603050405020304" pitchFamily="18" charset="0"/>
              </a:rPr>
              <a:t>) с прилегающими островами Лебедя и Камень-Лев (</a:t>
            </a:r>
            <a:r>
              <a:rPr lang="ru-RU" sz="1800" dirty="0" err="1">
                <a:latin typeface="Times New Roman" panose="02020603050405020304" pitchFamily="18" charset="0"/>
                <a:cs typeface="Times New Roman" panose="02020603050405020304" pitchFamily="18" charset="0"/>
              </a:rPr>
              <a:t>Моэкэси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Шпанберга</a:t>
            </a:r>
            <a:r>
              <a:rPr lang="ru-RU" sz="1800" dirty="0">
                <a:latin typeface="Times New Roman" panose="02020603050405020304" pitchFamily="18" charset="0"/>
                <a:cs typeface="Times New Roman" panose="02020603050405020304" pitchFamily="18" charset="0"/>
              </a:rPr>
              <a:t> (Шикотан), и группе островов Плоские (</a:t>
            </a:r>
            <a:r>
              <a:rPr lang="ru-RU" sz="1800" dirty="0" err="1">
                <a:latin typeface="Times New Roman" panose="02020603050405020304" pitchFamily="18" charset="0"/>
                <a:cs typeface="Times New Roman" panose="02020603050405020304" pitchFamily="18" charset="0"/>
              </a:rPr>
              <a:t>Хабомаи</a:t>
            </a:r>
            <a:r>
              <a:rPr lang="ru-RU" sz="1800" dirty="0">
                <a:latin typeface="Times New Roman" panose="02020603050405020304" pitchFamily="18" charset="0"/>
                <a:cs typeface="Times New Roman" panose="02020603050405020304" pitchFamily="18" charset="0"/>
              </a:rPr>
              <a:t>), к которой относятся острова Сигнальный (</a:t>
            </a:r>
            <a:r>
              <a:rPr lang="ru-RU" sz="1800" dirty="0" err="1">
                <a:latin typeface="Times New Roman" panose="02020603050405020304" pitchFamily="18" charset="0"/>
                <a:cs typeface="Times New Roman" panose="02020603050405020304" pitchFamily="18" charset="0"/>
              </a:rPr>
              <a:t>Кайгара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Танфильева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Суйсё</a:t>
            </a:r>
            <a:r>
              <a:rPr lang="ru-RU" sz="1800" dirty="0">
                <a:latin typeface="Times New Roman" panose="02020603050405020304" pitchFamily="18" charset="0"/>
                <a:cs typeface="Times New Roman" panose="02020603050405020304" pitchFamily="18" charset="0"/>
              </a:rPr>
              <a:t>), Юрий (</a:t>
            </a:r>
            <a:r>
              <a:rPr lang="ru-RU" sz="1800" dirty="0" err="1">
                <a:latin typeface="Times New Roman" panose="02020603050405020304" pitchFamily="18" charset="0"/>
                <a:cs typeface="Times New Roman" panose="02020603050405020304" pitchFamily="18" charset="0"/>
              </a:rPr>
              <a:t>Юри</a:t>
            </a:r>
            <a:r>
              <a:rPr lang="ru-RU" sz="1800" dirty="0">
                <a:latin typeface="Times New Roman" panose="02020603050405020304" pitchFamily="18" charset="0"/>
                <a:cs typeface="Times New Roman" panose="02020603050405020304" pitchFamily="18" charset="0"/>
              </a:rPr>
              <a:t>), Анучина (</a:t>
            </a:r>
            <a:r>
              <a:rPr lang="ru-RU" sz="1800" dirty="0" err="1">
                <a:latin typeface="Times New Roman" panose="02020603050405020304" pitchFamily="18" charset="0"/>
                <a:cs typeface="Times New Roman" panose="02020603050405020304" pitchFamily="18" charset="0"/>
              </a:rPr>
              <a:t>Акиюри</a:t>
            </a:r>
            <a:r>
              <a:rPr lang="ru-RU" sz="1800" dirty="0">
                <a:latin typeface="Times New Roman" panose="02020603050405020304" pitchFamily="18" charset="0"/>
                <a:cs typeface="Times New Roman" panose="02020603050405020304" pitchFamily="18" charset="0"/>
              </a:rPr>
              <a:t>), Зеленый (</a:t>
            </a:r>
            <a:r>
              <a:rPr lang="ru-RU" sz="1800" dirty="0" err="1">
                <a:latin typeface="Times New Roman" panose="02020603050405020304" pitchFamily="18" charset="0"/>
                <a:cs typeface="Times New Roman" panose="02020603050405020304" pitchFamily="18" charset="0"/>
              </a:rPr>
              <a:t>Сибоцу</a:t>
            </a:r>
            <a:r>
              <a:rPr lang="ru-RU" sz="1800" dirty="0">
                <a:latin typeface="Times New Roman" panose="02020603050405020304" pitchFamily="18" charset="0"/>
                <a:cs typeface="Times New Roman" panose="02020603050405020304" pitchFamily="18" charset="0"/>
              </a:rPr>
              <a:t>) и Полонского (</a:t>
            </a:r>
            <a:r>
              <a:rPr lang="ru-RU" sz="1800" dirty="0" err="1">
                <a:latin typeface="Times New Roman" panose="02020603050405020304" pitchFamily="18" charset="0"/>
                <a:cs typeface="Times New Roman" panose="02020603050405020304" pitchFamily="18" charset="0"/>
              </a:rPr>
              <a:t>Тараку</a:t>
            </a:r>
            <a:r>
              <a:rPr lang="ru-RU" sz="1800" dirty="0">
                <a:latin typeface="Times New Roman" panose="02020603050405020304" pitchFamily="18" charset="0"/>
                <a:cs typeface="Times New Roman" panose="02020603050405020304" pitchFamily="18" charset="0"/>
              </a:rPr>
              <a:t>) . Общая площадь всех островов составляет 5 тыс. кв. км.</a:t>
            </a:r>
          </a:p>
        </p:txBody>
      </p:sp>
      <p:pic>
        <p:nvPicPr>
          <p:cNvPr id="19458" name="Picture 2" descr="Вести.Ru: Россия и Япония плотно взаимодействуют в военной сфере и ..."/>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r="32554"/>
          <a:stretch/>
        </p:blipFill>
        <p:spPr bwMode="auto">
          <a:xfrm>
            <a:off x="827314" y="1602059"/>
            <a:ext cx="4005942" cy="50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США и Япония</a:t>
            </a:r>
          </a:p>
        </p:txBody>
      </p:sp>
      <p:sp>
        <p:nvSpPr>
          <p:cNvPr id="3" name="Объект 2"/>
          <p:cNvSpPr>
            <a:spLocks noGrp="1"/>
          </p:cNvSpPr>
          <p:nvPr>
            <p:ph idx="1"/>
          </p:nvPr>
        </p:nvSpPr>
        <p:spPr>
          <a:xfrm>
            <a:off x="5399315" y="1825625"/>
            <a:ext cx="6450873" cy="4351338"/>
          </a:xfrm>
        </p:spPr>
        <p:txBody>
          <a:bodyPr>
            <a:normAutofit lnSpcReduction="10000"/>
          </a:bodyPr>
          <a:lstStyle/>
          <a:p>
            <a:r>
              <a:rPr lang="ru-RU" sz="2000" dirty="0">
                <a:latin typeface="Times New Roman" panose="02020603050405020304" pitchFamily="18" charset="0"/>
                <a:cs typeface="Times New Roman" panose="02020603050405020304" pitchFamily="18" charset="0"/>
              </a:rPr>
              <a:t>Так сложилось, что США исторически оказались едва ли не первым государством, оказавшим коренное влияние на ключевые сферы жизни японского государства, буквально перевернув их и спровоцировав </a:t>
            </a:r>
            <a:r>
              <a:rPr lang="ru-RU" sz="2000" dirty="0" err="1">
                <a:latin typeface="Times New Roman" panose="02020603050405020304" pitchFamily="18" charset="0"/>
                <a:cs typeface="Times New Roman" panose="02020603050405020304" pitchFamily="18" charset="0"/>
              </a:rPr>
              <a:t>модернизационные</a:t>
            </a:r>
            <a:r>
              <a:rPr lang="ru-RU" sz="2000" dirty="0">
                <a:latin typeface="Times New Roman" panose="02020603050405020304" pitchFamily="18" charset="0"/>
                <a:cs typeface="Times New Roman" panose="02020603050405020304" pitchFamily="18" charset="0"/>
              </a:rPr>
              <a:t> процессы внутри Страны Восходящего Солнца. Несмотря на участие обоих государств во Второй мировой войне на противоположных рубежах, уже после войны японо-американские отношения развивались в весьма необычном русле, их можно назвать </a:t>
            </a:r>
            <a:r>
              <a:rPr lang="ru-RU" sz="2000" dirty="0" err="1">
                <a:latin typeface="Times New Roman" panose="02020603050405020304" pitchFamily="18" charset="0"/>
                <a:cs typeface="Times New Roman" panose="02020603050405020304" pitchFamily="18" charset="0"/>
              </a:rPr>
              <a:t>партнерско</a:t>
            </a:r>
            <a:r>
              <a:rPr lang="ru-RU" sz="2000" dirty="0">
                <a:latin typeface="Times New Roman" panose="02020603050405020304" pitchFamily="18" charset="0"/>
                <a:cs typeface="Times New Roman" panose="02020603050405020304" pitchFamily="18" charset="0"/>
              </a:rPr>
              <a:t>-соперническими. Особенно динамично такие отношения начали развиваться после окончания вьетнамской войны и разграничения сфер влияния в крайне важном для обеих сторон регионе АТР, причем важном в экономическом, политическом и стратегическом планах.</a:t>
            </a:r>
          </a:p>
        </p:txBody>
      </p:sp>
      <p:pic>
        <p:nvPicPr>
          <p:cNvPr id="20482" name="Picture 2" descr="Трамп и Абэ проведут переговоры в Вашингтоне 26 апреля - ФОК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39" y="2030322"/>
            <a:ext cx="5078276" cy="352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Перспективы</a:t>
            </a:r>
          </a:p>
        </p:txBody>
      </p:sp>
      <p:sp>
        <p:nvSpPr>
          <p:cNvPr id="3" name="Объект 2"/>
          <p:cNvSpPr>
            <a:spLocks noGrp="1"/>
          </p:cNvSpPr>
          <p:nvPr>
            <p:ph idx="1"/>
          </p:nvPr>
        </p:nvSpPr>
        <p:spPr/>
        <p:txBody>
          <a:bodyPr/>
          <a:lstStyle/>
          <a:p>
            <a:pPr marL="514350" indent="-514350">
              <a:buAutoNum type="arabicPeriod"/>
            </a:pPr>
            <a:r>
              <a:rPr lang="ru-RU" dirty="0"/>
              <a:t>Среди тенденций, положительно влияющих на развитие Японии, можно выделить две: экономическая интеграция и начало формирования региональной (азиатской) идентичности.</a:t>
            </a:r>
          </a:p>
          <a:p>
            <a:pPr marL="514350" indent="-514350">
              <a:buAutoNum type="arabicPeriod"/>
            </a:pPr>
            <a:r>
              <a:rPr lang="ru-RU" dirty="0"/>
              <a:t>США пытается выстроить новый миропорядок с учетом меняющейся геополитики региона. Очевидно, что для успешности такого проекта необходимо добиться </a:t>
            </a:r>
            <a:r>
              <a:rPr lang="ru-RU" dirty="0" err="1"/>
              <a:t>встроенности</a:t>
            </a:r>
            <a:r>
              <a:rPr lang="ru-RU" dirty="0"/>
              <a:t> всех крупных игроков региона в складывающуюся систему отношений.</a:t>
            </a:r>
          </a:p>
        </p:txBody>
      </p:sp>
    </p:spTree>
    <p:extLst>
      <p:ext uri="{BB962C8B-B14F-4D97-AF65-F5344CB8AC3E}">
        <p14:creationId xmlns:p14="http://schemas.microsoft.com/office/powerpoint/2010/main" val="107711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Сценарии геополитики Японии</a:t>
            </a:r>
          </a:p>
        </p:txBody>
      </p:sp>
      <p:sp>
        <p:nvSpPr>
          <p:cNvPr id="3" name="Объект 2"/>
          <p:cNvSpPr>
            <a:spLocks noGrp="1"/>
          </p:cNvSpPr>
          <p:nvPr>
            <p:ph idx="1"/>
          </p:nvPr>
        </p:nvSpPr>
        <p:spPr>
          <a:xfrm>
            <a:off x="1055915" y="2095591"/>
            <a:ext cx="10515600" cy="4351338"/>
          </a:xfrm>
        </p:spPr>
        <p:txBody>
          <a:bodyPr>
            <a:normAutofit/>
          </a:bodyPr>
          <a:lstStyle/>
          <a:p>
            <a:r>
              <a:rPr lang="ru-RU"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Сценарий 1</a:t>
            </a:r>
            <a:r>
              <a:rPr lang="ru-RU" sz="3200" dirty="0">
                <a:latin typeface="Times New Roman" panose="02020603050405020304" pitchFamily="18" charset="0"/>
                <a:cs typeface="Times New Roman" panose="02020603050405020304" pitchFamily="18" charset="0"/>
              </a:rPr>
              <a:t>. США, уставшие от </a:t>
            </a:r>
            <a:r>
              <a:rPr lang="ru-RU" sz="3200" dirty="0" err="1">
                <a:latin typeface="Times New Roman" panose="02020603050405020304" pitchFamily="18" charset="0"/>
                <a:cs typeface="Times New Roman" panose="02020603050405020304" pitchFamily="18" charset="0"/>
              </a:rPr>
              <a:t>имиджевых</a:t>
            </a:r>
            <a:r>
              <a:rPr lang="ru-RU" sz="3200" dirty="0">
                <a:latin typeface="Times New Roman" panose="02020603050405020304" pitchFamily="18" charset="0"/>
                <a:cs typeface="Times New Roman" panose="02020603050405020304" pitchFamily="18" charset="0"/>
              </a:rPr>
              <a:t> локальных конфликтов, и внутренних экономических проблемам, решают сжать расходы на сферы влияния. Китай усиливается и расширяет сферу своих национальных интересов. США создают иные альянсы в Азии и идут на раздел сфер влияния. В этом случае Япония может попасть в китайскую сферу влияния.</a:t>
            </a:r>
          </a:p>
        </p:txBody>
      </p:sp>
    </p:spTree>
    <p:extLst>
      <p:ext uri="{BB962C8B-B14F-4D97-AF65-F5344CB8AC3E}">
        <p14:creationId xmlns:p14="http://schemas.microsoft.com/office/powerpoint/2010/main" val="345683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Сценарий 2</a:t>
            </a:r>
            <a:r>
              <a:rPr lang="ru-RU" sz="3200" dirty="0">
                <a:latin typeface="Times New Roman" panose="02020603050405020304" pitchFamily="18" charset="0"/>
                <a:cs typeface="Times New Roman" panose="02020603050405020304" pitchFamily="18" charset="0"/>
              </a:rPr>
              <a:t>. США, сохраняют свои притязания на определяющую позицию в регионе. Они развивают отношения с Китаем, но при этом создают систему сдерживания с помощью своих союзников и партнеров. Япония играет ключевую роль в этом процессе. Индия также, не вступая в открытое соперничество с Китаем, служит балансом для роста китайского влияния в Азии.</a:t>
            </a:r>
          </a:p>
        </p:txBody>
      </p:sp>
    </p:spTree>
    <p:extLst>
      <p:ext uri="{BB962C8B-B14F-4D97-AF65-F5344CB8AC3E}">
        <p14:creationId xmlns:p14="http://schemas.microsoft.com/office/powerpoint/2010/main" val="250457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93718"/>
          </a:xfrm>
        </p:spPr>
        <p:txBody>
          <a:bodyPr/>
          <a:lstStyle/>
          <a:p>
            <a:pPr algn="ct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Япония в средневековье</a:t>
            </a:r>
          </a:p>
        </p:txBody>
      </p:sp>
      <p:sp>
        <p:nvSpPr>
          <p:cNvPr id="3" name="Объект 2"/>
          <p:cNvSpPr>
            <a:spLocks noGrp="1"/>
          </p:cNvSpPr>
          <p:nvPr>
            <p:ph idx="1"/>
          </p:nvPr>
        </p:nvSpPr>
        <p:spPr>
          <a:xfrm>
            <a:off x="838200" y="4390931"/>
            <a:ext cx="10515600" cy="2211545"/>
          </a:xfrm>
        </p:spPr>
        <p:txBody>
          <a:bodyPr>
            <a:normAutofit/>
          </a:bodyPr>
          <a:lstStyle/>
          <a:p>
            <a:r>
              <a:rPr lang="ru-RU" dirty="0">
                <a:latin typeface="Times New Roman" panose="02020603050405020304" pitchFamily="18" charset="0"/>
                <a:cs typeface="Times New Roman" panose="02020603050405020304" pitchFamily="18" charset="0"/>
              </a:rPr>
              <a:t>Япония прошла крайне тернистый путь к своему образованию. Вторжение монголов, феодальная раздробленность, огромное количество гражданских войн и государственных переворотов, укорененные сословные и религиозные традиции, которые мешали быстрому развитию Японии и держали её на месте</a:t>
            </a:r>
          </a:p>
        </p:txBody>
      </p:sp>
      <p:pic>
        <p:nvPicPr>
          <p:cNvPr id="3074" name="Picture 2" descr="Средневековая Япония: история, религия, культура, архитектур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26" y="1895579"/>
            <a:ext cx="3326207" cy="19957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Товары Книжный магазин «Желтый двор» – 1 576 товаров | ВКонтак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305" y="1892174"/>
            <a:ext cx="2773912" cy="19991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Минамото-но Ёсицунэ идеальный самурай, ставший джедаем | Легенды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001" y="1892173"/>
            <a:ext cx="3150607" cy="200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b="1" i="1" dirty="0">
                <a:effectLst>
                  <a:outerShdw blurRad="38100" dist="38100" dir="2700000" algn="tl">
                    <a:srgbClr val="000000">
                      <a:alpha val="43137"/>
                    </a:srgbClr>
                  </a:outerShdw>
                </a:effectLst>
              </a:rPr>
              <a:t>Сценарий 3</a:t>
            </a:r>
            <a:r>
              <a:rPr lang="ru-RU" dirty="0"/>
              <a:t>. Сценарий основан на создании союзов (типа ЕС) государств, имеющих разные ресурсы  жизнеобеспечения.</a:t>
            </a:r>
          </a:p>
          <a:p>
            <a:r>
              <a:rPr lang="ru-RU" dirty="0"/>
              <a:t>Основой экономической базы является энергетика: вопреки распространенному (на Западе) мнению, постиндустриальная экономика неизмеримо больше нуждается в энергии, нежели экономика промышленная, и развитие сберегающих технологий здесь не поможет: оно снижает удельную, а не интегральную энергоемкость производства. Следовательно, превалирующими ресурсами развития общества будущих 3-4 десятилетий  остаются привычные </a:t>
            </a:r>
            <a:r>
              <a:rPr lang="ru-RU" b="1" i="1" dirty="0"/>
              <a:t>энергетические ценности</a:t>
            </a:r>
            <a:r>
              <a:rPr lang="ru-RU" dirty="0"/>
              <a:t>, как нефть, газ, уран, коксующийся уголь.</a:t>
            </a:r>
          </a:p>
          <a:p>
            <a:endParaRPr lang="ru-RU" dirty="0"/>
          </a:p>
        </p:txBody>
      </p:sp>
    </p:spTree>
    <p:extLst>
      <p:ext uri="{BB962C8B-B14F-4D97-AF65-F5344CB8AC3E}">
        <p14:creationId xmlns:p14="http://schemas.microsoft.com/office/powerpoint/2010/main" val="166692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5006" y="108643"/>
            <a:ext cx="7288794" cy="1582046"/>
          </a:xfrm>
        </p:spPr>
        <p:txBody>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Период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Сэнгоку</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Дзидай</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4309450" y="1825625"/>
            <a:ext cx="7044350" cy="4351338"/>
          </a:xfrm>
        </p:spPr>
        <p:txBody>
          <a:bodyPr>
            <a:normAutofit/>
          </a:bodyPr>
          <a:lstStyle/>
          <a:p>
            <a:r>
              <a:rPr lang="ru-RU" sz="2400" dirty="0">
                <a:latin typeface="Times New Roman" panose="02020603050405020304" pitchFamily="18" charset="0"/>
                <a:cs typeface="Times New Roman" panose="02020603050405020304" pitchFamily="18" charset="0"/>
              </a:rPr>
              <a:t>Наверное, один из самых кровопролитных периодов истории Японии со второй половины XV до начала XVII века, когда она поставила перед собой задачу начала объединения и централизации Японского государства под одним феодальным знаком. Начался потерей </a:t>
            </a:r>
            <a:r>
              <a:rPr lang="ru-RU" sz="2400" dirty="0" err="1">
                <a:latin typeface="Times New Roman" panose="02020603050405020304" pitchFamily="18" charset="0"/>
                <a:cs typeface="Times New Roman" panose="02020603050405020304" pitchFamily="18" charset="0"/>
              </a:rPr>
              <a:t>сёгунами</a:t>
            </a:r>
            <a:r>
              <a:rPr lang="ru-RU" sz="2400" dirty="0">
                <a:latin typeface="Times New Roman" panose="02020603050405020304" pitchFamily="18" charset="0"/>
                <a:cs typeface="Times New Roman" panose="02020603050405020304" pitchFamily="18" charset="0"/>
              </a:rPr>
              <a:t> династии </a:t>
            </a:r>
            <a:r>
              <a:rPr lang="ru-RU" sz="2400" dirty="0" err="1">
                <a:latin typeface="Times New Roman" panose="02020603050405020304" pitchFamily="18" charset="0"/>
                <a:cs typeface="Times New Roman" panose="02020603050405020304" pitchFamily="18" charset="0"/>
              </a:rPr>
              <a:t>Асикага</a:t>
            </a:r>
            <a:r>
              <a:rPr lang="ru-RU" sz="2400" dirty="0">
                <a:latin typeface="Times New Roman" panose="02020603050405020304" pitchFamily="18" charset="0"/>
                <a:cs typeface="Times New Roman" panose="02020603050405020304" pitchFamily="18" charset="0"/>
              </a:rPr>
              <a:t> контроля над страной, что привело к децентрализации государственной власти («смута годов </a:t>
            </a:r>
            <a:r>
              <a:rPr lang="ru-RU" sz="2400" dirty="0" err="1">
                <a:latin typeface="Times New Roman" panose="02020603050405020304" pitchFamily="18" charset="0"/>
                <a:cs typeface="Times New Roman" panose="02020603050405020304" pitchFamily="18" charset="0"/>
              </a:rPr>
              <a:t>Онин</a:t>
            </a:r>
            <a:r>
              <a:rPr lang="ru-RU" sz="2400" dirty="0">
                <a:latin typeface="Times New Roman" panose="02020603050405020304" pitchFamily="18" charset="0"/>
                <a:cs typeface="Times New Roman" panose="02020603050405020304" pitchFamily="18" charset="0"/>
              </a:rPr>
              <a:t>» в 1467—1477 годах).Часто другой датой начала периода считают 1493 г., год смерти </a:t>
            </a:r>
            <a:r>
              <a:rPr lang="ru-RU" sz="2400" dirty="0" err="1">
                <a:latin typeface="Times New Roman" panose="02020603050405020304" pitchFamily="18" charset="0"/>
                <a:cs typeface="Times New Roman" panose="02020603050405020304" pitchFamily="18" charset="0"/>
              </a:rPr>
              <a:t>Хатакэяма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Масанага</a:t>
            </a:r>
            <a:r>
              <a:rPr lang="ru-RU" sz="2400" dirty="0">
                <a:latin typeface="Times New Roman" panose="02020603050405020304" pitchFamily="18" charset="0"/>
                <a:cs typeface="Times New Roman" panose="02020603050405020304" pitchFamily="18" charset="0"/>
              </a:rPr>
              <a:t>. </a:t>
            </a:r>
          </a:p>
        </p:txBody>
      </p:sp>
      <p:pic>
        <p:nvPicPr>
          <p:cNvPr id="4100" name="Picture 4" descr="Битва при Нагасино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44" y="1140737"/>
            <a:ext cx="3368542" cy="483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01624" y="1285592"/>
            <a:ext cx="5649363" cy="4628820"/>
          </a:xfrm>
        </p:spPr>
        <p:txBody>
          <a:bodyPr>
            <a:normAutofit/>
          </a:bodyPr>
          <a:lstStyle/>
          <a:p>
            <a:r>
              <a:rPr lang="ru-RU" sz="2400" dirty="0">
                <a:latin typeface="Times New Roman" panose="02020603050405020304" pitchFamily="18" charset="0"/>
                <a:cs typeface="Times New Roman" panose="02020603050405020304" pitchFamily="18" charset="0"/>
              </a:rPr>
              <a:t>За правление государством сражалось более 15 феодальных кланов, которые по сути имели примерно одинаковую силу и площадь под владениями. Эта борьба </a:t>
            </a:r>
            <a:r>
              <a:rPr lang="ru-RU" sz="2400" dirty="0" err="1">
                <a:latin typeface="Times New Roman" panose="02020603050405020304" pitchFamily="18" charset="0"/>
                <a:cs typeface="Times New Roman" panose="02020603050405020304" pitchFamily="18" charset="0"/>
              </a:rPr>
              <a:t>авершилась</a:t>
            </a:r>
            <a:r>
              <a:rPr lang="ru-RU" sz="2400" dirty="0">
                <a:latin typeface="Times New Roman" panose="02020603050405020304" pitchFamily="18" charset="0"/>
                <a:cs typeface="Times New Roman" panose="02020603050405020304" pitchFamily="18" charset="0"/>
              </a:rPr>
              <a:t> установлением </a:t>
            </a:r>
            <a:r>
              <a:rPr lang="ru-RU" sz="2400" dirty="0" err="1">
                <a:latin typeface="Times New Roman" panose="02020603050405020304" pitchFamily="18" charset="0"/>
                <a:cs typeface="Times New Roman" panose="02020603050405020304" pitchFamily="18" charset="0"/>
              </a:rPr>
              <a:t>сёгуната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Токугава</a:t>
            </a:r>
            <a:r>
              <a:rPr lang="ru-RU" sz="2400" dirty="0">
                <a:latin typeface="Times New Roman" panose="02020603050405020304" pitchFamily="18" charset="0"/>
                <a:cs typeface="Times New Roman" panose="02020603050405020304" pitchFamily="18" charset="0"/>
              </a:rPr>
              <a:t> (1603). Иногда концом этой эпохи считают изгнание последнего </a:t>
            </a:r>
            <a:r>
              <a:rPr lang="ru-RU" sz="2400" dirty="0" err="1">
                <a:latin typeface="Times New Roman" panose="02020603050405020304" pitchFamily="18" charset="0"/>
                <a:cs typeface="Times New Roman" panose="02020603050405020304" pitchFamily="18" charset="0"/>
              </a:rPr>
              <a:t>сёгуна</a:t>
            </a:r>
            <a:r>
              <a:rPr lang="ru-RU" sz="2400" dirty="0">
                <a:latin typeface="Times New Roman" panose="02020603050405020304" pitchFamily="18" charset="0"/>
                <a:cs typeface="Times New Roman" panose="02020603050405020304" pitchFamily="18" charset="0"/>
              </a:rPr>
              <a:t> из династии </a:t>
            </a:r>
            <a:r>
              <a:rPr lang="ru-RU" sz="2400" dirty="0" err="1">
                <a:latin typeface="Times New Roman" panose="02020603050405020304" pitchFamily="18" charset="0"/>
                <a:cs typeface="Times New Roman" panose="02020603050405020304" pitchFamily="18" charset="0"/>
              </a:rPr>
              <a:t>Асикага</a:t>
            </a:r>
            <a:r>
              <a:rPr lang="ru-RU" sz="2400" dirty="0">
                <a:latin typeface="Times New Roman" panose="02020603050405020304" pitchFamily="18" charset="0"/>
                <a:cs typeface="Times New Roman" panose="02020603050405020304" pitchFamily="18" charset="0"/>
              </a:rPr>
              <a:t> из Киото по повелению Ода </a:t>
            </a:r>
            <a:r>
              <a:rPr lang="ru-RU" sz="2400" dirty="0" err="1">
                <a:latin typeface="Times New Roman" panose="02020603050405020304" pitchFamily="18" charset="0"/>
                <a:cs typeface="Times New Roman" panose="02020603050405020304" pitchFamily="18" charset="0"/>
              </a:rPr>
              <a:t>Нобунага</a:t>
            </a:r>
            <a:r>
              <a:rPr lang="ru-RU" sz="2400" dirty="0">
                <a:latin typeface="Times New Roman" panose="02020603050405020304" pitchFamily="18" charset="0"/>
                <a:cs typeface="Times New Roman" panose="02020603050405020304" pitchFamily="18" charset="0"/>
              </a:rPr>
              <a:t> — 1573 г.</a:t>
            </a:r>
          </a:p>
        </p:txBody>
      </p:sp>
      <p:pic>
        <p:nvPicPr>
          <p:cNvPr id="1026" name="Picture 2" descr="Новая играбельная фракция Total War: Shogun 2 - воинственны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87" y="1104523"/>
            <a:ext cx="5732295" cy="439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93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9160" y="470780"/>
            <a:ext cx="6754639" cy="950614"/>
          </a:xfrm>
        </p:spPr>
        <p:txBody>
          <a:bodyPr/>
          <a:lstStyle/>
          <a:p>
            <a:r>
              <a:rPr lang="ru-RU" b="1" dirty="0" err="1">
                <a:latin typeface="Times New Roman" panose="02020603050405020304" pitchFamily="18" charset="0"/>
                <a:cs typeface="Times New Roman" panose="02020603050405020304" pitchFamily="18" charset="0"/>
              </a:rPr>
              <a:t>Сёгунат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Токугава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34139" y="1747319"/>
            <a:ext cx="6419661" cy="4429643"/>
          </a:xfrm>
        </p:spPr>
        <p:txBody>
          <a:bodyPr>
            <a:normAutofit lnSpcReduction="10000"/>
          </a:bodyPr>
          <a:lstStyle/>
          <a:p>
            <a:r>
              <a:rPr lang="ru-RU" dirty="0">
                <a:latin typeface="Times New Roman" panose="02020603050405020304" pitchFamily="18" charset="0"/>
                <a:cs typeface="Times New Roman" panose="02020603050405020304" pitchFamily="18" charset="0"/>
              </a:rPr>
              <a:t>Почти всё правление </a:t>
            </a:r>
            <a:r>
              <a:rPr lang="ru-RU" dirty="0" err="1">
                <a:latin typeface="Times New Roman" panose="02020603050405020304" pitchFamily="18" charset="0"/>
                <a:cs typeface="Times New Roman" panose="02020603050405020304" pitchFamily="18" charset="0"/>
              </a:rPr>
              <a:t>Сёгуната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Токугава</a:t>
            </a:r>
            <a:r>
              <a:rPr lang="ru-RU" dirty="0">
                <a:latin typeface="Times New Roman" panose="02020603050405020304" pitchFamily="18" charset="0"/>
                <a:cs typeface="Times New Roman" panose="02020603050405020304" pitchFamily="18" charset="0"/>
              </a:rPr>
              <a:t> страна была закрытой от внешнего мира. Проводилась жесткая политика изоляционизма из-за тотального недоверия к иностранным купцам и христианской угрозы. Тем не менее, была попытка со стороны расширить свои владения и пойти походом на Корею, империю Мин и Индию. Несмотря на весь размах плана, дальше Кореи дойти японцы не смогли</a:t>
            </a:r>
          </a:p>
        </p:txBody>
      </p:sp>
      <p:pic>
        <p:nvPicPr>
          <p:cNvPr id="2050" name="Picture 2" descr="Tokugawa Nobunaga terri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43" y="2042805"/>
            <a:ext cx="2928946" cy="3739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813" y="407406"/>
            <a:ext cx="1210146" cy="121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2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Кризис феодализма, «открытие страны»</a:t>
            </a:r>
            <a:b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Autofit/>
          </a:bodyPr>
          <a:lstStyle/>
          <a:p>
            <a:r>
              <a:rPr lang="ru-RU" sz="1800" dirty="0">
                <a:latin typeface="Times New Roman" panose="02020603050405020304" pitchFamily="18" charset="0"/>
                <a:cs typeface="Times New Roman" panose="02020603050405020304" pitchFamily="18" charset="0"/>
              </a:rPr>
              <a:t>В XIX веке Японии пришлось прервать свою добровольную изоляцию от всего мира, поскольку всё более настойчивы были попытки западных стран наладить с ней отношения. Наиболее инициативными в этом отношении были США, нуждавшиеся в промежуточных стоянках по дороге в Китай, с которым они вели в то время оживлённую торговлю. </a:t>
            </a:r>
          </a:p>
          <a:p>
            <a:r>
              <a:rPr lang="ru-RU" sz="1800" dirty="0">
                <a:latin typeface="Times New Roman" panose="02020603050405020304" pitchFamily="18" charset="0"/>
                <a:cs typeface="Times New Roman" panose="02020603050405020304" pitchFamily="18" charset="0"/>
              </a:rPr>
              <a:t>На первые мирные предложения американцев японцы ответили отказом, что привело к угрозе вооружённого нападения со стороны американских властей в 1853 году. В это же время российские правительство также пыталось наладить отношения с японцами, но делало это в мирной форме (</a:t>
            </a:r>
            <a:r>
              <a:rPr lang="ru-RU" sz="1800" dirty="0" err="1">
                <a:latin typeface="Times New Roman" panose="02020603050405020304" pitchFamily="18" charset="0"/>
                <a:cs typeface="Times New Roman" panose="02020603050405020304" pitchFamily="18" charset="0"/>
              </a:rPr>
              <a:t>Симодский</a:t>
            </a:r>
            <a:r>
              <a:rPr lang="ru-RU" sz="1800" dirty="0">
                <a:latin typeface="Times New Roman" panose="02020603050405020304" pitchFamily="18" charset="0"/>
                <a:cs typeface="Times New Roman" panose="02020603050405020304" pitchFamily="18" charset="0"/>
              </a:rPr>
              <a:t> трактат). </a:t>
            </a:r>
          </a:p>
          <a:p>
            <a:r>
              <a:rPr lang="ru-RU" sz="1800" dirty="0">
                <a:latin typeface="Times New Roman" panose="02020603050405020304" pitchFamily="18" charset="0"/>
                <a:cs typeface="Times New Roman" panose="02020603050405020304" pitchFamily="18" charset="0"/>
              </a:rPr>
              <a:t>Напуганное демонстрацией военной мощи Америки, японское правительство было вынуждено согласиться на все предъявляемые требования. В результате этого были подписаны многочисленные договоры с Америкой и с большинством стран Западной Европы. Японии эти договоры нанесли только вред, поскольку японцы были вынуждены принимать все условия торговли, навязываемые им извне. И без того не сильно развитая японская экономика не выдержала напора развитых капиталистических держав Запада и дала трещину. Резко ухудшилось положение крестьян и ремесленников, что породило многочисленные бунты, окончательно подорвавшие авторитет правящего клана </a:t>
            </a:r>
            <a:r>
              <a:rPr lang="ru-RU" sz="1800" dirty="0" err="1">
                <a:latin typeface="Times New Roman" panose="02020603050405020304" pitchFamily="18" charset="0"/>
                <a:cs typeface="Times New Roman" panose="02020603050405020304" pitchFamily="18" charset="0"/>
              </a:rPr>
              <a:t>Токугава</a:t>
            </a:r>
            <a:r>
              <a:rPr lang="ru-RU"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429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3234" y="365125"/>
            <a:ext cx="8880566" cy="1325563"/>
          </a:xfrm>
        </p:spPr>
        <p:txBody>
          <a:bodyPr>
            <a:normAutofit/>
          </a:bodyPr>
          <a:lstStyle/>
          <a:p>
            <a:pPr algn="ctr"/>
            <a:r>
              <a:rPr lang="ru-RU"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Реставрация императорской власти</a:t>
            </a:r>
          </a:p>
        </p:txBody>
      </p:sp>
      <p:sp>
        <p:nvSpPr>
          <p:cNvPr id="3" name="Объект 2"/>
          <p:cNvSpPr>
            <a:spLocks noGrp="1"/>
          </p:cNvSpPr>
          <p:nvPr>
            <p:ph idx="1"/>
          </p:nvPr>
        </p:nvSpPr>
        <p:spPr>
          <a:xfrm>
            <a:off x="3605349" y="1912711"/>
            <a:ext cx="7748451" cy="4351338"/>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В 1868 году состоялась реставрация </a:t>
            </a:r>
            <a:r>
              <a:rPr lang="ru-RU" sz="2400" dirty="0" err="1">
                <a:latin typeface="Times New Roman" panose="02020603050405020304" pitchFamily="18" charset="0"/>
                <a:cs typeface="Times New Roman" panose="02020603050405020304" pitchFamily="18" charset="0"/>
              </a:rPr>
              <a:t>Мэйдзи</a:t>
            </a:r>
            <a:r>
              <a:rPr lang="ru-RU" sz="2400" dirty="0">
                <a:latin typeface="Times New Roman" panose="02020603050405020304" pitchFamily="18" charset="0"/>
                <a:cs typeface="Times New Roman" panose="02020603050405020304" pitchFamily="18" charset="0"/>
              </a:rPr>
              <a:t>, в ходе которой был ликвидирован </a:t>
            </a:r>
            <a:r>
              <a:rPr lang="ru-RU" sz="2400" dirty="0" err="1">
                <a:latin typeface="Times New Roman" panose="02020603050405020304" pitchFamily="18" charset="0"/>
                <a:cs typeface="Times New Roman" panose="02020603050405020304" pitchFamily="18" charset="0"/>
              </a:rPr>
              <a:t>сёгунат</a:t>
            </a:r>
            <a:r>
              <a:rPr lang="ru-RU" sz="2400" dirty="0">
                <a:latin typeface="Times New Roman" panose="02020603050405020304" pitchFamily="18" charset="0"/>
                <a:cs typeface="Times New Roman" panose="02020603050405020304" pitchFamily="18" charset="0"/>
              </a:rPr>
              <a:t> и было восстановлено прямое Императорское правление. Монаршую резиденцию и столицу страны перенесли из Киото в Токио. </a:t>
            </a:r>
          </a:p>
          <a:p>
            <a:r>
              <a:rPr lang="ru-RU" sz="2400" dirty="0">
                <a:latin typeface="Times New Roman" panose="02020603050405020304" pitchFamily="18" charset="0"/>
                <a:cs typeface="Times New Roman" panose="02020603050405020304" pitchFamily="18" charset="0"/>
              </a:rPr>
              <a:t>Почти как и в древние времена, Император стал представлять собой высшую политическую и религиозную власть в стране. Его статус определяла Конституция Великой Японской империи и Закон об Императорском доме 1889 года, а титул Императора переходил по мужской линии старшему сыну (женщины из престолонаследования отныне исключались).</a:t>
            </a:r>
          </a:p>
        </p:txBody>
      </p:sp>
      <p:pic>
        <p:nvPicPr>
          <p:cNvPr id="3074" name="Picture 2" descr="Flag of the Japanese Emperor.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81" y="298996"/>
            <a:ext cx="2088353" cy="13916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a/a8/Black_and_white_photo_of_emperor_Meiji_of_Ja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81" y="1912711"/>
            <a:ext cx="2508009" cy="34074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263" y="5434149"/>
            <a:ext cx="2422627" cy="369332"/>
          </a:xfrm>
          <a:prstGeom prst="rect">
            <a:avLst/>
          </a:prstGeom>
          <a:noFill/>
        </p:spPr>
        <p:txBody>
          <a:bodyPr wrap="square" rtlCol="0">
            <a:spAutoFit/>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Император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Мейдзи</a:t>
            </a: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3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3993" y="-108512"/>
            <a:ext cx="10515600" cy="1325563"/>
          </a:xfrm>
        </p:spPr>
        <p:txBody>
          <a:bodyPr>
            <a:normAutofit/>
          </a:bodyPr>
          <a:lstStyle/>
          <a:p>
            <a:r>
              <a:rPr lang="ru-RU" sz="4000" b="1" i="1" dirty="0">
                <a:latin typeface="Times New Roman" panose="02020603050405020304" pitchFamily="18" charset="0"/>
                <a:cs typeface="Times New Roman" panose="02020603050405020304" pitchFamily="18" charset="0"/>
              </a:rPr>
              <a:t>Эпоха </a:t>
            </a:r>
            <a:r>
              <a:rPr lang="ru-RU" sz="4000" b="1" i="1" dirty="0" err="1">
                <a:latin typeface="Times New Roman" panose="02020603050405020304" pitchFamily="18" charset="0"/>
                <a:cs typeface="Times New Roman" panose="02020603050405020304" pitchFamily="18" charset="0"/>
              </a:rPr>
              <a:t>Мейдзи</a:t>
            </a:r>
            <a:r>
              <a:rPr lang="ru-RU" sz="4000" b="1" i="1" dirty="0">
                <a:latin typeface="Times New Roman" panose="02020603050405020304" pitchFamily="18" charset="0"/>
                <a:cs typeface="Times New Roman" panose="02020603050405020304" pitchFamily="18" charset="0"/>
              </a:rPr>
              <a:t> или «расцвет империи»</a:t>
            </a:r>
          </a:p>
        </p:txBody>
      </p:sp>
      <p:sp>
        <p:nvSpPr>
          <p:cNvPr id="3" name="Объект 2"/>
          <p:cNvSpPr>
            <a:spLocks noGrp="1"/>
          </p:cNvSpPr>
          <p:nvPr>
            <p:ph idx="1"/>
          </p:nvPr>
        </p:nvSpPr>
        <p:spPr>
          <a:xfrm>
            <a:off x="278674" y="5251269"/>
            <a:ext cx="11170919" cy="1422082"/>
          </a:xfrm>
        </p:spPr>
        <p:txBody>
          <a:bodyPr>
            <a:noAutofit/>
          </a:bodyPr>
          <a:lstStyle/>
          <a:p>
            <a:r>
              <a:rPr lang="ru-RU" sz="1800" b="1" dirty="0">
                <a:latin typeface="Times New Roman" panose="02020603050405020304" pitchFamily="18" charset="0"/>
                <a:cs typeface="Times New Roman" panose="02020603050405020304" pitchFamily="18" charset="0"/>
              </a:rPr>
              <a:t>Эпоха </a:t>
            </a:r>
            <a:r>
              <a:rPr lang="ru-RU" sz="1800" b="1" dirty="0" err="1">
                <a:latin typeface="Times New Roman" panose="02020603050405020304" pitchFamily="18" charset="0"/>
                <a:cs typeface="Times New Roman" panose="02020603050405020304" pitchFamily="18" charset="0"/>
              </a:rPr>
              <a:t>Мэйдзи</a:t>
            </a:r>
            <a:r>
              <a:rPr lang="ru-RU" sz="1800" dirty="0">
                <a:latin typeface="Times New Roman" panose="02020603050405020304" pitchFamily="18" charset="0"/>
                <a:cs typeface="Times New Roman" panose="02020603050405020304" pitchFamily="18" charset="0"/>
              </a:rPr>
              <a:t>— период в истории Японии с 23 октября 1868 по 30 июля 1912 года, когда императором был </a:t>
            </a:r>
            <a:r>
              <a:rPr lang="ru-RU" sz="1800" dirty="0" err="1">
                <a:latin typeface="Times New Roman" panose="02020603050405020304" pitchFamily="18" charset="0"/>
                <a:cs typeface="Times New Roman" panose="02020603050405020304" pitchFamily="18" charset="0"/>
              </a:rPr>
              <a:t>Муцухито</a:t>
            </a:r>
            <a:r>
              <a:rPr lang="ru-RU" sz="1800" dirty="0">
                <a:latin typeface="Times New Roman" panose="02020603050405020304" pitchFamily="18" charset="0"/>
                <a:cs typeface="Times New Roman" panose="02020603050405020304" pitchFamily="18" charset="0"/>
              </a:rPr>
              <a:t>. Император </a:t>
            </a:r>
            <a:r>
              <a:rPr lang="ru-RU" sz="1800" dirty="0" err="1">
                <a:latin typeface="Times New Roman" panose="02020603050405020304" pitchFamily="18" charset="0"/>
                <a:cs typeface="Times New Roman" panose="02020603050405020304" pitchFamily="18" charset="0"/>
              </a:rPr>
              <a:t>Муцухито</a:t>
            </a:r>
            <a:r>
              <a:rPr lang="ru-RU" sz="1800" dirty="0">
                <a:latin typeface="Times New Roman" panose="02020603050405020304" pitchFamily="18" charset="0"/>
                <a:cs typeface="Times New Roman" panose="02020603050405020304" pitchFamily="18" charset="0"/>
              </a:rPr>
              <a:t> взял имя </a:t>
            </a:r>
            <a:r>
              <a:rPr lang="ru-RU" sz="1800" dirty="0" err="1">
                <a:latin typeface="Times New Roman" panose="02020603050405020304" pitchFamily="18" charset="0"/>
                <a:cs typeface="Times New Roman" panose="02020603050405020304" pitchFamily="18" charset="0"/>
              </a:rPr>
              <a:t>Мэйдзи</a:t>
            </a:r>
            <a:r>
              <a:rPr lang="ru-RU" sz="1800" dirty="0">
                <a:latin typeface="Times New Roman" panose="02020603050405020304" pitchFamily="18" charset="0"/>
                <a:cs typeface="Times New Roman" panose="02020603050405020304" pitchFamily="18" charset="0"/>
              </a:rPr>
              <a:t>, которое означает «просвещённое правительство» И действительно, этот период ознаменовался отказом Японии от самоизоляции и становлением её как мировой державы. Буквально за 30 лет Япония превратилась из отсталой страны феодального типа, до мощного субъекта азиатского региона. Были подвержены изменениям все ветви власти, армия, флот, экономика, суд, правительство, ликвидация самураев как сословия.</a:t>
            </a:r>
          </a:p>
        </p:txBody>
      </p:sp>
      <p:pic>
        <p:nvPicPr>
          <p:cNvPr id="4098" name="Picture 2" descr="Бой у Цзиньчжоу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150" y="863373"/>
            <a:ext cx="7480776" cy="3837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20983" y="4682320"/>
            <a:ext cx="7219406" cy="369332"/>
          </a:xfrm>
          <a:prstGeom prst="rect">
            <a:avLst/>
          </a:prstGeom>
          <a:noFill/>
        </p:spPr>
        <p:txBody>
          <a:bodyPr wrap="square" rtlCol="0">
            <a:spAutoFit/>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Битва при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Цзиньчжоу</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ставшая символом начала эпохи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Мэйдзи</a:t>
            </a: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4601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2663</Words>
  <Application>Microsoft Macintosh PowerPoint</Application>
  <PresentationFormat>Широкоэкранный</PresentationFormat>
  <Paragraphs>80</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Calibri Light</vt:lpstr>
      <vt:lpstr>Times New Roman</vt:lpstr>
      <vt:lpstr>Тема Office</vt:lpstr>
      <vt:lpstr>Геополитика Японии</vt:lpstr>
      <vt:lpstr>Что же такое Япония?</vt:lpstr>
      <vt:lpstr>Япония в средневековье</vt:lpstr>
      <vt:lpstr>Период «Сэнгоку Дзидай»</vt:lpstr>
      <vt:lpstr>Презентация PowerPoint</vt:lpstr>
      <vt:lpstr>Сёгунат Токугава</vt:lpstr>
      <vt:lpstr>Кризис феодализма, «открытие страны» </vt:lpstr>
      <vt:lpstr>Реставрация императорской власти</vt:lpstr>
      <vt:lpstr>Эпоха Мейдзи или «расцвет империи»</vt:lpstr>
      <vt:lpstr>Япония на мировой арене</vt:lpstr>
      <vt:lpstr>Японская империя</vt:lpstr>
      <vt:lpstr>Презентация PowerPoint</vt:lpstr>
      <vt:lpstr>После Второй мировой войны</vt:lpstr>
      <vt:lpstr>Современная Япония</vt:lpstr>
      <vt:lpstr>Влияние идеологии на геополитическую стратегию Японии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Положения Японии в ООН</vt:lpstr>
      <vt:lpstr>Презентация PowerPoint</vt:lpstr>
      <vt:lpstr>Китай и Япония</vt:lpstr>
      <vt:lpstr>Россия и Япония</vt:lpstr>
      <vt:lpstr>США и Япония</vt:lpstr>
      <vt:lpstr>Перспективы</vt:lpstr>
      <vt:lpstr>Сценарии геополитики Японии</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Геополитика Японии</dc:title>
  <dc:creator>Андрей Волков</dc:creator>
  <cp:lastModifiedBy>Microsoft Office User</cp:lastModifiedBy>
  <cp:revision>13</cp:revision>
  <dcterms:created xsi:type="dcterms:W3CDTF">2020-04-10T17:07:58Z</dcterms:created>
  <dcterms:modified xsi:type="dcterms:W3CDTF">2020-04-10T19:55:44Z</dcterms:modified>
</cp:coreProperties>
</file>