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2276872"/>
            <a:ext cx="8305800" cy="3816424"/>
          </a:xfrm>
        </p:spPr>
        <p:txBody>
          <a:bodyPr/>
          <a:lstStyle/>
          <a:p>
            <a:pPr marL="457200" lvl="0" indent="-457200" algn="just">
              <a:buFont typeface="+mj-lt"/>
              <a:buAutoNum type="arabicPeriod"/>
            </a:pPr>
            <a:r>
              <a:rPr lang="uk-UA" sz="3200" dirty="0"/>
              <a:t>Свідоме / </a:t>
            </a:r>
            <a:r>
              <a:rPr lang="uk-UA" sz="3200" dirty="0" smtClean="0"/>
              <a:t>несвідоме </a:t>
            </a:r>
            <a:r>
              <a:rPr lang="uk-UA" sz="3200" dirty="0"/>
              <a:t>викривлення інформації.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3200" dirty="0"/>
              <a:t>Психологічні причини викривлення інформації.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sz="3200" dirty="0"/>
              <a:t>Соціально-психологічні чинники інформаційної діяльності.</a:t>
            </a:r>
          </a:p>
          <a:p>
            <a:pPr marL="457200" indent="-457200" algn="just">
              <a:buFont typeface="+mj-lt"/>
              <a:buAutoNum type="arabicPeriod"/>
            </a:pPr>
            <a:endParaRPr lang="uk-UA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620688"/>
            <a:ext cx="8305800" cy="1440160"/>
          </a:xfrm>
        </p:spPr>
        <p:txBody>
          <a:bodyPr/>
          <a:lstStyle/>
          <a:p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ПСИХОЛОГІЧНІ ОСНОВИ </a:t>
            </a:r>
            <a:b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ІНФОРМАЦІЙНОЇ ДІЯЛЬНОСТІ</a:t>
            </a:r>
            <a:endParaRPr lang="uk-UA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845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>
                <a:effectLst/>
              </a:rPr>
              <a:t>П</a:t>
            </a:r>
            <a:r>
              <a:rPr lang="ru-RU" sz="2800" dirty="0">
                <a:effectLst/>
              </a:rPr>
              <a:t>роцесу обміну інформацією в соціальних системах притаманний </a:t>
            </a:r>
            <a:r>
              <a:rPr lang="ru-RU" sz="2800" dirty="0" err="1">
                <a:effectLst/>
              </a:rPr>
              <a:t>психологічний</a:t>
            </a:r>
            <a:r>
              <a:rPr lang="ru-RU" sz="2800" dirty="0">
                <a:effectLst/>
              </a:rPr>
              <a:t> </a:t>
            </a:r>
            <a:r>
              <a:rPr lang="ru-RU" sz="2800" dirty="0" err="1" smtClean="0">
                <a:effectLst/>
              </a:rPr>
              <a:t>чинник</a:t>
            </a:r>
            <a:r>
              <a:rPr lang="ru-RU" sz="2800" dirty="0" smtClean="0">
                <a:effectLst/>
              </a:rPr>
              <a:t> </a:t>
            </a:r>
            <a:endParaRPr lang="uk-UA" sz="2800" dirty="0"/>
          </a:p>
        </p:txBody>
      </p:sp>
      <p:sp>
        <p:nvSpPr>
          <p:cNvPr id="4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sz="6000" dirty="0" smtClean="0"/>
          </a:p>
          <a:p>
            <a:pPr marL="0" indent="0" algn="ctr">
              <a:buNone/>
            </a:pPr>
            <a:r>
              <a:rPr lang="en-US" sz="6000" dirty="0" smtClean="0"/>
              <a:t>S</a:t>
            </a:r>
            <a:r>
              <a:rPr lang="uk-UA" sz="6000" dirty="0" smtClean="0"/>
              <a:t>   </a:t>
            </a:r>
            <a:r>
              <a:rPr lang="en-US" sz="6000" dirty="0" smtClean="0"/>
              <a:t>          </a:t>
            </a:r>
            <a:r>
              <a:rPr lang="uk-UA" sz="6000" dirty="0" smtClean="0"/>
              <a:t>     </a:t>
            </a:r>
            <a:r>
              <a:rPr lang="en-US" sz="6000" dirty="0" smtClean="0"/>
              <a:t>                  </a:t>
            </a:r>
            <a:r>
              <a:rPr lang="en-US" sz="6000" dirty="0"/>
              <a:t>O</a:t>
            </a:r>
            <a:endParaRPr lang="uk-UA" sz="6000" dirty="0"/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1475656" y="2996952"/>
            <a:ext cx="6048672" cy="3766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07704" y="2708920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699792" y="2708920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419872" y="2708920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139952" y="2708920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860032" y="2708920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580112" y="2708920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300192" y="2708920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948264" y="2708920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олилиния 21"/>
          <p:cNvSpPr/>
          <p:nvPr/>
        </p:nvSpPr>
        <p:spPr>
          <a:xfrm>
            <a:off x="3886200" y="1943100"/>
            <a:ext cx="286976" cy="2320290"/>
          </a:xfrm>
          <a:custGeom>
            <a:avLst/>
            <a:gdLst>
              <a:gd name="connsiteX0" fmla="*/ 148590 w 286976"/>
              <a:gd name="connsiteY0" fmla="*/ 0 h 2320290"/>
              <a:gd name="connsiteX1" fmla="*/ 91440 w 286976"/>
              <a:gd name="connsiteY1" fmla="*/ 22860 h 2320290"/>
              <a:gd name="connsiteX2" fmla="*/ 80010 w 286976"/>
              <a:gd name="connsiteY2" fmla="*/ 57150 h 2320290"/>
              <a:gd name="connsiteX3" fmla="*/ 57150 w 286976"/>
              <a:gd name="connsiteY3" fmla="*/ 91440 h 2320290"/>
              <a:gd name="connsiteX4" fmla="*/ 22860 w 286976"/>
              <a:gd name="connsiteY4" fmla="*/ 171450 h 2320290"/>
              <a:gd name="connsiteX5" fmla="*/ 34290 w 286976"/>
              <a:gd name="connsiteY5" fmla="*/ 445770 h 2320290"/>
              <a:gd name="connsiteX6" fmla="*/ 45720 w 286976"/>
              <a:gd name="connsiteY6" fmla="*/ 491490 h 2320290"/>
              <a:gd name="connsiteX7" fmla="*/ 80010 w 286976"/>
              <a:gd name="connsiteY7" fmla="*/ 525780 h 2320290"/>
              <a:gd name="connsiteX8" fmla="*/ 125730 w 286976"/>
              <a:gd name="connsiteY8" fmla="*/ 605790 h 2320290"/>
              <a:gd name="connsiteX9" fmla="*/ 194310 w 286976"/>
              <a:gd name="connsiteY9" fmla="*/ 685800 h 2320290"/>
              <a:gd name="connsiteX10" fmla="*/ 217170 w 286976"/>
              <a:gd name="connsiteY10" fmla="*/ 720090 h 2320290"/>
              <a:gd name="connsiteX11" fmla="*/ 262890 w 286976"/>
              <a:gd name="connsiteY11" fmla="*/ 811530 h 2320290"/>
              <a:gd name="connsiteX12" fmla="*/ 285750 w 286976"/>
              <a:gd name="connsiteY12" fmla="*/ 845820 h 2320290"/>
              <a:gd name="connsiteX13" fmla="*/ 274320 w 286976"/>
              <a:gd name="connsiteY13" fmla="*/ 1120140 h 2320290"/>
              <a:gd name="connsiteX14" fmla="*/ 205740 w 286976"/>
              <a:gd name="connsiteY14" fmla="*/ 1165860 h 2320290"/>
              <a:gd name="connsiteX15" fmla="*/ 182880 w 286976"/>
              <a:gd name="connsiteY15" fmla="*/ 1200150 h 2320290"/>
              <a:gd name="connsiteX16" fmla="*/ 148590 w 286976"/>
              <a:gd name="connsiteY16" fmla="*/ 1257300 h 2320290"/>
              <a:gd name="connsiteX17" fmla="*/ 114300 w 286976"/>
              <a:gd name="connsiteY17" fmla="*/ 1303020 h 2320290"/>
              <a:gd name="connsiteX18" fmla="*/ 102870 w 286976"/>
              <a:gd name="connsiteY18" fmla="*/ 1394460 h 2320290"/>
              <a:gd name="connsiteX19" fmla="*/ 80010 w 286976"/>
              <a:gd name="connsiteY19" fmla="*/ 1428750 h 2320290"/>
              <a:gd name="connsiteX20" fmla="*/ 57150 w 286976"/>
              <a:gd name="connsiteY20" fmla="*/ 1485900 h 2320290"/>
              <a:gd name="connsiteX21" fmla="*/ 34290 w 286976"/>
              <a:gd name="connsiteY21" fmla="*/ 1577340 h 2320290"/>
              <a:gd name="connsiteX22" fmla="*/ 22860 w 286976"/>
              <a:gd name="connsiteY22" fmla="*/ 1623060 h 2320290"/>
              <a:gd name="connsiteX23" fmla="*/ 11430 w 286976"/>
              <a:gd name="connsiteY23" fmla="*/ 1657350 h 2320290"/>
              <a:gd name="connsiteX24" fmla="*/ 0 w 286976"/>
              <a:gd name="connsiteY24" fmla="*/ 1714500 h 2320290"/>
              <a:gd name="connsiteX25" fmla="*/ 11430 w 286976"/>
              <a:gd name="connsiteY25" fmla="*/ 1977390 h 2320290"/>
              <a:gd name="connsiteX26" fmla="*/ 34290 w 286976"/>
              <a:gd name="connsiteY26" fmla="*/ 2057400 h 2320290"/>
              <a:gd name="connsiteX27" fmla="*/ 114300 w 286976"/>
              <a:gd name="connsiteY27" fmla="*/ 2137410 h 2320290"/>
              <a:gd name="connsiteX28" fmla="*/ 194310 w 286976"/>
              <a:gd name="connsiteY28" fmla="*/ 2240280 h 2320290"/>
              <a:gd name="connsiteX29" fmla="*/ 194310 w 286976"/>
              <a:gd name="connsiteY29" fmla="*/ 2320290 h 2320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86976" h="2320290">
                <a:moveTo>
                  <a:pt x="148590" y="0"/>
                </a:moveTo>
                <a:cubicBezTo>
                  <a:pt x="129540" y="7620"/>
                  <a:pt x="107202" y="9725"/>
                  <a:pt x="91440" y="22860"/>
                </a:cubicBezTo>
                <a:cubicBezTo>
                  <a:pt x="82184" y="30573"/>
                  <a:pt x="85398" y="46374"/>
                  <a:pt x="80010" y="57150"/>
                </a:cubicBezTo>
                <a:cubicBezTo>
                  <a:pt x="73867" y="69437"/>
                  <a:pt x="63966" y="79513"/>
                  <a:pt x="57150" y="91440"/>
                </a:cubicBezTo>
                <a:cubicBezTo>
                  <a:pt x="34551" y="130987"/>
                  <a:pt x="35683" y="132980"/>
                  <a:pt x="22860" y="171450"/>
                </a:cubicBezTo>
                <a:cubicBezTo>
                  <a:pt x="26670" y="262890"/>
                  <a:pt x="27770" y="354483"/>
                  <a:pt x="34290" y="445770"/>
                </a:cubicBezTo>
                <a:cubicBezTo>
                  <a:pt x="35409" y="461439"/>
                  <a:pt x="37926" y="477851"/>
                  <a:pt x="45720" y="491490"/>
                </a:cubicBezTo>
                <a:cubicBezTo>
                  <a:pt x="53740" y="505525"/>
                  <a:pt x="70615" y="512626"/>
                  <a:pt x="80010" y="525780"/>
                </a:cubicBezTo>
                <a:cubicBezTo>
                  <a:pt x="135908" y="604037"/>
                  <a:pt x="71736" y="540997"/>
                  <a:pt x="125730" y="605790"/>
                </a:cubicBezTo>
                <a:cubicBezTo>
                  <a:pt x="208809" y="705485"/>
                  <a:pt x="108698" y="565943"/>
                  <a:pt x="194310" y="685800"/>
                </a:cubicBezTo>
                <a:cubicBezTo>
                  <a:pt x="202295" y="696978"/>
                  <a:pt x="210592" y="708030"/>
                  <a:pt x="217170" y="720090"/>
                </a:cubicBezTo>
                <a:cubicBezTo>
                  <a:pt x="233488" y="750007"/>
                  <a:pt x="243987" y="783176"/>
                  <a:pt x="262890" y="811530"/>
                </a:cubicBezTo>
                <a:lnTo>
                  <a:pt x="285750" y="845820"/>
                </a:lnTo>
                <a:cubicBezTo>
                  <a:pt x="281940" y="937260"/>
                  <a:pt x="296517" y="1031353"/>
                  <a:pt x="274320" y="1120140"/>
                </a:cubicBezTo>
                <a:cubicBezTo>
                  <a:pt x="267657" y="1146794"/>
                  <a:pt x="205740" y="1165860"/>
                  <a:pt x="205740" y="1165860"/>
                </a:cubicBezTo>
                <a:cubicBezTo>
                  <a:pt x="198120" y="1177290"/>
                  <a:pt x="190161" y="1188501"/>
                  <a:pt x="182880" y="1200150"/>
                </a:cubicBezTo>
                <a:cubicBezTo>
                  <a:pt x="171106" y="1218989"/>
                  <a:pt x="160913" y="1238815"/>
                  <a:pt x="148590" y="1257300"/>
                </a:cubicBezTo>
                <a:cubicBezTo>
                  <a:pt x="138023" y="1273151"/>
                  <a:pt x="125730" y="1287780"/>
                  <a:pt x="114300" y="1303020"/>
                </a:cubicBezTo>
                <a:cubicBezTo>
                  <a:pt x="110490" y="1333500"/>
                  <a:pt x="110952" y="1364825"/>
                  <a:pt x="102870" y="1394460"/>
                </a:cubicBezTo>
                <a:cubicBezTo>
                  <a:pt x="99256" y="1407713"/>
                  <a:pt x="86153" y="1416463"/>
                  <a:pt x="80010" y="1428750"/>
                </a:cubicBezTo>
                <a:cubicBezTo>
                  <a:pt x="70834" y="1447101"/>
                  <a:pt x="64354" y="1466689"/>
                  <a:pt x="57150" y="1485900"/>
                </a:cubicBezTo>
                <a:cubicBezTo>
                  <a:pt x="40439" y="1530463"/>
                  <a:pt x="46692" y="1521529"/>
                  <a:pt x="34290" y="1577340"/>
                </a:cubicBezTo>
                <a:cubicBezTo>
                  <a:pt x="30882" y="1592675"/>
                  <a:pt x="27176" y="1607955"/>
                  <a:pt x="22860" y="1623060"/>
                </a:cubicBezTo>
                <a:cubicBezTo>
                  <a:pt x="19550" y="1634645"/>
                  <a:pt x="14352" y="1645661"/>
                  <a:pt x="11430" y="1657350"/>
                </a:cubicBezTo>
                <a:cubicBezTo>
                  <a:pt x="6718" y="1676197"/>
                  <a:pt x="3810" y="1695450"/>
                  <a:pt x="0" y="1714500"/>
                </a:cubicBezTo>
                <a:cubicBezTo>
                  <a:pt x="3810" y="1802130"/>
                  <a:pt x="4951" y="1889917"/>
                  <a:pt x="11430" y="1977390"/>
                </a:cubicBezTo>
                <a:cubicBezTo>
                  <a:pt x="11598" y="1979653"/>
                  <a:pt x="28771" y="2050502"/>
                  <a:pt x="34290" y="2057400"/>
                </a:cubicBezTo>
                <a:cubicBezTo>
                  <a:pt x="57852" y="2086852"/>
                  <a:pt x="87630" y="2110740"/>
                  <a:pt x="114300" y="2137410"/>
                </a:cubicBezTo>
                <a:cubicBezTo>
                  <a:pt x="135843" y="2158953"/>
                  <a:pt x="194310" y="2212937"/>
                  <a:pt x="194310" y="2240280"/>
                </a:cubicBezTo>
                <a:lnTo>
                  <a:pt x="194310" y="232029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Полилиния 22"/>
          <p:cNvSpPr/>
          <p:nvPr/>
        </p:nvSpPr>
        <p:spPr>
          <a:xfrm>
            <a:off x="4318111" y="1714500"/>
            <a:ext cx="273322" cy="2777490"/>
          </a:xfrm>
          <a:custGeom>
            <a:avLst/>
            <a:gdLst>
              <a:gd name="connsiteX0" fmla="*/ 185309 w 273322"/>
              <a:gd name="connsiteY0" fmla="*/ 0 h 2777490"/>
              <a:gd name="connsiteX1" fmla="*/ 128159 w 273322"/>
              <a:gd name="connsiteY1" fmla="*/ 22860 h 2777490"/>
              <a:gd name="connsiteX2" fmla="*/ 105299 w 273322"/>
              <a:gd name="connsiteY2" fmla="*/ 68580 h 2777490"/>
              <a:gd name="connsiteX3" fmla="*/ 59579 w 273322"/>
              <a:gd name="connsiteY3" fmla="*/ 171450 h 2777490"/>
              <a:gd name="connsiteX4" fmla="*/ 48149 w 273322"/>
              <a:gd name="connsiteY4" fmla="*/ 228600 h 2777490"/>
              <a:gd name="connsiteX5" fmla="*/ 48149 w 273322"/>
              <a:gd name="connsiteY5" fmla="*/ 331470 h 2777490"/>
              <a:gd name="connsiteX6" fmla="*/ 128159 w 273322"/>
              <a:gd name="connsiteY6" fmla="*/ 365760 h 2777490"/>
              <a:gd name="connsiteX7" fmla="*/ 219599 w 273322"/>
              <a:gd name="connsiteY7" fmla="*/ 422910 h 2777490"/>
              <a:gd name="connsiteX8" fmla="*/ 265319 w 273322"/>
              <a:gd name="connsiteY8" fmla="*/ 502920 h 2777490"/>
              <a:gd name="connsiteX9" fmla="*/ 231029 w 273322"/>
              <a:gd name="connsiteY9" fmla="*/ 742950 h 2777490"/>
              <a:gd name="connsiteX10" fmla="*/ 219599 w 273322"/>
              <a:gd name="connsiteY10" fmla="*/ 800100 h 2777490"/>
              <a:gd name="connsiteX11" fmla="*/ 173879 w 273322"/>
              <a:gd name="connsiteY11" fmla="*/ 868680 h 2777490"/>
              <a:gd name="connsiteX12" fmla="*/ 162449 w 273322"/>
              <a:gd name="connsiteY12" fmla="*/ 914400 h 2777490"/>
              <a:gd name="connsiteX13" fmla="*/ 116729 w 273322"/>
              <a:gd name="connsiteY13" fmla="*/ 982980 h 2777490"/>
              <a:gd name="connsiteX14" fmla="*/ 82439 w 273322"/>
              <a:gd name="connsiteY14" fmla="*/ 1051560 h 2777490"/>
              <a:gd name="connsiteX15" fmla="*/ 25289 w 273322"/>
              <a:gd name="connsiteY15" fmla="*/ 1165860 h 2777490"/>
              <a:gd name="connsiteX16" fmla="*/ 13859 w 273322"/>
              <a:gd name="connsiteY16" fmla="*/ 1371600 h 2777490"/>
              <a:gd name="connsiteX17" fmla="*/ 105299 w 273322"/>
              <a:gd name="connsiteY17" fmla="*/ 1394460 h 2777490"/>
              <a:gd name="connsiteX18" fmla="*/ 116729 w 273322"/>
              <a:gd name="connsiteY18" fmla="*/ 1451610 h 2777490"/>
              <a:gd name="connsiteX19" fmla="*/ 173879 w 273322"/>
              <a:gd name="connsiteY19" fmla="*/ 1531620 h 2777490"/>
              <a:gd name="connsiteX20" fmla="*/ 208169 w 273322"/>
              <a:gd name="connsiteY20" fmla="*/ 1600200 h 2777490"/>
              <a:gd name="connsiteX21" fmla="*/ 242459 w 273322"/>
              <a:gd name="connsiteY21" fmla="*/ 1737360 h 2777490"/>
              <a:gd name="connsiteX22" fmla="*/ 265319 w 273322"/>
              <a:gd name="connsiteY22" fmla="*/ 1863090 h 2777490"/>
              <a:gd name="connsiteX23" fmla="*/ 242459 w 273322"/>
              <a:gd name="connsiteY23" fmla="*/ 2011680 h 2777490"/>
              <a:gd name="connsiteX24" fmla="*/ 173879 w 273322"/>
              <a:gd name="connsiteY24" fmla="*/ 2148840 h 2777490"/>
              <a:gd name="connsiteX25" fmla="*/ 128159 w 273322"/>
              <a:gd name="connsiteY25" fmla="*/ 2263140 h 2777490"/>
              <a:gd name="connsiteX26" fmla="*/ 105299 w 273322"/>
              <a:gd name="connsiteY26" fmla="*/ 2297430 h 2777490"/>
              <a:gd name="connsiteX27" fmla="*/ 36719 w 273322"/>
              <a:gd name="connsiteY27" fmla="*/ 2388870 h 2777490"/>
              <a:gd name="connsiteX28" fmla="*/ 25289 w 273322"/>
              <a:gd name="connsiteY28" fmla="*/ 2457450 h 2777490"/>
              <a:gd name="connsiteX29" fmla="*/ 13859 w 273322"/>
              <a:gd name="connsiteY29" fmla="*/ 2491740 h 2777490"/>
              <a:gd name="connsiteX30" fmla="*/ 2429 w 273322"/>
              <a:gd name="connsiteY30" fmla="*/ 2537460 h 2777490"/>
              <a:gd name="connsiteX31" fmla="*/ 25289 w 273322"/>
              <a:gd name="connsiteY31" fmla="*/ 2720340 h 2777490"/>
              <a:gd name="connsiteX32" fmla="*/ 59579 w 273322"/>
              <a:gd name="connsiteY32" fmla="*/ 2743200 h 2777490"/>
              <a:gd name="connsiteX33" fmla="*/ 82439 w 273322"/>
              <a:gd name="connsiteY33" fmla="*/ 2777490 h 277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73322" h="2777490">
                <a:moveTo>
                  <a:pt x="185309" y="0"/>
                </a:moveTo>
                <a:cubicBezTo>
                  <a:pt x="166259" y="7620"/>
                  <a:pt x="143737" y="9507"/>
                  <a:pt x="128159" y="22860"/>
                </a:cubicBezTo>
                <a:cubicBezTo>
                  <a:pt x="115222" y="33949"/>
                  <a:pt x="112219" y="53010"/>
                  <a:pt x="105299" y="68580"/>
                </a:cubicBezTo>
                <a:cubicBezTo>
                  <a:pt x="46923" y="199926"/>
                  <a:pt x="115854" y="58900"/>
                  <a:pt x="59579" y="171450"/>
                </a:cubicBezTo>
                <a:cubicBezTo>
                  <a:pt x="55769" y="190500"/>
                  <a:pt x="52861" y="209753"/>
                  <a:pt x="48149" y="228600"/>
                </a:cubicBezTo>
                <a:cubicBezTo>
                  <a:pt x="38218" y="268324"/>
                  <a:pt x="17758" y="282844"/>
                  <a:pt x="48149" y="331470"/>
                </a:cubicBezTo>
                <a:cubicBezTo>
                  <a:pt x="58960" y="348768"/>
                  <a:pt x="110009" y="356685"/>
                  <a:pt x="128159" y="365760"/>
                </a:cubicBezTo>
                <a:cubicBezTo>
                  <a:pt x="155731" y="379546"/>
                  <a:pt x="192398" y="404776"/>
                  <a:pt x="219599" y="422910"/>
                </a:cubicBezTo>
                <a:cubicBezTo>
                  <a:pt x="229097" y="437158"/>
                  <a:pt x="264612" y="487357"/>
                  <a:pt x="265319" y="502920"/>
                </a:cubicBezTo>
                <a:cubicBezTo>
                  <a:pt x="273879" y="691247"/>
                  <a:pt x="287839" y="657736"/>
                  <a:pt x="231029" y="742950"/>
                </a:cubicBezTo>
                <a:cubicBezTo>
                  <a:pt x="227219" y="762000"/>
                  <a:pt x="227638" y="782414"/>
                  <a:pt x="219599" y="800100"/>
                </a:cubicBezTo>
                <a:cubicBezTo>
                  <a:pt x="208230" y="825112"/>
                  <a:pt x="173879" y="868680"/>
                  <a:pt x="173879" y="868680"/>
                </a:cubicBezTo>
                <a:cubicBezTo>
                  <a:pt x="170069" y="883920"/>
                  <a:pt x="169474" y="900349"/>
                  <a:pt x="162449" y="914400"/>
                </a:cubicBezTo>
                <a:cubicBezTo>
                  <a:pt x="150162" y="938974"/>
                  <a:pt x="125417" y="956916"/>
                  <a:pt x="116729" y="982980"/>
                </a:cubicBezTo>
                <a:cubicBezTo>
                  <a:pt x="92858" y="1054594"/>
                  <a:pt x="121214" y="979548"/>
                  <a:pt x="82439" y="1051560"/>
                </a:cubicBezTo>
                <a:cubicBezTo>
                  <a:pt x="62244" y="1089066"/>
                  <a:pt x="25289" y="1165860"/>
                  <a:pt x="25289" y="1165860"/>
                </a:cubicBezTo>
                <a:cubicBezTo>
                  <a:pt x="19575" y="1194431"/>
                  <a:pt x="-20708" y="1333193"/>
                  <a:pt x="13859" y="1371600"/>
                </a:cubicBezTo>
                <a:cubicBezTo>
                  <a:pt x="34877" y="1394953"/>
                  <a:pt x="105299" y="1394460"/>
                  <a:pt x="105299" y="1394460"/>
                </a:cubicBezTo>
                <a:cubicBezTo>
                  <a:pt x="109109" y="1413510"/>
                  <a:pt x="109908" y="1433420"/>
                  <a:pt x="116729" y="1451610"/>
                </a:cubicBezTo>
                <a:cubicBezTo>
                  <a:pt x="121381" y="1464016"/>
                  <a:pt x="171250" y="1527238"/>
                  <a:pt x="173879" y="1531620"/>
                </a:cubicBezTo>
                <a:cubicBezTo>
                  <a:pt x="187029" y="1553536"/>
                  <a:pt x="198339" y="1576608"/>
                  <a:pt x="208169" y="1600200"/>
                </a:cubicBezTo>
                <a:cubicBezTo>
                  <a:pt x="235096" y="1664825"/>
                  <a:pt x="230205" y="1669961"/>
                  <a:pt x="242459" y="1737360"/>
                </a:cubicBezTo>
                <a:cubicBezTo>
                  <a:pt x="274409" y="1913086"/>
                  <a:pt x="231638" y="1661005"/>
                  <a:pt x="265319" y="1863090"/>
                </a:cubicBezTo>
                <a:cubicBezTo>
                  <a:pt x="264884" y="1866133"/>
                  <a:pt x="246040" y="2002472"/>
                  <a:pt x="242459" y="2011680"/>
                </a:cubicBezTo>
                <a:cubicBezTo>
                  <a:pt x="223932" y="2059321"/>
                  <a:pt x="192863" y="2101380"/>
                  <a:pt x="173879" y="2148840"/>
                </a:cubicBezTo>
                <a:cubicBezTo>
                  <a:pt x="158639" y="2186940"/>
                  <a:pt x="150921" y="2228997"/>
                  <a:pt x="128159" y="2263140"/>
                </a:cubicBezTo>
                <a:cubicBezTo>
                  <a:pt x="120539" y="2274570"/>
                  <a:pt x="113379" y="2286320"/>
                  <a:pt x="105299" y="2297430"/>
                </a:cubicBezTo>
                <a:cubicBezTo>
                  <a:pt x="82890" y="2328243"/>
                  <a:pt x="36719" y="2388870"/>
                  <a:pt x="36719" y="2388870"/>
                </a:cubicBezTo>
                <a:cubicBezTo>
                  <a:pt x="32909" y="2411730"/>
                  <a:pt x="30316" y="2434827"/>
                  <a:pt x="25289" y="2457450"/>
                </a:cubicBezTo>
                <a:cubicBezTo>
                  <a:pt x="22675" y="2469211"/>
                  <a:pt x="17169" y="2480155"/>
                  <a:pt x="13859" y="2491740"/>
                </a:cubicBezTo>
                <a:cubicBezTo>
                  <a:pt x="9543" y="2506845"/>
                  <a:pt x="6239" y="2522220"/>
                  <a:pt x="2429" y="2537460"/>
                </a:cubicBezTo>
                <a:cubicBezTo>
                  <a:pt x="10049" y="2598420"/>
                  <a:pt x="8846" y="2661147"/>
                  <a:pt x="25289" y="2720340"/>
                </a:cubicBezTo>
                <a:cubicBezTo>
                  <a:pt x="28966" y="2733576"/>
                  <a:pt x="49865" y="2733486"/>
                  <a:pt x="59579" y="2743200"/>
                </a:cubicBezTo>
                <a:cubicBezTo>
                  <a:pt x="69293" y="2752914"/>
                  <a:pt x="82439" y="2777490"/>
                  <a:pt x="82439" y="277749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Полилиния 23"/>
          <p:cNvSpPr/>
          <p:nvPr/>
        </p:nvSpPr>
        <p:spPr>
          <a:xfrm>
            <a:off x="4831619" y="2091690"/>
            <a:ext cx="187035" cy="2034540"/>
          </a:xfrm>
          <a:custGeom>
            <a:avLst/>
            <a:gdLst>
              <a:gd name="connsiteX0" fmla="*/ 106141 w 187035"/>
              <a:gd name="connsiteY0" fmla="*/ 0 h 2034540"/>
              <a:gd name="connsiteX1" fmla="*/ 71851 w 187035"/>
              <a:gd name="connsiteY1" fmla="*/ 68580 h 2034540"/>
              <a:gd name="connsiteX2" fmla="*/ 60421 w 187035"/>
              <a:gd name="connsiteY2" fmla="*/ 102870 h 2034540"/>
              <a:gd name="connsiteX3" fmla="*/ 37561 w 187035"/>
              <a:gd name="connsiteY3" fmla="*/ 148590 h 2034540"/>
              <a:gd name="connsiteX4" fmla="*/ 48991 w 187035"/>
              <a:gd name="connsiteY4" fmla="*/ 274320 h 2034540"/>
              <a:gd name="connsiteX5" fmla="*/ 60421 w 187035"/>
              <a:gd name="connsiteY5" fmla="*/ 308610 h 2034540"/>
              <a:gd name="connsiteX6" fmla="*/ 71851 w 187035"/>
              <a:gd name="connsiteY6" fmla="*/ 354330 h 2034540"/>
              <a:gd name="connsiteX7" fmla="*/ 71851 w 187035"/>
              <a:gd name="connsiteY7" fmla="*/ 674370 h 2034540"/>
              <a:gd name="connsiteX8" fmla="*/ 60421 w 187035"/>
              <a:gd name="connsiteY8" fmla="*/ 708660 h 2034540"/>
              <a:gd name="connsiteX9" fmla="*/ 37561 w 187035"/>
              <a:gd name="connsiteY9" fmla="*/ 845820 h 2034540"/>
              <a:gd name="connsiteX10" fmla="*/ 71851 w 187035"/>
              <a:gd name="connsiteY10" fmla="*/ 1325880 h 2034540"/>
              <a:gd name="connsiteX11" fmla="*/ 163291 w 187035"/>
              <a:gd name="connsiteY11" fmla="*/ 1383030 h 2034540"/>
              <a:gd name="connsiteX12" fmla="*/ 186151 w 187035"/>
              <a:gd name="connsiteY12" fmla="*/ 1417320 h 2034540"/>
              <a:gd name="connsiteX13" fmla="*/ 151861 w 187035"/>
              <a:gd name="connsiteY13" fmla="*/ 1600200 h 2034540"/>
              <a:gd name="connsiteX14" fmla="*/ 129001 w 187035"/>
              <a:gd name="connsiteY14" fmla="*/ 1645920 h 2034540"/>
              <a:gd name="connsiteX15" fmla="*/ 106141 w 187035"/>
              <a:gd name="connsiteY15" fmla="*/ 1703070 h 2034540"/>
              <a:gd name="connsiteX16" fmla="*/ 83281 w 187035"/>
              <a:gd name="connsiteY16" fmla="*/ 1737360 h 2034540"/>
              <a:gd name="connsiteX17" fmla="*/ 14701 w 187035"/>
              <a:gd name="connsiteY17" fmla="*/ 1783080 h 2034540"/>
              <a:gd name="connsiteX18" fmla="*/ 14701 w 187035"/>
              <a:gd name="connsiteY18" fmla="*/ 1897380 h 2034540"/>
              <a:gd name="connsiteX19" fmla="*/ 60421 w 187035"/>
              <a:gd name="connsiteY19" fmla="*/ 1965960 h 2034540"/>
              <a:gd name="connsiteX20" fmla="*/ 94711 w 187035"/>
              <a:gd name="connsiteY20" fmla="*/ 1988820 h 2034540"/>
              <a:gd name="connsiteX21" fmla="*/ 94711 w 187035"/>
              <a:gd name="connsiteY21" fmla="*/ 2034540 h 2034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87035" h="2034540">
                <a:moveTo>
                  <a:pt x="106141" y="0"/>
                </a:moveTo>
                <a:cubicBezTo>
                  <a:pt x="94711" y="22860"/>
                  <a:pt x="82231" y="45225"/>
                  <a:pt x="71851" y="68580"/>
                </a:cubicBezTo>
                <a:cubicBezTo>
                  <a:pt x="66958" y="79590"/>
                  <a:pt x="65167" y="91796"/>
                  <a:pt x="60421" y="102870"/>
                </a:cubicBezTo>
                <a:cubicBezTo>
                  <a:pt x="53709" y="118531"/>
                  <a:pt x="45181" y="133350"/>
                  <a:pt x="37561" y="148590"/>
                </a:cubicBezTo>
                <a:cubicBezTo>
                  <a:pt x="41371" y="190500"/>
                  <a:pt x="43040" y="232660"/>
                  <a:pt x="48991" y="274320"/>
                </a:cubicBezTo>
                <a:cubicBezTo>
                  <a:pt x="50695" y="286247"/>
                  <a:pt x="57111" y="297025"/>
                  <a:pt x="60421" y="308610"/>
                </a:cubicBezTo>
                <a:cubicBezTo>
                  <a:pt x="64737" y="323715"/>
                  <a:pt x="68041" y="339090"/>
                  <a:pt x="71851" y="354330"/>
                </a:cubicBezTo>
                <a:cubicBezTo>
                  <a:pt x="88765" y="506556"/>
                  <a:pt x="90392" y="470423"/>
                  <a:pt x="71851" y="674370"/>
                </a:cubicBezTo>
                <a:cubicBezTo>
                  <a:pt x="70760" y="686369"/>
                  <a:pt x="63343" y="696971"/>
                  <a:pt x="60421" y="708660"/>
                </a:cubicBezTo>
                <a:cubicBezTo>
                  <a:pt x="49279" y="753229"/>
                  <a:pt x="44013" y="800659"/>
                  <a:pt x="37561" y="845820"/>
                </a:cubicBezTo>
                <a:cubicBezTo>
                  <a:pt x="38918" y="882448"/>
                  <a:pt x="42223" y="1236997"/>
                  <a:pt x="71851" y="1325880"/>
                </a:cubicBezTo>
                <a:cubicBezTo>
                  <a:pt x="77786" y="1343685"/>
                  <a:pt x="148309" y="1375539"/>
                  <a:pt x="163291" y="1383030"/>
                </a:cubicBezTo>
                <a:cubicBezTo>
                  <a:pt x="170911" y="1394460"/>
                  <a:pt x="185097" y="1403623"/>
                  <a:pt x="186151" y="1417320"/>
                </a:cubicBezTo>
                <a:cubicBezTo>
                  <a:pt x="191049" y="1480999"/>
                  <a:pt x="175045" y="1542241"/>
                  <a:pt x="151861" y="1600200"/>
                </a:cubicBezTo>
                <a:cubicBezTo>
                  <a:pt x="145533" y="1616020"/>
                  <a:pt x="135921" y="1630350"/>
                  <a:pt x="129001" y="1645920"/>
                </a:cubicBezTo>
                <a:cubicBezTo>
                  <a:pt x="120668" y="1664669"/>
                  <a:pt x="115317" y="1684719"/>
                  <a:pt x="106141" y="1703070"/>
                </a:cubicBezTo>
                <a:cubicBezTo>
                  <a:pt x="99998" y="1715357"/>
                  <a:pt x="93619" y="1728314"/>
                  <a:pt x="83281" y="1737360"/>
                </a:cubicBezTo>
                <a:cubicBezTo>
                  <a:pt x="62604" y="1755452"/>
                  <a:pt x="14701" y="1783080"/>
                  <a:pt x="14701" y="1783080"/>
                </a:cubicBezTo>
                <a:cubicBezTo>
                  <a:pt x="-633" y="1829083"/>
                  <a:pt x="-8752" y="1836401"/>
                  <a:pt x="14701" y="1897380"/>
                </a:cubicBezTo>
                <a:cubicBezTo>
                  <a:pt x="24564" y="1923023"/>
                  <a:pt x="45181" y="1943100"/>
                  <a:pt x="60421" y="1965960"/>
                </a:cubicBezTo>
                <a:cubicBezTo>
                  <a:pt x="68041" y="1977390"/>
                  <a:pt x="88568" y="1976533"/>
                  <a:pt x="94711" y="1988820"/>
                </a:cubicBezTo>
                <a:cubicBezTo>
                  <a:pt x="101527" y="2002451"/>
                  <a:pt x="94711" y="2019300"/>
                  <a:pt x="94711" y="203454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Полилиния 24"/>
          <p:cNvSpPr/>
          <p:nvPr/>
        </p:nvSpPr>
        <p:spPr>
          <a:xfrm>
            <a:off x="5257157" y="2057400"/>
            <a:ext cx="229243" cy="2331720"/>
          </a:xfrm>
          <a:custGeom>
            <a:avLst/>
            <a:gdLst>
              <a:gd name="connsiteX0" fmla="*/ 126373 w 229243"/>
              <a:gd name="connsiteY0" fmla="*/ 0 h 2331720"/>
              <a:gd name="connsiteX1" fmla="*/ 137803 w 229243"/>
              <a:gd name="connsiteY1" fmla="*/ 285750 h 2331720"/>
              <a:gd name="connsiteX2" fmla="*/ 149233 w 229243"/>
              <a:gd name="connsiteY2" fmla="*/ 331470 h 2331720"/>
              <a:gd name="connsiteX3" fmla="*/ 172093 w 229243"/>
              <a:gd name="connsiteY3" fmla="*/ 377190 h 2331720"/>
              <a:gd name="connsiteX4" fmla="*/ 206383 w 229243"/>
              <a:gd name="connsiteY4" fmla="*/ 411480 h 2331720"/>
              <a:gd name="connsiteX5" fmla="*/ 229243 w 229243"/>
              <a:gd name="connsiteY5" fmla="*/ 445770 h 2331720"/>
              <a:gd name="connsiteX6" fmla="*/ 206383 w 229243"/>
              <a:gd name="connsiteY6" fmla="*/ 560070 h 2331720"/>
              <a:gd name="connsiteX7" fmla="*/ 183523 w 229243"/>
              <a:gd name="connsiteY7" fmla="*/ 605790 h 2331720"/>
              <a:gd name="connsiteX8" fmla="*/ 126373 w 229243"/>
              <a:gd name="connsiteY8" fmla="*/ 685800 h 2331720"/>
              <a:gd name="connsiteX9" fmla="*/ 92083 w 229243"/>
              <a:gd name="connsiteY9" fmla="*/ 754380 h 2331720"/>
              <a:gd name="connsiteX10" fmla="*/ 69223 w 229243"/>
              <a:gd name="connsiteY10" fmla="*/ 822960 h 2331720"/>
              <a:gd name="connsiteX11" fmla="*/ 57793 w 229243"/>
              <a:gd name="connsiteY11" fmla="*/ 857250 h 2331720"/>
              <a:gd name="connsiteX12" fmla="*/ 34933 w 229243"/>
              <a:gd name="connsiteY12" fmla="*/ 971550 h 2331720"/>
              <a:gd name="connsiteX13" fmla="*/ 46363 w 229243"/>
              <a:gd name="connsiteY13" fmla="*/ 1108710 h 2331720"/>
              <a:gd name="connsiteX14" fmla="*/ 80653 w 229243"/>
              <a:gd name="connsiteY14" fmla="*/ 1245870 h 2331720"/>
              <a:gd name="connsiteX15" fmla="*/ 92083 w 229243"/>
              <a:gd name="connsiteY15" fmla="*/ 1303020 h 2331720"/>
              <a:gd name="connsiteX16" fmla="*/ 103513 w 229243"/>
              <a:gd name="connsiteY16" fmla="*/ 1348740 h 2331720"/>
              <a:gd name="connsiteX17" fmla="*/ 80653 w 229243"/>
              <a:gd name="connsiteY17" fmla="*/ 1474470 h 2331720"/>
              <a:gd name="connsiteX18" fmla="*/ 57793 w 229243"/>
              <a:gd name="connsiteY18" fmla="*/ 1508760 h 2331720"/>
              <a:gd name="connsiteX19" fmla="*/ 12073 w 229243"/>
              <a:gd name="connsiteY19" fmla="*/ 1588770 h 2331720"/>
              <a:gd name="connsiteX20" fmla="*/ 12073 w 229243"/>
              <a:gd name="connsiteY20" fmla="*/ 1657350 h 2331720"/>
              <a:gd name="connsiteX21" fmla="*/ 46363 w 229243"/>
              <a:gd name="connsiteY21" fmla="*/ 1943100 h 2331720"/>
              <a:gd name="connsiteX22" fmla="*/ 57793 w 229243"/>
              <a:gd name="connsiteY22" fmla="*/ 2000250 h 2331720"/>
              <a:gd name="connsiteX23" fmla="*/ 80653 w 229243"/>
              <a:gd name="connsiteY23" fmla="*/ 2034540 h 2331720"/>
              <a:gd name="connsiteX24" fmla="*/ 103513 w 229243"/>
              <a:gd name="connsiteY24" fmla="*/ 2103120 h 2331720"/>
              <a:gd name="connsiteX25" fmla="*/ 126373 w 229243"/>
              <a:gd name="connsiteY25" fmla="*/ 2137410 h 2331720"/>
              <a:gd name="connsiteX26" fmla="*/ 149233 w 229243"/>
              <a:gd name="connsiteY26" fmla="*/ 2205990 h 2331720"/>
              <a:gd name="connsiteX27" fmla="*/ 126373 w 229243"/>
              <a:gd name="connsiteY27" fmla="*/ 2308860 h 2331720"/>
              <a:gd name="connsiteX28" fmla="*/ 114943 w 229243"/>
              <a:gd name="connsiteY28" fmla="*/ 2331720 h 2331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29243" h="2331720">
                <a:moveTo>
                  <a:pt x="126373" y="0"/>
                </a:moveTo>
                <a:cubicBezTo>
                  <a:pt x="130183" y="95250"/>
                  <a:pt x="131244" y="190650"/>
                  <a:pt x="137803" y="285750"/>
                </a:cubicBezTo>
                <a:cubicBezTo>
                  <a:pt x="138884" y="301422"/>
                  <a:pt x="143717" y="316761"/>
                  <a:pt x="149233" y="331470"/>
                </a:cubicBezTo>
                <a:cubicBezTo>
                  <a:pt x="155216" y="347424"/>
                  <a:pt x="162189" y="363325"/>
                  <a:pt x="172093" y="377190"/>
                </a:cubicBezTo>
                <a:cubicBezTo>
                  <a:pt x="181488" y="390344"/>
                  <a:pt x="196035" y="399062"/>
                  <a:pt x="206383" y="411480"/>
                </a:cubicBezTo>
                <a:cubicBezTo>
                  <a:pt x="215177" y="422033"/>
                  <a:pt x="221623" y="434340"/>
                  <a:pt x="229243" y="445770"/>
                </a:cubicBezTo>
                <a:cubicBezTo>
                  <a:pt x="221623" y="483870"/>
                  <a:pt x="217057" y="522710"/>
                  <a:pt x="206383" y="560070"/>
                </a:cubicBezTo>
                <a:cubicBezTo>
                  <a:pt x="201702" y="576453"/>
                  <a:pt x="191977" y="590996"/>
                  <a:pt x="183523" y="605790"/>
                </a:cubicBezTo>
                <a:cubicBezTo>
                  <a:pt x="170152" y="629189"/>
                  <a:pt x="141092" y="666174"/>
                  <a:pt x="126373" y="685800"/>
                </a:cubicBezTo>
                <a:cubicBezTo>
                  <a:pt x="84688" y="810855"/>
                  <a:pt x="151169" y="621436"/>
                  <a:pt x="92083" y="754380"/>
                </a:cubicBezTo>
                <a:cubicBezTo>
                  <a:pt x="82296" y="776400"/>
                  <a:pt x="76843" y="800100"/>
                  <a:pt x="69223" y="822960"/>
                </a:cubicBezTo>
                <a:cubicBezTo>
                  <a:pt x="65413" y="834390"/>
                  <a:pt x="60156" y="845436"/>
                  <a:pt x="57793" y="857250"/>
                </a:cubicBezTo>
                <a:lnTo>
                  <a:pt x="34933" y="971550"/>
                </a:lnTo>
                <a:cubicBezTo>
                  <a:pt x="38743" y="1017270"/>
                  <a:pt x="39875" y="1063293"/>
                  <a:pt x="46363" y="1108710"/>
                </a:cubicBezTo>
                <a:cubicBezTo>
                  <a:pt x="72512" y="1291750"/>
                  <a:pt x="57884" y="1154792"/>
                  <a:pt x="80653" y="1245870"/>
                </a:cubicBezTo>
                <a:cubicBezTo>
                  <a:pt x="85365" y="1264717"/>
                  <a:pt x="87869" y="1284055"/>
                  <a:pt x="92083" y="1303020"/>
                </a:cubicBezTo>
                <a:cubicBezTo>
                  <a:pt x="95491" y="1318355"/>
                  <a:pt x="99703" y="1333500"/>
                  <a:pt x="103513" y="1348740"/>
                </a:cubicBezTo>
                <a:cubicBezTo>
                  <a:pt x="95893" y="1390650"/>
                  <a:pt x="92355" y="1433512"/>
                  <a:pt x="80653" y="1474470"/>
                </a:cubicBezTo>
                <a:cubicBezTo>
                  <a:pt x="76879" y="1487679"/>
                  <a:pt x="63936" y="1496473"/>
                  <a:pt x="57793" y="1508760"/>
                </a:cubicBezTo>
                <a:cubicBezTo>
                  <a:pt x="14158" y="1596031"/>
                  <a:pt x="94988" y="1478217"/>
                  <a:pt x="12073" y="1588770"/>
                </a:cubicBezTo>
                <a:cubicBezTo>
                  <a:pt x="-10787" y="1657350"/>
                  <a:pt x="4453" y="1588770"/>
                  <a:pt x="12073" y="1657350"/>
                </a:cubicBezTo>
                <a:cubicBezTo>
                  <a:pt x="47109" y="1972678"/>
                  <a:pt x="-1990" y="1701333"/>
                  <a:pt x="46363" y="1943100"/>
                </a:cubicBezTo>
                <a:cubicBezTo>
                  <a:pt x="50173" y="1962150"/>
                  <a:pt x="47017" y="1984086"/>
                  <a:pt x="57793" y="2000250"/>
                </a:cubicBezTo>
                <a:cubicBezTo>
                  <a:pt x="65413" y="2011680"/>
                  <a:pt x="75074" y="2021987"/>
                  <a:pt x="80653" y="2034540"/>
                </a:cubicBezTo>
                <a:cubicBezTo>
                  <a:pt x="90440" y="2056560"/>
                  <a:pt x="90147" y="2083070"/>
                  <a:pt x="103513" y="2103120"/>
                </a:cubicBezTo>
                <a:cubicBezTo>
                  <a:pt x="111133" y="2114550"/>
                  <a:pt x="120794" y="2124857"/>
                  <a:pt x="126373" y="2137410"/>
                </a:cubicBezTo>
                <a:cubicBezTo>
                  <a:pt x="136160" y="2159430"/>
                  <a:pt x="149233" y="2205990"/>
                  <a:pt x="149233" y="2205990"/>
                </a:cubicBezTo>
                <a:cubicBezTo>
                  <a:pt x="144703" y="2228638"/>
                  <a:pt x="134444" y="2284647"/>
                  <a:pt x="126373" y="2308860"/>
                </a:cubicBezTo>
                <a:cubicBezTo>
                  <a:pt x="123679" y="2316942"/>
                  <a:pt x="118753" y="2324100"/>
                  <a:pt x="114943" y="233172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37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фальсифікація - </a:t>
            </a:r>
            <a:r>
              <a:rPr lang="ru-RU" dirty="0" err="1"/>
              <a:t>свідоме</a:t>
            </a:r>
            <a:r>
              <a:rPr lang="ru-RU" dirty="0"/>
              <a:t> </a:t>
            </a:r>
            <a:r>
              <a:rPr lang="ru-RU" dirty="0" err="1"/>
              <a:t>приховування</a:t>
            </a:r>
            <a:r>
              <a:rPr lang="ru-RU" dirty="0"/>
              <a:t> </a:t>
            </a:r>
            <a:r>
              <a:rPr lang="ru-RU" dirty="0" err="1"/>
              <a:t>правдивої</a:t>
            </a:r>
            <a:r>
              <a:rPr lang="ru-RU" dirty="0"/>
              <a:t> та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неправдивої</a:t>
            </a:r>
            <a:r>
              <a:rPr lang="ru-RU" dirty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напівправда</a:t>
            </a:r>
            <a:r>
              <a:rPr lang="ru-RU" dirty="0" smtClean="0"/>
              <a:t>  - </a:t>
            </a:r>
            <a:r>
              <a:rPr lang="uk-UA" dirty="0"/>
              <a:t>с</a:t>
            </a:r>
            <a:r>
              <a:rPr lang="uk-UA" dirty="0" smtClean="0"/>
              <a:t>відоме </a:t>
            </a:r>
            <a:r>
              <a:rPr lang="uk-UA" dirty="0"/>
              <a:t>змішування істинної та помилкової інформації </a:t>
            </a:r>
            <a:r>
              <a:rPr lang="uk-UA" dirty="0" smtClean="0"/>
              <a:t>;</a:t>
            </a:r>
          </a:p>
          <a:p>
            <a:r>
              <a:rPr lang="ru-RU" dirty="0"/>
              <a:t> </a:t>
            </a:r>
            <a:r>
              <a:rPr lang="ru-RU" dirty="0" err="1" smtClean="0"/>
              <a:t>замовчування</a:t>
            </a:r>
            <a:r>
              <a:rPr lang="ru-RU" dirty="0" smtClean="0"/>
              <a:t> - </a:t>
            </a:r>
            <a:r>
              <a:rPr lang="ru-RU" dirty="0" err="1" smtClean="0"/>
              <a:t>подання</a:t>
            </a:r>
            <a:r>
              <a:rPr lang="ru-RU" dirty="0" smtClean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частковому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прихову­ванні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Причини свідомого викривлення інформаційних потоків: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75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5232"/>
          </a:xfrm>
        </p:spPr>
        <p:txBody>
          <a:bodyPr>
            <a:normAutofit lnSpcReduction="10000"/>
          </a:bodyPr>
          <a:lstStyle/>
          <a:p>
            <a:pPr lvl="0"/>
            <a:r>
              <a:rPr lang="uk-UA" dirty="0"/>
              <a:t>недостатній професіоналізм, некомпетентність суб’єктів інформаційної діяльності;</a:t>
            </a:r>
          </a:p>
          <a:p>
            <a:pPr lvl="0"/>
            <a:r>
              <a:rPr lang="uk-UA" dirty="0"/>
              <a:t>характер ситуації: стандартний чи нестандартний;</a:t>
            </a:r>
          </a:p>
          <a:p>
            <a:pPr lvl="0"/>
            <a:r>
              <a:rPr lang="uk-UA" dirty="0"/>
              <a:t>неправильне розуміння інформаційних потреб та некорект­не формулювання запитів суб’єктів;</a:t>
            </a:r>
          </a:p>
          <a:p>
            <a:pPr lvl="0"/>
            <a:r>
              <a:rPr lang="uk-UA" dirty="0"/>
              <a:t>використання джерел інформації, що мають занадто загальний характер для вирішення поставленого завдання, або джерел інфор­мації, що не повною мірою відповідають потребам </a:t>
            </a:r>
            <a:r>
              <a:rPr lang="uk-UA" dirty="0" smtClean="0"/>
              <a:t>користувачів;</a:t>
            </a:r>
          </a:p>
          <a:p>
            <a:pPr lvl="0"/>
            <a:r>
              <a:rPr lang="uk-UA" dirty="0" smtClean="0"/>
              <a:t>індивідуальні психологічні характеристики </a:t>
            </a: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 smtClean="0"/>
              <a:t>єкта</a:t>
            </a:r>
            <a:r>
              <a:rPr lang="uk-UA" dirty="0" smtClean="0"/>
              <a:t> інформаційної взаємодії. </a:t>
            </a: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ричин </a:t>
            </a: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несвідомого викривлення інформації:</a:t>
            </a:r>
            <a:r>
              <a:rPr lang="uk-UA" sz="2800" dirty="0">
                <a:effectLst/>
              </a:rPr>
              <a:t/>
            </a:r>
            <a:br>
              <a:rPr lang="uk-UA" sz="2800" dirty="0">
                <a:effectLst/>
              </a:rPr>
            </a:b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57198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03104"/>
          </a:xfrm>
        </p:spPr>
        <p:txBody>
          <a:bodyPr/>
          <a:lstStyle/>
          <a:p>
            <a:r>
              <a:rPr lang="uk-UA" sz="2400" b="1" dirty="0"/>
              <a:t>від персональних особливостей протікання психологічних </a:t>
            </a:r>
            <a:r>
              <a:rPr lang="uk-UA" sz="2400" b="1" dirty="0" smtClean="0"/>
              <a:t>процесів - </a:t>
            </a:r>
            <a:r>
              <a:rPr lang="uk-UA" dirty="0" smtClean="0"/>
              <a:t>сприйняття</a:t>
            </a:r>
            <a:r>
              <a:rPr lang="uk-UA" dirty="0"/>
              <a:t>, </a:t>
            </a:r>
            <a:r>
              <a:rPr lang="uk-UA" dirty="0" smtClean="0"/>
              <a:t>пам’яті, </a:t>
            </a:r>
            <a:r>
              <a:rPr lang="uk-UA" dirty="0"/>
              <a:t>мислення, </a:t>
            </a:r>
            <a:r>
              <a:rPr lang="uk-UA" dirty="0" smtClean="0"/>
              <a:t>уяви;</a:t>
            </a:r>
          </a:p>
          <a:p>
            <a:r>
              <a:rPr lang="uk-UA" dirty="0" smtClean="0"/>
              <a:t> психологічних станів  - уваги, емоцій, почуттів, волі;</a:t>
            </a:r>
          </a:p>
          <a:p>
            <a:r>
              <a:rPr lang="uk-UA" dirty="0" smtClean="0"/>
              <a:t> психологічних  особливостей </a:t>
            </a:r>
            <a:r>
              <a:rPr lang="uk-UA" dirty="0"/>
              <a:t>індивіда </a:t>
            </a:r>
            <a:r>
              <a:rPr lang="uk-UA" dirty="0" smtClean="0"/>
              <a:t>- темпераменту, здібностей, характер</a:t>
            </a:r>
            <a:r>
              <a:rPr lang="uk-UA" dirty="0"/>
              <a:t>у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0844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Інформаційна   діяльність   залежить</a:t>
            </a:r>
            <a:endParaRPr lang="uk-UA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5297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3144"/>
          </a:xfrm>
        </p:spPr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r>
              <a:rPr lang="uk-UA" i="1" dirty="0"/>
              <a:t>Мимовільне сприймання</a:t>
            </a:r>
            <a:r>
              <a:rPr lang="uk-UA" b="1" dirty="0"/>
              <a:t>,</a:t>
            </a:r>
            <a:r>
              <a:rPr lang="uk-UA" dirty="0"/>
              <a:t> або ненавмисне, виникає тоді, коли людина не ставить перед собою мети щось сприйняти і не прикладає для цього зусиль волі. Таке сприймання спричиняється особливостями навколишніх предметів: їхньою яскравістю, розташуванням, незвичністю, а також особистим інтересом до них людини. </a:t>
            </a:r>
            <a:endParaRPr lang="uk-UA" dirty="0" smtClean="0"/>
          </a:p>
          <a:p>
            <a:r>
              <a:rPr lang="uk-UA" i="1" dirty="0" smtClean="0"/>
              <a:t>Довільне</a:t>
            </a:r>
            <a:r>
              <a:rPr lang="uk-UA" i="1" dirty="0"/>
              <a:t> сприймання</a:t>
            </a:r>
            <a:r>
              <a:rPr lang="uk-UA" dirty="0"/>
              <a:t>, або навмисне, характеризується тим, що людина ставить перед собою мету щось сприйняти і докладає для цього вольові зусилля. 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Сприйняття́, сприймання (перцепція, від лат.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perceptio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- </a:t>
            </a:r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пізнавальний психічний процес, який полягає у відображенні людиною предметів і явищ, у сукупності всіх їх якостей при безпосередній дії на органи чуття.</a:t>
            </a:r>
            <a:r>
              <a:rPr lang="uk-UA" sz="2400" dirty="0"/>
              <a:t/>
            </a:r>
            <a:br>
              <a:rPr lang="uk-UA" sz="2400" dirty="0"/>
            </a:b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15810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5232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dirty="0"/>
              <a:t> </a:t>
            </a:r>
            <a:r>
              <a:rPr lang="uk-UA" dirty="0" smtClean="0"/>
              <a:t>- </a:t>
            </a:r>
            <a:r>
              <a:rPr lang="uk-UA" dirty="0"/>
              <a:t>найвища форма розвитку психіки, притаманна тільки людині, що виявляється в складних формах відображення світу, опосередкована суспільно-історичною </a:t>
            </a:r>
            <a:r>
              <a:rPr lang="uk-UA" dirty="0" smtClean="0"/>
              <a:t>діяльністю </a:t>
            </a:r>
            <a:r>
              <a:rPr lang="uk-UA" dirty="0"/>
              <a:t>людей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СВІДОМІСТЬ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140967"/>
            <a:ext cx="6480720" cy="350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448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(</a:t>
            </a:r>
            <a:r>
              <a:rPr lang="uk-UA" dirty="0"/>
              <a:t>нар. 7 лютого 1947, Ленінград, СРСР) — російський біолог, лінгвіст і психолог, спеціалізується на питаннях </a:t>
            </a:r>
            <a:r>
              <a:rPr lang="uk-UA" dirty="0" err="1"/>
              <a:t>нейронауки</a:t>
            </a:r>
            <a:r>
              <a:rPr lang="uk-UA" dirty="0"/>
              <a:t> і психолінгвістики, а також теорії розуму.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Заслужений </a:t>
            </a:r>
            <a:r>
              <a:rPr lang="uk-UA" dirty="0"/>
              <a:t>діяч науки РФ (2010).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За </a:t>
            </a:r>
            <a:r>
              <a:rPr lang="uk-UA" dirty="0"/>
              <a:t>її ініціативою у 2000 р.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вперше </a:t>
            </a:r>
            <a:r>
              <a:rPr lang="uk-UA" dirty="0"/>
              <a:t>була відкрита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навчальна спеціалізація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«Психолінгвістика</a:t>
            </a:r>
            <a:r>
              <a:rPr lang="uk-UA" dirty="0" smtClean="0"/>
              <a:t>»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Тетяна Володимирівна Чернігівська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924944"/>
            <a:ext cx="2525266" cy="3494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392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186</TotalTime>
  <Words>266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ПСИХОЛОГІЧНІ ОСНОВИ  ІНФОРМАЦІЙНОЇ ДІЯЛЬНОСТІ</vt:lpstr>
      <vt:lpstr>Процесу обміну інформацією в соціальних системах притаманний психологічний чинник </vt:lpstr>
      <vt:lpstr>Причини свідомого викривлення інформаційних потоків:</vt:lpstr>
      <vt:lpstr>Причин несвідомого викривлення інформації: </vt:lpstr>
      <vt:lpstr>Інформаційна   діяльність   залежить</vt:lpstr>
      <vt:lpstr>Сприйняття́, сприймання (перцепція, від лат. perceptio) - пізнавальний психічний процес, який полягає у відображенні людиною предметів і явищ, у сукупності всіх їх якостей при безпосередній дії на органи чуття. </vt:lpstr>
      <vt:lpstr>СВІДОМІСТЬ</vt:lpstr>
      <vt:lpstr>Тетяна Володимирівна Чернігівська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ПСИХОЛОГІЧНІ ОСНОВИ  ІНФОРМАЦІЙНОЇ ДІЯЛЬНОСТІ</dc:title>
  <dc:creator>Natali</dc:creator>
  <cp:lastModifiedBy>Natali</cp:lastModifiedBy>
  <cp:revision>13</cp:revision>
  <dcterms:created xsi:type="dcterms:W3CDTF">2018-03-03T10:06:54Z</dcterms:created>
  <dcterms:modified xsi:type="dcterms:W3CDTF">2018-03-24T08:44:51Z</dcterms:modified>
</cp:coreProperties>
</file>