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BatangChe" panose="02030609000101010101" pitchFamily="49" charset="-127"/>
                <a:ea typeface="BatangChe" panose="02030609000101010101" pitchFamily="49" charset="-127"/>
              </a:rPr>
              <a:t>ТУРИСТИЧНІ РЕСУРСИ</a:t>
            </a:r>
          </a:p>
        </p:txBody>
      </p:sp>
    </p:spTree>
    <p:extLst>
      <p:ext uri="{BB962C8B-B14F-4D97-AF65-F5344CB8AC3E}">
        <p14:creationId xmlns:p14="http://schemas.microsoft.com/office/powerpoint/2010/main" val="5634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За </a:t>
            </a:r>
            <a:r>
              <a:rPr lang="ru-RU" sz="2400" dirty="0" err="1" smtClean="0"/>
              <a:t>походженням</a:t>
            </a:r>
            <a:r>
              <a:rPr lang="ru-RU" sz="2400" dirty="0"/>
              <a:t>.</a:t>
            </a:r>
            <a:endParaRPr lang="ru-RU" sz="2400" dirty="0" smtClean="0"/>
          </a:p>
          <a:p>
            <a:pPr marL="109728" indent="0">
              <a:buNone/>
            </a:pPr>
            <a:r>
              <a:rPr lang="ru-RU" sz="2400" dirty="0"/>
              <a:t>2. За видами </a:t>
            </a:r>
            <a:r>
              <a:rPr lang="ru-RU" sz="2400" dirty="0" err="1"/>
              <a:t>рекреаційного</a:t>
            </a:r>
            <a:r>
              <a:rPr lang="ru-RU" sz="2400" dirty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/>
              <a:t>.</a:t>
            </a:r>
            <a:endParaRPr lang="ru-RU" sz="2400" dirty="0" smtClean="0"/>
          </a:p>
          <a:p>
            <a:pPr marL="109728" indent="0">
              <a:buNone/>
            </a:pPr>
            <a:r>
              <a:rPr lang="ru-RU" sz="2400" dirty="0"/>
              <a:t>3. За </a:t>
            </a:r>
            <a:r>
              <a:rPr lang="ru-RU" sz="2400" dirty="0" err="1"/>
              <a:t>швидкістю</a:t>
            </a:r>
            <a:r>
              <a:rPr lang="ru-RU" sz="2400" dirty="0"/>
              <a:t> </a:t>
            </a:r>
            <a:r>
              <a:rPr lang="ru-RU" sz="2400" dirty="0" err="1"/>
              <a:t>вичерпання</a:t>
            </a:r>
            <a:r>
              <a:rPr lang="ru-RU" sz="2400" dirty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/>
              <a:t>.</a:t>
            </a:r>
            <a:endParaRPr lang="ru-RU" sz="2400" dirty="0" smtClean="0"/>
          </a:p>
          <a:p>
            <a:pPr marL="109728" indent="0">
              <a:buNone/>
            </a:pPr>
            <a:r>
              <a:rPr lang="ru-RU" sz="2400" dirty="0"/>
              <a:t>4. За </a:t>
            </a:r>
            <a:r>
              <a:rPr lang="ru-RU" sz="2400" dirty="0" err="1"/>
              <a:t>можливістю</a:t>
            </a:r>
            <a:r>
              <a:rPr lang="ru-RU" sz="2400" dirty="0"/>
              <a:t> </a:t>
            </a:r>
            <a:r>
              <a:rPr lang="ru-RU" sz="2400" dirty="0" err="1"/>
              <a:t>самовідновлення</a:t>
            </a:r>
            <a:r>
              <a:rPr lang="ru-RU" sz="2400" dirty="0"/>
              <a:t> і </a:t>
            </a:r>
            <a:r>
              <a:rPr lang="ru-RU" sz="2400" dirty="0" err="1" smtClean="0"/>
              <a:t>культивування</a:t>
            </a:r>
            <a:r>
              <a:rPr lang="ru-RU" sz="2400" dirty="0"/>
              <a:t>.</a:t>
            </a:r>
            <a:endParaRPr lang="ru-RU" sz="2400" dirty="0" smtClean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8194" name="Picture 2" descr="http://www.sunholidays.com.ua/files/images/contact_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55221"/>
            <a:ext cx="576064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http://tourlib.net/statti_ukr/images/ba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2876"/>
            <a:ext cx="367240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sv.org.ua/img/arts/1302808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60848"/>
            <a:ext cx="46085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akarpattya.net.ua/resized/images/20101029103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0" y="4437112"/>
            <a:ext cx="463003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характером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 descr="http://www.imenno.ru/wp-content/uploads/2013/09/43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62473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(ЮНЕП)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необхідність збереження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6" name="Picture 2" descr="http://curiosoturisto.ru/assets/images/pressrelease/press2015/unwto_intourmarket_1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ecuritylab.ru/upload/iblock/1c9/1c95e8b40f9f328288dd22bc13cded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2607"/>
            <a:ext cx="3322359" cy="261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фітолікувальні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Бальнеологічні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немедикаментозного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курортах 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позакурорт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0" name="Picture 2" descr="http://premium-podolie.com.ua/admin/images/content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840760" cy="304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бальнеологічною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Передкарпаття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трускавецькій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Нафтусі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озокерит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Бориславське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озокериту,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Бердянськ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Євпаторія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Хаджибейський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 descr="http://rakhiv-adm.org.ua/wp-content/uploads/2011/06/images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410445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невичерпне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поясах: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представлений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 descr="http://rakhiv-adm.org.ua/wp-content/uploads/2011/06/images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07684"/>
            <a:ext cx="4752528" cy="311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29523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Найпривабливішими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ландшафтами, чистим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незагосподарованими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просторами,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Кордильєри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Альпійськи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макрорегіон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млн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http://travelworld.org.ua/wp-content/uploads/2014/01/109116907_large_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4248471" cy="257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a/ab/Alpen_fell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861047"/>
            <a:ext cx="3816424" cy="257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31683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бронхіальною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астмою,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почуватимуться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добре.</a:t>
            </a:r>
          </a:p>
        </p:txBody>
      </p:sp>
      <p:pic>
        <p:nvPicPr>
          <p:cNvPr id="16386" name="Picture 2" descr="http://intranet.tdmu.edu.ua/data/kafedra/internal/fiz_reabil/classes_stud/uk/med/health/ptn/%D0%BE%D1%81%D0%BD%D0%BE%D0%B2%D0%B8%20%D1%84%D1%96%D0%B7%D0%B8%D1%87%D0%BD%D0%BE%D1%97%20%D1%80%D0%B5%D0%B0%D0%B1%D1%96%D0%BB%D1%96%D1%82%D0%B0%D1%86%D1%96%D1%97/2%20%D0%BA%D1%83%D1%80%D1%81/07.%20%20%D0%9F%D1%80%D0%B5%D0%B4%D0%BC%D0%B5%D1%82%20%D1%96%20%D0%B7%D0%B0%D0%B2%D0%B4%D0%B0%D0%BD%D0%BD%D1%8F%20%D1%84%D1%96%D0%B7%D1%96%D0%BE%D1%82%D0%B5%D1%80%D0%B0%D0%BF%D1%96%D1%97.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32859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45624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приаквальні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круїзи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моря. </a:t>
            </a:r>
          </a:p>
        </p:txBody>
      </p:sp>
      <p:pic>
        <p:nvPicPr>
          <p:cNvPr id="17410" name="Picture 2" descr="http://infoclimate.org/wp-content/uploads/2013/07/climate_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5616624" cy="253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78080" cy="79208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/>
              <a:t>	Туризм </a:t>
            </a:r>
            <a:r>
              <a:rPr lang="ru-RU" sz="2400" dirty="0" err="1"/>
              <a:t>заснований</a:t>
            </a:r>
            <a:r>
              <a:rPr lang="ru-RU" sz="2400" dirty="0"/>
              <a:t> на </a:t>
            </a:r>
            <a:r>
              <a:rPr lang="ru-RU" sz="2400" dirty="0" err="1"/>
              <a:t>цільовому</a:t>
            </a:r>
            <a:r>
              <a:rPr lang="ru-RU" sz="2400" dirty="0"/>
              <a:t> та </a:t>
            </a:r>
            <a:r>
              <a:rPr lang="ru-RU" sz="2400" dirty="0" err="1"/>
              <a:t>розумному</a:t>
            </a:r>
            <a:r>
              <a:rPr lang="ru-RU" sz="2400" dirty="0"/>
              <a:t>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 smtClean="0"/>
              <a:t>.</a:t>
            </a:r>
          </a:p>
          <a:p>
            <a:pPr marL="109728" indent="0" algn="just">
              <a:buNone/>
            </a:pPr>
            <a:r>
              <a:rPr lang="ru-RU" sz="2400" b="1" dirty="0"/>
              <a:t>	</a:t>
            </a:r>
            <a:r>
              <a:rPr lang="ru-RU" sz="2400" b="1" dirty="0" err="1" smtClean="0"/>
              <a:t>Туристичні</a:t>
            </a:r>
            <a:r>
              <a:rPr lang="ru-RU" sz="2400" b="1" dirty="0" smtClean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специфічні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природного </a:t>
            </a:r>
            <a:r>
              <a:rPr lang="ru-RU" sz="2400" dirty="0" err="1"/>
              <a:t>середовища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, прояви </a:t>
            </a:r>
            <a:r>
              <a:rPr lang="ru-RU" sz="2400" dirty="0" err="1"/>
              <a:t>людської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природні</a:t>
            </a:r>
            <a:r>
              <a:rPr lang="ru-RU" sz="2400" dirty="0"/>
              <a:t>, </a:t>
            </a:r>
            <a:r>
              <a:rPr lang="ru-RU" sz="2400" dirty="0" err="1"/>
              <a:t>історичні</a:t>
            </a:r>
            <a:r>
              <a:rPr lang="ru-RU" sz="2400" dirty="0"/>
              <a:t>, </a:t>
            </a:r>
            <a:r>
              <a:rPr lang="ru-RU" sz="2400" dirty="0" err="1"/>
              <a:t>соціально-культурні</a:t>
            </a:r>
            <a:r>
              <a:rPr lang="ru-RU" sz="2400" dirty="0"/>
              <a:t> </a:t>
            </a:r>
            <a:r>
              <a:rPr lang="ru-RU" sz="2400" dirty="0" err="1"/>
              <a:t>об'єкти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предметами </a:t>
            </a:r>
            <a:r>
              <a:rPr lang="ru-RU" sz="2400" dirty="0" err="1"/>
              <a:t>зацікавлення</a:t>
            </a:r>
            <a:r>
              <a:rPr lang="ru-RU" sz="2400" dirty="0"/>
              <a:t> </a:t>
            </a:r>
            <a:r>
              <a:rPr lang="ru-RU" sz="2400" dirty="0" err="1"/>
              <a:t>туристів</a:t>
            </a:r>
            <a:r>
              <a:rPr lang="ru-RU" sz="2400" dirty="0"/>
              <a:t>, </a:t>
            </a:r>
            <a:r>
              <a:rPr lang="ru-RU" sz="2400" dirty="0" err="1"/>
              <a:t>стимулюють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до </a:t>
            </a:r>
            <a:r>
              <a:rPr lang="ru-RU" sz="2400" dirty="0" err="1"/>
              <a:t>подорожі</a:t>
            </a:r>
            <a:r>
              <a:rPr lang="ru-RU" sz="2400" dirty="0"/>
              <a:t>,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</a:t>
            </a:r>
            <a:r>
              <a:rPr lang="ru-RU" sz="2400" dirty="0" err="1"/>
              <a:t>їхні</a:t>
            </a:r>
            <a:r>
              <a:rPr lang="ru-RU" sz="2400" dirty="0"/>
              <a:t> потреби у </a:t>
            </a:r>
            <a:r>
              <a:rPr lang="ru-RU" sz="2400" dirty="0" err="1"/>
              <a:t>відновленні</a:t>
            </a:r>
            <a:r>
              <a:rPr lang="ru-RU" sz="2400" dirty="0"/>
              <a:t> та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фізичних</a:t>
            </a:r>
            <a:r>
              <a:rPr lang="ru-RU" sz="2400" dirty="0"/>
              <a:t>, </a:t>
            </a:r>
            <a:r>
              <a:rPr lang="ru-RU" sz="2400" dirty="0" err="1"/>
              <a:t>емоційних</a:t>
            </a:r>
            <a:r>
              <a:rPr lang="ru-RU" sz="2400" dirty="0"/>
              <a:t> та </a:t>
            </a:r>
            <a:r>
              <a:rPr lang="ru-RU" sz="2400" dirty="0" err="1"/>
              <a:t>інтелектуальних</a:t>
            </a:r>
            <a:r>
              <a:rPr lang="ru-RU" sz="2400" dirty="0"/>
              <a:t> сил. </a:t>
            </a:r>
          </a:p>
        </p:txBody>
      </p:sp>
      <p:pic>
        <p:nvPicPr>
          <p:cNvPr id="1026" name="Picture 2" descr="http://frtu.org.ua/images/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5544616" cy="215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Найпривабливішими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пляжними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Лазурне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230 км, а ширина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км.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десятиріччями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Сходу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Сардинія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Балеарські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Адріатики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США, Мексики,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Гавайські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Багамські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Бермудські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Марокко,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Тунісу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Ізраїлю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Таїланду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Китаю, Японії,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1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легкорозчинних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Мамонтова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Mammoth Cave)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США.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низки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сталактитових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530 км.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Найглибшими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П'єр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-Сен-Мартен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1171 м) і Берже (1141 м)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 descr="http://www.go2slovakia.eu/photos/medium/898c86adea49a286de25d2d704dd13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7198"/>
            <a:ext cx="3816424" cy="2354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ustunchik.ua/uploads/school/cache/old/interesting/Navkolo-svitu/Najkrasyvishi-pechery-svity/cave-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83719"/>
            <a:ext cx="4248472" cy="2357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295232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рекреаційно-туристичні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Подільсько-Буковинському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Карпатах.</a:t>
            </a:r>
          </a:p>
        </p:txBody>
      </p:sp>
      <p:pic>
        <p:nvPicPr>
          <p:cNvPr id="19458" name="Picture 2" descr="http://kor.ill.in.ua/m/400x253/1728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040560" cy="318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653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істо-рико-культурних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Picture 2" descr="http://upload.wikimedia.org/wikipedia/commons/thumb/2/2f/Kamianets-Podilskyi_Castle_(2007).JPG/400px-Kamianets-Podilskyi_Castle_(200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810000" cy="228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epochtimes.com.ua/upload/medialibrary/b95/b95392caf7af9c5e509f42e5e01ea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98" y="4222510"/>
            <a:ext cx="4011341" cy="242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8964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переобладнані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картин, посуду,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Замки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охоче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Шовіньї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Фалес,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Лувр,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Віландо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6" name="Picture 2" descr="http://desktop.kazansoft.ru/img/world/castle/img-b0af2-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33056"/>
            <a:ext cx="4248473" cy="277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raveltimeonline.com/wp-content/uploads/2012/07/dvorets-Fontenbloparizhfrantsiyalestnitsa-v-vide-podkovyi.1-500x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474468" cy="277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89640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0" name="Picture 2" descr="https://upload.wikimedia.org/wikipedia/commons/f/ff/Pisa_-_Campo_Santo_-_Campanile_2_-_2005-08-08_10-23_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89654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ХІІ ст. Другим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ворота (1037),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Софіївський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 (1037),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Видубицький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Києво-Печерської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ЮНЕСКО, ансамбль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Софіївського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Києво-Печерської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списку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Кам'янець-Подільський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місто-заповідник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ХУШ), церкви,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Херсонесу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Пантікапея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2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туризм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заводами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меблевими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4" name="Picture 2" descr="http://1.bp.blogspot.com/-6XrSwZDW_OE/U33rtvMWhjI/AAAAAAAAADo/Bmp8b76q36Y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465282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4482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50 %.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на роботах, що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www.stejka.com/cache/800_600_max/dobrobut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35624" cy="317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hpargalochka.net/wp-content/uploads/2014/02/mardan-pala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5860"/>
            <a:ext cx="4186436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9702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21602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культуру, природу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602" name="Picture 2" descr="http://3.bp.blogspot.com/-NiraDQfw0lE/U_yPg-zB-rI/AAAAAAAAB8Q/d9sB21af_zc/s1600/SHHo-take-vebinar%2B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6" y="3645024"/>
            <a:ext cx="4037856" cy="296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sites.google.com/site/saytlyashky/_/rsrc/1398804404096/informacijni-resursi-internetu/application-monitoring.jpg?height=327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2841"/>
            <a:ext cx="37814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4032448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перспектива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туриста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nardepjournal.com/media/img/505534285/505534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52565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33123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туристам,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схем і карт, схем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путівники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тому.</a:t>
            </a:r>
          </a:p>
        </p:txBody>
      </p:sp>
      <p:pic>
        <p:nvPicPr>
          <p:cNvPr id="26626" name="Picture 2" descr="http://kyiv.sfs.gov.ua/data/material/000/152/213014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21088"/>
            <a:ext cx="446449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investblog.net.ua/wp-content/uploads/2012/02/informatsijni-resursy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432511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мережа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Columbus Press"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роки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путівник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Travel Guide",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описи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650" name="Picture 2" descr="http://ru-an.info/Photo/News/n395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4876800" cy="2613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896544" cy="5040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низькокваліфікован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підношувачі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багажу,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покоївки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кур'єри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гід-перекладач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шеф-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менеджер.</a:t>
            </a:r>
          </a:p>
        </p:txBody>
      </p:sp>
      <p:pic>
        <p:nvPicPr>
          <p:cNvPr id="28674" name="Picture 2" descr="http://www.web-site.in.ua/image/img_art/internet_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0249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4824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комплекс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туриста, що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</p:txBody>
      </p:sp>
      <p:pic>
        <p:nvPicPr>
          <p:cNvPr id="3074" name="Picture 2" descr="http://librium.biz/wordpress/wp-content/uploads/2014/04/%D0%A2%D1%83%D1%80%D0%B8%D0%B7%D0%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ovtur.su/img/slider/im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74" y="3789040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34838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атракціонів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тур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</a:p>
        </p:txBody>
      </p:sp>
      <p:pic>
        <p:nvPicPr>
          <p:cNvPr id="4098" name="Picture 2" descr="http://www.sunhome.ru/UsersGallery/Cards/166/2705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9884"/>
            <a:ext cx="5688632" cy="241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6347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5544616" cy="29523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(1963)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(1972).</a:t>
            </a:r>
          </a:p>
        </p:txBody>
      </p:sp>
      <p:pic>
        <p:nvPicPr>
          <p:cNvPr id="5122" name="Picture 2" descr="http://404.in.ua/wp-content/uploads/2011/04/nago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9605"/>
            <a:ext cx="3912809" cy="340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4325112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Труаси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до них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пейзаж, моря, озера,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природно-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що вони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твори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1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290776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Труаси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нашу думку,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241" y="3016835"/>
            <a:ext cx="3078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http://ukrfoto.net/img/textimages/2/dcb9ce2d02769a73f49401a60b3543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016834"/>
            <a:ext cx="4787663" cy="329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31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туризму.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Природно-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 descr="http://tourlib.net/statti_ukr/images/matvijchu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03244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eografica.at.ua/5946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248472" cy="253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</TotalTime>
  <Words>1403</Words>
  <Application>Microsoft Office PowerPoint</Application>
  <PresentationFormat>Экран (4:3)</PresentationFormat>
  <Paragraphs>63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ТУРИСТИЧНІ РЕСУРСИ</vt:lpstr>
      <vt:lpstr>1. Поняття та сутність</vt:lpstr>
      <vt:lpstr>Презентация PowerPoint</vt:lpstr>
      <vt:lpstr>Презентация PowerPoint</vt:lpstr>
      <vt:lpstr>Презентация PowerPoint</vt:lpstr>
      <vt:lpstr>2. Принципи класифікації туристичних 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Історико-культурні туристичні ресурси</vt:lpstr>
      <vt:lpstr>Презентация PowerPoint</vt:lpstr>
      <vt:lpstr>Презентация PowerPoint</vt:lpstr>
      <vt:lpstr>Презентация PowerPoint</vt:lpstr>
      <vt:lpstr>5. Соціально-економічні туристичні ресурси </vt:lpstr>
      <vt:lpstr>Презентация PowerPoint</vt:lpstr>
      <vt:lpstr>6. Інформаційні туристичні ресурси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</dc:title>
  <dc:creator>user</dc:creator>
  <cp:lastModifiedBy>user</cp:lastModifiedBy>
  <cp:revision>11</cp:revision>
  <dcterms:modified xsi:type="dcterms:W3CDTF">2021-02-08T07:13:58Z</dcterms:modified>
</cp:coreProperties>
</file>