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3B12-B4F4-499F-857D-7B7BDED7A926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193A-9A9B-43AB-912A-FAAFDB3FE6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F86090-9FA2-4086-B980-BDAB4619C1A3}" type="datetimeFigureOut">
              <a:rPr lang="uk-UA" smtClean="0"/>
              <a:t>10.07.2014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907893-AB71-4023-A5FA-A35369C1077B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uk-UA" dirty="0" smtClean="0"/>
              <a:t>і</a:t>
            </a:r>
            <a:r>
              <a:rPr lang="ru-RU" dirty="0" err="1" smtClean="0"/>
              <a:t>таміни</a:t>
            </a:r>
            <a:r>
              <a:rPr lang="ru-RU" dirty="0" smtClean="0"/>
              <a:t> </a:t>
            </a:r>
            <a:r>
              <a:rPr lang="ru-RU" smtClean="0"/>
              <a:t>- кофактори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latin typeface="Arial" charset="0"/>
              </a:rPr>
              <a:t>   </a:t>
            </a:r>
            <a:r>
              <a:rPr lang="ru-RU" sz="2800" b="1" dirty="0" err="1" smtClean="0">
                <a:latin typeface="Arial" charset="0"/>
              </a:rPr>
              <a:t>Білок</a:t>
            </a:r>
            <a:r>
              <a:rPr lang="en-US" sz="2800" b="1" dirty="0">
                <a:solidFill>
                  <a:srgbClr val="CC3300"/>
                </a:solidFill>
                <a:latin typeface="Arial" charset="0"/>
              </a:rPr>
              <a:t>~</a:t>
            </a:r>
            <a:r>
              <a:rPr lang="ru-RU" sz="2800" b="1" dirty="0" err="1">
                <a:solidFill>
                  <a:schemeClr val="folHlink"/>
                </a:solidFill>
                <a:latin typeface="Arial" charset="0"/>
              </a:rPr>
              <a:t>кофактор</a:t>
            </a:r>
            <a:endParaRPr lang="ru-RU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4876800" y="2362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8768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10313" y="1970088"/>
            <a:ext cx="112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Arial" charset="0"/>
              </a:rPr>
              <a:t>білок</a:t>
            </a:r>
            <a:endParaRPr lang="ru-RU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87680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876800" y="4724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10313" y="4408488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  <a:latin typeface="Arial" charset="0"/>
              </a:rPr>
              <a:t>кофактор</a:t>
            </a:r>
            <a:endParaRPr lang="ru-RU" b="1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810000" y="3810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828800" y="2695575"/>
            <a:ext cx="0" cy="685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28638" y="1498600"/>
            <a:ext cx="3679825" cy="1196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i="1" dirty="0" err="1" smtClean="0">
                <a:latin typeface="Arial" charset="0"/>
              </a:rPr>
              <a:t>Зв'язок</a:t>
            </a:r>
            <a:r>
              <a:rPr lang="ru-RU" i="1" dirty="0" smtClean="0">
                <a:latin typeface="Arial" charset="0"/>
              </a:rPr>
              <a:t> </a:t>
            </a:r>
            <a:r>
              <a:rPr lang="ru-RU" i="1" dirty="0" err="1" smtClean="0">
                <a:latin typeface="Arial" charset="0"/>
              </a:rPr>
              <a:t>може</a:t>
            </a:r>
            <a:r>
              <a:rPr lang="ru-RU" i="1" dirty="0" smtClean="0">
                <a:latin typeface="Arial" charset="0"/>
              </a:rPr>
              <a:t> бути </a:t>
            </a:r>
          </a:p>
          <a:p>
            <a:pPr algn="ctr"/>
            <a:r>
              <a:rPr lang="ru-RU" i="1" dirty="0" smtClean="0">
                <a:latin typeface="Arial" charset="0"/>
              </a:rPr>
              <a:t> </a:t>
            </a:r>
            <a:r>
              <a:rPr lang="ru-RU" i="1" dirty="0" err="1" smtClean="0">
                <a:latin typeface="Arial" charset="0"/>
              </a:rPr>
              <a:t>ковалентним</a:t>
            </a:r>
            <a:r>
              <a:rPr lang="ru-RU" i="1" dirty="0" smtClean="0">
                <a:latin typeface="Arial" charset="0"/>
              </a:rPr>
              <a:t> </a:t>
            </a:r>
            <a:r>
              <a:rPr lang="ru-RU" i="1" dirty="0" err="1" smtClean="0">
                <a:latin typeface="Arial" charset="0"/>
              </a:rPr>
              <a:t>або</a:t>
            </a:r>
            <a:r>
              <a:rPr lang="ru-RU" i="1" dirty="0" smtClean="0">
                <a:latin typeface="Arial" charset="0"/>
              </a:rPr>
              <a:t> </a:t>
            </a:r>
          </a:p>
          <a:p>
            <a:pPr algn="ctr"/>
            <a:r>
              <a:rPr lang="ru-RU" i="1" dirty="0" smtClean="0">
                <a:latin typeface="Arial" charset="0"/>
              </a:rPr>
              <a:t> </a:t>
            </a:r>
            <a:r>
              <a:rPr lang="ru-RU" i="1" dirty="0" err="1" smtClean="0">
                <a:latin typeface="Arial" charset="0"/>
              </a:rPr>
              <a:t>нековалентним</a:t>
            </a:r>
            <a:endParaRPr lang="ru-RU" dirty="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2400" y="4038600"/>
            <a:ext cx="3535904" cy="113877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chemeClr val="bg2"/>
                </a:solidFill>
                <a:latin typeface="Arial" charset="0"/>
              </a:rPr>
              <a:t>Холофермент</a:t>
            </a:r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i="1" dirty="0" smtClean="0">
                <a:solidFill>
                  <a:schemeClr val="bg2"/>
                </a:solidFill>
                <a:latin typeface="Arial" charset="0"/>
              </a:rPr>
              <a:t>(</a:t>
            </a:r>
            <a:r>
              <a:rPr lang="ru-RU" sz="2000" i="1" dirty="0" smtClean="0">
                <a:solidFill>
                  <a:schemeClr val="bg2"/>
                </a:solidFill>
                <a:latin typeface="Arial" charset="0"/>
              </a:rPr>
              <a:t>оптимальна </a:t>
            </a:r>
            <a:r>
              <a:rPr lang="ru-RU" sz="2000" i="1" dirty="0" err="1" smtClean="0">
                <a:solidFill>
                  <a:schemeClr val="bg2"/>
                </a:solidFill>
                <a:latin typeface="Arial" charset="0"/>
              </a:rPr>
              <a:t>каталітична</a:t>
            </a:r>
            <a:r>
              <a:rPr lang="ru-RU" sz="2000" i="1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algn="ctr"/>
            <a:r>
              <a:rPr lang="ru-RU" sz="2000" i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chemeClr val="bg2"/>
                </a:solidFill>
                <a:latin typeface="Arial" charset="0"/>
              </a:rPr>
              <a:t>активність</a:t>
            </a:r>
            <a:r>
              <a:rPr lang="ru-RU" sz="2000" i="1" dirty="0" smtClean="0">
                <a:solidFill>
                  <a:schemeClr val="bg2"/>
                </a:solidFill>
                <a:latin typeface="Arial" charset="0"/>
              </a:rPr>
              <a:t>)</a:t>
            </a:r>
            <a:endParaRPr lang="ru-RU" i="1" dirty="0">
              <a:latin typeface="Arial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862638" y="2514600"/>
            <a:ext cx="2612895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Arial" charset="0"/>
              </a:rPr>
              <a:t>Апофермент</a:t>
            </a:r>
            <a:r>
              <a:rPr lang="ru-RU" dirty="0">
                <a:solidFill>
                  <a:schemeClr val="bg2"/>
                </a:solidFill>
                <a:latin typeface="Arial" charset="0"/>
              </a:rPr>
              <a:t>;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000" i="1" dirty="0" err="1" smtClean="0">
                <a:solidFill>
                  <a:schemeClr val="bg2"/>
                </a:solidFill>
                <a:latin typeface="Arial" charset="0"/>
              </a:rPr>
              <a:t>неактивний</a:t>
            </a:r>
            <a:endParaRPr lang="ru-RU" sz="2000" i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ru-RU" sz="2000" i="1" dirty="0" err="1" smtClean="0">
                <a:solidFill>
                  <a:schemeClr val="bg2"/>
                </a:solidFill>
                <a:latin typeface="Arial" charset="0"/>
              </a:rPr>
              <a:t>або</a:t>
            </a:r>
            <a:r>
              <a:rPr lang="ru-RU" sz="2000" i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chemeClr val="bg2"/>
                </a:solidFill>
                <a:latin typeface="Arial" charset="0"/>
              </a:rPr>
              <a:t>менш</a:t>
            </a:r>
            <a:r>
              <a:rPr lang="ru-RU" sz="2000" i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chemeClr val="bg2"/>
                </a:solidFill>
                <a:latin typeface="Arial" charset="0"/>
              </a:rPr>
              <a:t>активний</a:t>
            </a:r>
            <a:endParaRPr lang="ru-RU" dirty="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253038" y="4953000"/>
            <a:ext cx="340266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C3300"/>
                </a:solidFill>
              </a:rPr>
              <a:t>(</a:t>
            </a:r>
            <a:r>
              <a:rPr lang="ru-RU" i="1" dirty="0" err="1" smtClean="0">
                <a:solidFill>
                  <a:srgbClr val="CC3300"/>
                </a:solidFill>
                <a:latin typeface="Arial" charset="0"/>
              </a:rPr>
              <a:t>Неорганичний</a:t>
            </a:r>
            <a:r>
              <a:rPr lang="ru-RU" i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i="1" dirty="0" err="1" smtClean="0">
                <a:solidFill>
                  <a:srgbClr val="CC3300"/>
                </a:solidFill>
                <a:latin typeface="Arial" charset="0"/>
              </a:rPr>
              <a:t>іон</a:t>
            </a:r>
            <a:endParaRPr lang="ru-RU" i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i="1" dirty="0" err="1" smtClean="0">
                <a:solidFill>
                  <a:srgbClr val="CC3300"/>
                </a:solidFill>
                <a:latin typeface="Arial" charset="0"/>
              </a:rPr>
              <a:t>або</a:t>
            </a:r>
            <a:r>
              <a:rPr lang="ru-RU" i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i="1" dirty="0" err="1" smtClean="0">
                <a:solidFill>
                  <a:srgbClr val="CC3300"/>
                </a:solidFill>
                <a:latin typeface="Arial" charset="0"/>
              </a:rPr>
              <a:t>органічна</a:t>
            </a:r>
            <a:r>
              <a:rPr lang="ru-RU" i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i="1" dirty="0" err="1" smtClean="0">
                <a:solidFill>
                  <a:srgbClr val="CC3300"/>
                </a:solidFill>
                <a:latin typeface="Arial" charset="0"/>
              </a:rPr>
              <a:t>сполука</a:t>
            </a:r>
            <a:endParaRPr lang="ru-RU" dirty="0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52400" y="5989638"/>
            <a:ext cx="749096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i="1" dirty="0" err="1" smtClean="0">
                <a:latin typeface="Arial" charset="0"/>
              </a:rPr>
              <a:t>Деякі</a:t>
            </a:r>
            <a:r>
              <a:rPr lang="ru-RU" sz="2000" i="1" dirty="0" smtClean="0">
                <a:latin typeface="Arial" charset="0"/>
              </a:rPr>
              <a:t> </a:t>
            </a:r>
            <a:r>
              <a:rPr lang="ru-RU" sz="2000" i="1" dirty="0" err="1" smtClean="0">
                <a:latin typeface="Arial" charset="0"/>
              </a:rPr>
              <a:t>ферменти</a:t>
            </a:r>
            <a:r>
              <a:rPr lang="ru-RU" sz="2000" i="1" dirty="0" smtClean="0">
                <a:latin typeface="Arial" charset="0"/>
              </a:rPr>
              <a:t> </a:t>
            </a:r>
            <a:r>
              <a:rPr lang="ru-RU" sz="2000" i="1" dirty="0" err="1" smtClean="0">
                <a:latin typeface="Arial" charset="0"/>
              </a:rPr>
              <a:t>вимагають</a:t>
            </a:r>
            <a:r>
              <a:rPr lang="ru-RU" sz="2000" i="1" dirty="0" smtClean="0">
                <a:latin typeface="Arial" charset="0"/>
              </a:rPr>
              <a:t> два </a:t>
            </a:r>
            <a:r>
              <a:rPr lang="ru-RU" sz="2000" i="1" dirty="0" err="1" smtClean="0">
                <a:latin typeface="Arial" charset="0"/>
              </a:rPr>
              <a:t>або</a:t>
            </a:r>
            <a:r>
              <a:rPr lang="ru-RU" sz="2000" i="1" dirty="0" smtClean="0">
                <a:latin typeface="Arial" charset="0"/>
              </a:rPr>
              <a:t> три </a:t>
            </a:r>
            <a:r>
              <a:rPr lang="ru-RU" sz="2000" i="1" dirty="0" err="1" smtClean="0">
                <a:latin typeface="Arial" charset="0"/>
              </a:rPr>
              <a:t>різних</a:t>
            </a:r>
            <a:r>
              <a:rPr lang="ru-RU" sz="2000" i="1" dirty="0" smtClean="0">
                <a:latin typeface="Arial" charset="0"/>
              </a:rPr>
              <a:t> </a:t>
            </a:r>
            <a:r>
              <a:rPr lang="ru-RU" sz="2000" i="1" dirty="0" err="1" smtClean="0">
                <a:latin typeface="Arial" charset="0"/>
              </a:rPr>
              <a:t>кофактора</a:t>
            </a:r>
            <a:endParaRPr lang="ru-RU" sz="2000" dirty="0">
              <a:latin typeface="Arial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438400" y="304800"/>
            <a:ext cx="3961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charset="0"/>
              </a:rPr>
              <a:t>Будова </a:t>
            </a:r>
            <a:r>
              <a:rPr lang="ru-RU" sz="3200" b="1" dirty="0" err="1" smtClean="0">
                <a:latin typeface="Arial" charset="0"/>
              </a:rPr>
              <a:t>ферментів</a:t>
            </a:r>
            <a:endParaRPr lang="ru-RU" dirty="0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3505200" y="35814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6554423" cy="95410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Arial" charset="0"/>
              </a:rPr>
              <a:t>Неорганічні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кофактори</a:t>
            </a:r>
            <a:r>
              <a:rPr lang="ru-RU" sz="2800" dirty="0" smtClean="0">
                <a:latin typeface="Arial" charset="0"/>
              </a:rPr>
              <a:t> - </a:t>
            </a:r>
            <a:r>
              <a:rPr lang="ru-RU" sz="2800" dirty="0" err="1" smtClean="0">
                <a:latin typeface="Arial" charset="0"/>
              </a:rPr>
              <a:t>іони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металів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dirty="0" smtClean="0"/>
              <a:t>:</a:t>
            </a:r>
            <a:endParaRPr lang="ru-RU" dirty="0"/>
          </a:p>
          <a:p>
            <a:pPr algn="ctr"/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Zn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2+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, Mg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2+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, Mn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2+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, Fe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2+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, Cu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2+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, K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+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, Na</a:t>
            </a:r>
            <a:r>
              <a:rPr lang="en-US" sz="2800" b="1" baseline="24000" dirty="0">
                <a:solidFill>
                  <a:schemeClr val="folHlink"/>
                </a:solidFill>
                <a:latin typeface="Arial" charset="0"/>
              </a:rPr>
              <a:t>+</a:t>
            </a:r>
            <a:endParaRPr lang="ru-RU" sz="2800" b="1" baseline="24000" dirty="0"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14513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533400"/>
            <a:ext cx="3587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Arial" charset="0"/>
              </a:rPr>
              <a:t>Типи</a:t>
            </a:r>
            <a:r>
              <a:rPr lang="ru-RU" sz="3200" b="1" dirty="0" smtClean="0">
                <a:latin typeface="Arial" charset="0"/>
              </a:rPr>
              <a:t> </a:t>
            </a:r>
            <a:r>
              <a:rPr lang="ru-RU" sz="3200" b="1" dirty="0" err="1" smtClean="0">
                <a:latin typeface="Arial" charset="0"/>
              </a:rPr>
              <a:t>кофакторів</a:t>
            </a:r>
            <a:endParaRPr lang="ru-RU" sz="3200" dirty="0"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7112000" cy="9556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Arial" charset="0"/>
              </a:rPr>
              <a:t>Органічні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кофактори</a:t>
            </a:r>
            <a:r>
              <a:rPr lang="ru-RU" sz="2800" dirty="0" smtClean="0">
                <a:latin typeface="Arial" charset="0"/>
              </a:rPr>
              <a:t> - </a:t>
            </a:r>
            <a:r>
              <a:rPr lang="ru-RU" sz="2800" dirty="0" err="1" smtClean="0">
                <a:latin typeface="Arial" charset="0"/>
              </a:rPr>
              <a:t>коферменти</a:t>
            </a:r>
            <a:r>
              <a:rPr lang="ru-RU" sz="2800" dirty="0" smtClean="0">
                <a:latin typeface="Arial" charset="0"/>
              </a:rPr>
              <a:t>, </a:t>
            </a:r>
          </a:p>
          <a:p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більша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частина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утворюється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з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err="1" smtClean="0">
                <a:latin typeface="Arial" charset="0"/>
              </a:rPr>
              <a:t>вітамінів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81400" y="2590800"/>
            <a:ext cx="289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5" name="Picture 5" descr="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217863" cy="3408363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19600" y="838200"/>
            <a:ext cx="1939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charset="0"/>
              </a:rPr>
              <a:t>В</a:t>
            </a:r>
            <a:r>
              <a:rPr lang="uk-UA" sz="3200" b="1" dirty="0" smtClean="0">
                <a:latin typeface="Arial" charset="0"/>
              </a:rPr>
              <a:t>і</a:t>
            </a:r>
            <a:r>
              <a:rPr lang="ru-RU" sz="3200" b="1" dirty="0" err="1" smtClean="0">
                <a:latin typeface="Arial" charset="0"/>
              </a:rPr>
              <a:t>таміни</a:t>
            </a:r>
            <a:endParaRPr lang="ru-RU" sz="3200" b="1" dirty="0">
              <a:latin typeface="Arial" charset="0"/>
            </a:endParaRPr>
          </a:p>
        </p:txBody>
      </p:sp>
      <p:pic>
        <p:nvPicPr>
          <p:cNvPr id="15368" name="Picture 8" descr="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"/>
            <a:ext cx="1468438" cy="193198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33400" y="5029200"/>
            <a:ext cx="3671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Arial" charset="0"/>
              </a:rPr>
              <a:t>Аскорбінова</a:t>
            </a:r>
            <a:r>
              <a:rPr lang="ru-RU" b="1" dirty="0" smtClean="0">
                <a:latin typeface="Arial" charset="0"/>
              </a:rPr>
              <a:t>  </a:t>
            </a:r>
            <a:r>
              <a:rPr lang="ru-RU" b="1" dirty="0">
                <a:latin typeface="Arial" charset="0"/>
              </a:rPr>
              <a:t>кислота -</a:t>
            </a:r>
          </a:p>
          <a:p>
            <a:pPr algn="ctr"/>
            <a:r>
              <a:rPr lang="ru-RU" b="1" dirty="0" err="1" smtClean="0">
                <a:solidFill>
                  <a:srgbClr val="CC3300"/>
                </a:solidFill>
                <a:latin typeface="Arial" charset="0"/>
              </a:rPr>
              <a:t>вітамін</a:t>
            </a:r>
            <a:r>
              <a:rPr lang="ru-RU" b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CC3300"/>
                </a:solidFill>
                <a:latin typeface="Arial" charset="0"/>
              </a:rPr>
              <a:t>С</a:t>
            </a: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5616575" y="2432050"/>
          <a:ext cx="1878013" cy="3517900"/>
        </p:xfrm>
        <a:graphic>
          <a:graphicData uri="http://schemas.openxmlformats.org/presentationml/2006/ole">
            <p:oleObj spid="_x0000_s1026" name="CS ChemDraw Drawing" r:id="rId5" imgW="964800" imgH="1810800" progId="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5643570" y="2428868"/>
          <a:ext cx="1878013" cy="3517900"/>
        </p:xfrm>
        <a:graphic>
          <a:graphicData uri="http://schemas.openxmlformats.org/presentationml/2006/ole">
            <p:oleObj spid="_x0000_s1027" name="CS ChemDraw Drawing" r:id="rId6" imgW="964800" imgH="181080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62200" y="533400"/>
            <a:ext cx="1939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Arial" charset="0"/>
              </a:rPr>
              <a:t>Вітаміни</a:t>
            </a:r>
            <a:endParaRPr lang="ru-RU" sz="3200" dirty="0">
              <a:latin typeface="Arial" charset="0"/>
            </a:endParaRPr>
          </a:p>
        </p:txBody>
      </p:sp>
      <p:pic>
        <p:nvPicPr>
          <p:cNvPr id="17411" name="Picture 3" descr="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468438" cy="193198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7412" name="Picture 4" descr="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"/>
            <a:ext cx="3573463" cy="353853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05400" y="510540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Arial" charset="0"/>
              </a:rPr>
              <a:t>Тіамін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- </a:t>
            </a:r>
            <a:r>
              <a:rPr lang="ru-RU" b="1" dirty="0" err="1" smtClean="0">
                <a:solidFill>
                  <a:srgbClr val="CC3300"/>
                </a:solidFill>
                <a:latin typeface="Arial" charset="0"/>
              </a:rPr>
              <a:t>вітамін</a:t>
            </a:r>
            <a:r>
              <a:rPr lang="ru-RU" b="1" dirty="0" smtClean="0">
                <a:solidFill>
                  <a:srgbClr val="CC3300"/>
                </a:solidFill>
              </a:rPr>
              <a:t> </a:t>
            </a:r>
            <a:r>
              <a:rPr lang="ru-RU" b="1" dirty="0">
                <a:solidFill>
                  <a:srgbClr val="CC3300"/>
                </a:solidFill>
                <a:latin typeface="Arial" charset="0"/>
              </a:rPr>
              <a:t>В</a:t>
            </a:r>
            <a:r>
              <a:rPr lang="ru-RU" b="1" baseline="-22000" dirty="0">
                <a:solidFill>
                  <a:srgbClr val="CC3300"/>
                </a:solidFill>
                <a:latin typeface="Arial" charset="0"/>
              </a:rPr>
              <a:t>1</a:t>
            </a:r>
            <a:endParaRPr lang="ru-RU" dirty="0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85750" y="2887663"/>
          <a:ext cx="5383213" cy="1939925"/>
        </p:xfrm>
        <a:graphic>
          <a:graphicData uri="http://schemas.openxmlformats.org/presentationml/2006/ole">
            <p:oleObj spid="_x0000_s2050" name="CS ChemDraw Drawing" r:id="rId5" imgW="2594880" imgH="93708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586163" cy="3395663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48200" y="838200"/>
            <a:ext cx="1939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Arial" charset="0"/>
              </a:rPr>
              <a:t>Вітаміни</a:t>
            </a:r>
            <a:endParaRPr lang="ru-RU" sz="3200" b="1" dirty="0">
              <a:latin typeface="Arial" charset="0"/>
            </a:endParaRPr>
          </a:p>
        </p:txBody>
      </p:sp>
      <p:pic>
        <p:nvPicPr>
          <p:cNvPr id="60421" name="Picture 5" descr="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"/>
            <a:ext cx="1468438" cy="193198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84200" y="4916488"/>
            <a:ext cx="3457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Arial" charset="0"/>
              </a:rPr>
              <a:t>Нікотинова</a:t>
            </a:r>
            <a:r>
              <a:rPr lang="ru-RU" b="1" dirty="0" smtClean="0">
                <a:latin typeface="Arial" charset="0"/>
              </a:rPr>
              <a:t> кислота - </a:t>
            </a:r>
          </a:p>
          <a:p>
            <a:pPr algn="ctr"/>
            <a:r>
              <a:rPr lang="ru-RU" b="1" dirty="0" smtClean="0">
                <a:latin typeface="Arial" charset="0"/>
              </a:rPr>
              <a:t>  </a:t>
            </a:r>
            <a:r>
              <a:rPr lang="ru-RU" b="1" dirty="0" err="1" smtClean="0">
                <a:latin typeface="Arial" charset="0"/>
              </a:rPr>
              <a:t>вітамін</a:t>
            </a:r>
            <a:r>
              <a:rPr lang="ru-RU" b="1" dirty="0" smtClean="0">
                <a:latin typeface="Arial" charset="0"/>
              </a:rPr>
              <a:t> РР</a:t>
            </a:r>
            <a:endParaRPr lang="ru-RU" b="1" dirty="0">
              <a:solidFill>
                <a:srgbClr val="CC3300"/>
              </a:solidFill>
              <a:latin typeface="Arial" charset="0"/>
            </a:endParaRPr>
          </a:p>
        </p:txBody>
      </p:sp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5260975" y="2727325"/>
          <a:ext cx="2668588" cy="2208213"/>
        </p:xfrm>
        <a:graphic>
          <a:graphicData uri="http://schemas.openxmlformats.org/presentationml/2006/ole">
            <p:oleObj spid="_x0000_s3074" name="CS ChemDraw Drawing" r:id="rId5" imgW="1035360" imgH="85788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85800" y="2349500"/>
          <a:ext cx="2670175" cy="2797175"/>
        </p:xfrm>
        <a:graphic>
          <a:graphicData uri="http://schemas.openxmlformats.org/presentationml/2006/ole">
            <p:oleObj spid="_x0000_s4098" name="CS ChemDraw Drawing" r:id="rId3" imgW="1035360" imgH="1085760" progId="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5008563" y="2276475"/>
          <a:ext cx="2716212" cy="2924175"/>
        </p:xfrm>
        <a:graphic>
          <a:graphicData uri="http://schemas.openxmlformats.org/presentationml/2006/ole">
            <p:oleObj spid="_x0000_s4099" name="CS ChemDraw Drawing" r:id="rId4" imgW="1053360" imgH="1136520" progId="">
              <p:embed/>
            </p:oleObj>
          </a:graphicData>
        </a:graphic>
      </p:graphicFrame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3636963" y="3644900"/>
            <a:ext cx="1143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3636963" y="4005263"/>
            <a:ext cx="9906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779838" y="3068638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  <a:latin typeface="Arial" charset="0"/>
              </a:rPr>
              <a:t>2 </a:t>
            </a:r>
            <a:r>
              <a:rPr lang="en-US" b="1">
                <a:solidFill>
                  <a:schemeClr val="folHlink"/>
                </a:solidFill>
                <a:latin typeface="Arial" charset="0"/>
              </a:rPr>
              <a:t>H</a:t>
            </a:r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956550" y="3429000"/>
            <a:ext cx="95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+</a:t>
            </a:r>
            <a:r>
              <a:rPr lang="ru-RU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folHlink"/>
                </a:solidFill>
                <a:latin typeface="Arial" charset="0"/>
              </a:rPr>
              <a:t>  H</a:t>
            </a:r>
            <a:r>
              <a:rPr lang="ru-RU" b="1" baseline="30000">
                <a:solidFill>
                  <a:schemeClr val="folHlink"/>
                </a:solidFill>
                <a:latin typeface="Arial" charset="0"/>
              </a:rPr>
              <a:t>+</a:t>
            </a:r>
            <a:endParaRPr lang="ru-RU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763713" y="5516563"/>
            <a:ext cx="53848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  <a:latin typeface="Arial" charset="0"/>
              </a:rPr>
              <a:t>NAD</a:t>
            </a:r>
            <a:r>
              <a:rPr lang="ru-RU" b="1" baseline="30000">
                <a:solidFill>
                  <a:schemeClr val="folHlink"/>
                </a:solidFill>
                <a:latin typeface="Arial" charset="0"/>
              </a:rPr>
              <a:t>+</a:t>
            </a:r>
            <a:r>
              <a:rPr lang="ru-RU" b="1">
                <a:solidFill>
                  <a:schemeClr val="folHlink"/>
                </a:solidFill>
                <a:latin typeface="Arial" charset="0"/>
              </a:rPr>
              <a:t>    + 2 H                NADH   +    H</a:t>
            </a:r>
            <a:r>
              <a:rPr lang="ru-RU" b="1" baseline="30000">
                <a:solidFill>
                  <a:schemeClr val="folHlink"/>
                </a:solidFill>
                <a:latin typeface="Arial" charset="0"/>
              </a:rPr>
              <a:t>+</a:t>
            </a:r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995738" y="573405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3995738" y="5876925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835150" y="1412875"/>
            <a:ext cx="456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Arial" charset="0"/>
              </a:rPr>
              <a:t>R-CH</a:t>
            </a:r>
            <a:r>
              <a:rPr lang="en-US" b="1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en-US" b="1">
                <a:solidFill>
                  <a:schemeClr val="folHlink"/>
                </a:solidFill>
                <a:latin typeface="Arial" charset="0"/>
              </a:rPr>
              <a:t>-OH                 R-CH=O    </a:t>
            </a:r>
            <a:endParaRPr lang="ru-RU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636963" y="1628775"/>
            <a:ext cx="1066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636963" y="170021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  <a:latin typeface="Arial" charset="0"/>
              </a:rPr>
              <a:t>- 2 H</a:t>
            </a:r>
            <a:endParaRPr lang="ru-RU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990600" y="304800"/>
            <a:ext cx="46133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Arial" charset="0"/>
              </a:rPr>
              <a:t>Окислювально-відновні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Arial" charset="0"/>
              </a:rPr>
              <a:t>коферменти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 :</a:t>
            </a:r>
            <a:endParaRPr lang="ru-RU" sz="28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573463" cy="2978150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59395" name="Picture 3" descr="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1468438" cy="193198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410200" y="381000"/>
            <a:ext cx="1939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Arial" charset="0"/>
              </a:rPr>
              <a:t>Вітаміни</a:t>
            </a:r>
            <a:endParaRPr lang="ru-RU" sz="3200" dirty="0">
              <a:latin typeface="Arial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24400" y="4953000"/>
            <a:ext cx="3730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Arial" charset="0"/>
              </a:rPr>
              <a:t>Рібофлавін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- </a:t>
            </a:r>
            <a:r>
              <a:rPr lang="ru-RU" b="1" dirty="0" err="1" smtClean="0">
                <a:solidFill>
                  <a:srgbClr val="CC3300"/>
                </a:solidFill>
                <a:latin typeface="Arial" charset="0"/>
              </a:rPr>
              <a:t>вітамін</a:t>
            </a:r>
            <a:r>
              <a:rPr lang="ru-RU" b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CC3300"/>
                </a:solidFill>
                <a:latin typeface="Arial" charset="0"/>
              </a:rPr>
              <a:t>В</a:t>
            </a:r>
            <a:r>
              <a:rPr lang="ru-RU" b="1" baseline="-25000" dirty="0">
                <a:solidFill>
                  <a:srgbClr val="CC3300"/>
                </a:solidFill>
                <a:latin typeface="Arial" charset="0"/>
              </a:rPr>
              <a:t>2</a:t>
            </a:r>
            <a:endParaRPr lang="ru-RU" b="1" dirty="0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90069" y="2500306"/>
          <a:ext cx="4000931" cy="3489332"/>
        </p:xfrm>
        <a:graphic>
          <a:graphicData uri="http://schemas.openxmlformats.org/presentationml/2006/ole">
            <p:oleObj spid="_x0000_s5122" name="CS ChemDraw Drawing" r:id="rId5" imgW="1790640" imgH="1565280" progId="">
              <p:embed/>
            </p:oleObj>
          </a:graphicData>
        </a:graphic>
      </p:graphicFrame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455738" y="6040438"/>
            <a:ext cx="822325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Arial" charset="0"/>
              </a:rPr>
              <a:t>FAD</a:t>
            </a: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47675" y="2654300"/>
          <a:ext cx="8324850" cy="2143125"/>
        </p:xfrm>
        <a:graphic>
          <a:graphicData uri="http://schemas.openxmlformats.org/presentationml/2006/ole">
            <p:oleObj spid="_x0000_s6146" name="CS ChemDraw Drawing" r:id="rId3" imgW="4552200" imgH="1174320" progId="">
              <p:embed/>
            </p:oleObj>
          </a:graphicData>
        </a:graphic>
      </p:graphicFrame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09713" y="5145088"/>
            <a:ext cx="688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Arial" charset="0"/>
              </a:rPr>
              <a:t>FAD    +     2 H                                            FADH</a:t>
            </a:r>
            <a:r>
              <a:rPr lang="en-US" b="1" baseline="-25000">
                <a:solidFill>
                  <a:schemeClr val="folHlink"/>
                </a:solidFill>
                <a:latin typeface="Arial" charset="0"/>
              </a:rPr>
              <a:t>2</a:t>
            </a:r>
            <a:endParaRPr lang="ru-RU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286248" y="5143512"/>
            <a:ext cx="2362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>
            <a:off x="4143372" y="5474981"/>
            <a:ext cx="2286016" cy="4571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38313" y="1214422"/>
            <a:ext cx="5775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" charset="0"/>
              </a:rPr>
              <a:t>  </a:t>
            </a:r>
            <a:r>
              <a:rPr lang="ru-RU" b="1" dirty="0" err="1">
                <a:latin typeface="Arial" charset="0"/>
              </a:rPr>
              <a:t>R-CH</a:t>
            </a:r>
            <a:r>
              <a:rPr lang="ru-RU" b="1" baseline="-25000" dirty="0" err="1">
                <a:latin typeface="Arial" charset="0"/>
              </a:rPr>
              <a:t>2</a:t>
            </a:r>
            <a:r>
              <a:rPr lang="ru-RU" b="1" dirty="0" err="1">
                <a:latin typeface="Arial" charset="0"/>
              </a:rPr>
              <a:t>-CH</a:t>
            </a:r>
            <a:r>
              <a:rPr lang="ru-RU" b="1" baseline="-25000" dirty="0" err="1">
                <a:latin typeface="Arial" charset="0"/>
              </a:rPr>
              <a:t>2</a:t>
            </a:r>
            <a:r>
              <a:rPr lang="ru-RU" b="1" dirty="0" err="1">
                <a:latin typeface="Arial" charset="0"/>
              </a:rPr>
              <a:t>-R</a:t>
            </a:r>
            <a:r>
              <a:rPr lang="ru-RU" b="1" dirty="0">
                <a:latin typeface="Arial" charset="0"/>
              </a:rPr>
              <a:t>`                      </a:t>
            </a:r>
            <a:r>
              <a:rPr lang="ru-RU" b="1" dirty="0" err="1">
                <a:latin typeface="Arial" charset="0"/>
              </a:rPr>
              <a:t>R-C=C-R</a:t>
            </a:r>
            <a:r>
              <a:rPr lang="ru-RU" b="1" dirty="0">
                <a:latin typeface="Arial" charset="0"/>
              </a:rPr>
              <a:t>`   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6248400" y="1371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6629400" y="1828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4389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H</a:t>
            </a:r>
            <a:endParaRPr lang="ru-RU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038850" y="10191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H</a:t>
            </a:r>
            <a:endParaRPr lang="ru-RU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071934" y="1785926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419600" y="17526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- 2 H</a:t>
            </a:r>
            <a:endParaRPr lang="ru-RU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85800" y="228600"/>
            <a:ext cx="46133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Arial" charset="0"/>
              </a:rPr>
              <a:t>Окислювально-відновні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Arial" charset="0"/>
              </a:rPr>
              <a:t>коферменти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 :</a:t>
            </a:r>
            <a:endParaRPr lang="ru-RU" sz="28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146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Апекс</vt:lpstr>
      <vt:lpstr>CS ChemDraw Drawing</vt:lpstr>
      <vt:lpstr>Вітаміни - кофактори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2014-07-10T15:11:47Z</dcterms:created>
  <dcterms:modified xsi:type="dcterms:W3CDTF">2014-07-10T15:45:35Z</dcterms:modified>
</cp:coreProperties>
</file>