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E8"/>
    <a:srgbClr val="FF99CC"/>
    <a:srgbClr val="0099CC"/>
    <a:srgbClr val="D3F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7" d="100"/>
          <a:sy n="67" d="100"/>
        </p:scale>
        <p:origin x="2069" y="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isa Ivanova" userId="a286234ba36185c0" providerId="LiveId" clId="{56A3F36E-9EAF-4010-BBAE-D93786A9C9FD}"/>
    <pc:docChg chg="custSel modSld">
      <pc:chgData name="Larisa Ivanova" userId="a286234ba36185c0" providerId="LiveId" clId="{56A3F36E-9EAF-4010-BBAE-D93786A9C9FD}" dt="2025-10-12T19:31:42.715" v="103" actId="6549"/>
      <pc:docMkLst>
        <pc:docMk/>
      </pc:docMkLst>
      <pc:sldChg chg="modSp mod">
        <pc:chgData name="Larisa Ivanova" userId="a286234ba36185c0" providerId="LiveId" clId="{56A3F36E-9EAF-4010-BBAE-D93786A9C9FD}" dt="2025-10-12T19:28:25.075" v="51" actId="20577"/>
        <pc:sldMkLst>
          <pc:docMk/>
          <pc:sldMk cId="3723816017" sldId="256"/>
        </pc:sldMkLst>
        <pc:spChg chg="mod">
          <ac:chgData name="Larisa Ivanova" userId="a286234ba36185c0" providerId="LiveId" clId="{56A3F36E-9EAF-4010-BBAE-D93786A9C9FD}" dt="2025-10-12T19:28:25.075" v="51" actId="20577"/>
          <ac:spMkLst>
            <pc:docMk/>
            <pc:sldMk cId="3723816017" sldId="256"/>
            <ac:spMk id="2" creationId="{00000000-0000-0000-0000-000000000000}"/>
          </ac:spMkLst>
        </pc:spChg>
      </pc:sldChg>
      <pc:sldChg chg="modSp mod">
        <pc:chgData name="Larisa Ivanova" userId="a286234ba36185c0" providerId="LiveId" clId="{56A3F36E-9EAF-4010-BBAE-D93786A9C9FD}" dt="2025-10-12T19:29:21.920" v="73" actId="123"/>
        <pc:sldMkLst>
          <pc:docMk/>
          <pc:sldMk cId="2332321906" sldId="257"/>
        </pc:sldMkLst>
        <pc:spChg chg="mod">
          <ac:chgData name="Larisa Ivanova" userId="a286234ba36185c0" providerId="LiveId" clId="{56A3F36E-9EAF-4010-BBAE-D93786A9C9FD}" dt="2025-10-12T19:29:21.920" v="73" actId="123"/>
          <ac:spMkLst>
            <pc:docMk/>
            <pc:sldMk cId="2332321906" sldId="257"/>
            <ac:spMk id="3" creationId="{00000000-0000-0000-0000-000000000000}"/>
          </ac:spMkLst>
        </pc:spChg>
      </pc:sldChg>
      <pc:sldChg chg="addSp delSp modSp mod">
        <pc:chgData name="Larisa Ivanova" userId="a286234ba36185c0" providerId="LiveId" clId="{56A3F36E-9EAF-4010-BBAE-D93786A9C9FD}" dt="2025-10-12T19:30:46.876" v="91" actId="6549"/>
        <pc:sldMkLst>
          <pc:docMk/>
          <pc:sldMk cId="820483806" sldId="259"/>
        </pc:sldMkLst>
        <pc:spChg chg="del">
          <ac:chgData name="Larisa Ivanova" userId="a286234ba36185c0" providerId="LiveId" clId="{56A3F36E-9EAF-4010-BBAE-D93786A9C9FD}" dt="2025-10-12T19:30:09.815" v="74" actId="21"/>
          <ac:spMkLst>
            <pc:docMk/>
            <pc:sldMk cId="820483806" sldId="259"/>
            <ac:spMk id="3" creationId="{00000000-0000-0000-0000-000000000000}"/>
          </ac:spMkLst>
        </pc:spChg>
        <pc:spChg chg="mod">
          <ac:chgData name="Larisa Ivanova" userId="a286234ba36185c0" providerId="LiveId" clId="{56A3F36E-9EAF-4010-BBAE-D93786A9C9FD}" dt="2025-10-12T19:30:16.595" v="75" actId="21"/>
          <ac:spMkLst>
            <pc:docMk/>
            <pc:sldMk cId="820483806" sldId="259"/>
            <ac:spMk id="4" creationId="{00000000-0000-0000-0000-000000000000}"/>
          </ac:spMkLst>
        </pc:spChg>
        <pc:spChg chg="add mod">
          <ac:chgData name="Larisa Ivanova" userId="a286234ba36185c0" providerId="LiveId" clId="{56A3F36E-9EAF-4010-BBAE-D93786A9C9FD}" dt="2025-10-12T19:30:46.876" v="91" actId="6549"/>
          <ac:spMkLst>
            <pc:docMk/>
            <pc:sldMk cId="820483806" sldId="259"/>
            <ac:spMk id="5" creationId="{6E3C0D73-F919-DD0D-0C1A-11A5540AA61C}"/>
          </ac:spMkLst>
        </pc:spChg>
      </pc:sldChg>
      <pc:sldChg chg="addSp delSp modSp mod">
        <pc:chgData name="Larisa Ivanova" userId="a286234ba36185c0" providerId="LiveId" clId="{56A3F36E-9EAF-4010-BBAE-D93786A9C9FD}" dt="2025-10-12T19:31:42.715" v="103" actId="6549"/>
        <pc:sldMkLst>
          <pc:docMk/>
          <pc:sldMk cId="3241017843" sldId="266"/>
        </pc:sldMkLst>
        <pc:spChg chg="del">
          <ac:chgData name="Larisa Ivanova" userId="a286234ba36185c0" providerId="LiveId" clId="{56A3F36E-9EAF-4010-BBAE-D93786A9C9FD}" dt="2025-10-12T19:31:10.587" v="92" actId="21"/>
          <ac:spMkLst>
            <pc:docMk/>
            <pc:sldMk cId="3241017843" sldId="266"/>
            <ac:spMk id="3" creationId="{00000000-0000-0000-0000-000000000000}"/>
          </ac:spMkLst>
        </pc:spChg>
        <pc:spChg chg="add mod">
          <ac:chgData name="Larisa Ivanova" userId="a286234ba36185c0" providerId="LiveId" clId="{56A3F36E-9EAF-4010-BBAE-D93786A9C9FD}" dt="2025-10-12T19:31:42.715" v="103" actId="6549"/>
          <ac:spMkLst>
            <pc:docMk/>
            <pc:sldMk cId="3241017843" sldId="266"/>
            <ac:spMk id="4" creationId="{FF586007-6F30-A47D-16CD-CE179582A7BB}"/>
          </ac:spMkLst>
        </pc:spChg>
        <pc:spChg chg="del">
          <ac:chgData name="Larisa Ivanova" userId="a286234ba36185c0" providerId="LiveId" clId="{56A3F36E-9EAF-4010-BBAE-D93786A9C9FD}" dt="2025-10-12T19:31:22.968" v="93" actId="21"/>
          <ac:spMkLst>
            <pc:docMk/>
            <pc:sldMk cId="3241017843" sldId="266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052736"/>
            <a:ext cx="7128791" cy="30243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200" b="1" dirty="0"/>
              <a:t>Презентація навчальної </a:t>
            </a:r>
            <a:br>
              <a:rPr lang="uk-UA" sz="3200" b="1" dirty="0"/>
            </a:br>
            <a:r>
              <a:rPr lang="uk-UA" sz="3200" b="1" dirty="0"/>
              <a:t>дисципліни </a:t>
            </a:r>
            <a:br>
              <a:rPr lang="uk-UA" sz="3200" b="1" dirty="0"/>
            </a:br>
            <a:r>
              <a:rPr lang="uk-UA" sz="4400" b="1" dirty="0">
                <a:solidFill>
                  <a:srgbClr val="7030A0"/>
                </a:solidFill>
                <a:latin typeface="+mn-lt"/>
              </a:rPr>
              <a:t>«</a:t>
            </a:r>
            <a:r>
              <a:rPr lang="ru-RU" sz="4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Імідж</a:t>
            </a:r>
            <a:r>
              <a:rPr lang="en-US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педагогічного працівника</a:t>
            </a:r>
            <a:r>
              <a:rPr lang="uk-UA" sz="4400" b="1" dirty="0">
                <a:solidFill>
                  <a:srgbClr val="7030A0"/>
                </a:solidFill>
                <a:latin typeface="+mn-lt"/>
              </a:rPr>
              <a:t>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9" y="4509120"/>
            <a:ext cx="3816424" cy="103953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Для </a:t>
            </a:r>
            <a:r>
              <a:rPr lang="ru-RU" dirty="0" err="1">
                <a:solidFill>
                  <a:schemeClr val="tx1"/>
                </a:solidFill>
              </a:rPr>
              <a:t>підготовки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магістра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dirty="0" err="1">
                <a:solidFill>
                  <a:schemeClr val="tx1"/>
                </a:solidFill>
              </a:rPr>
              <a:t>освітньо-професійної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програми</a:t>
            </a:r>
            <a:r>
              <a:rPr lang="ru-RU" dirty="0">
                <a:solidFill>
                  <a:schemeClr val="tx1"/>
                </a:solidFill>
              </a:rPr>
              <a:t> «</a:t>
            </a:r>
            <a:r>
              <a:rPr lang="ru-RU" dirty="0" err="1">
                <a:solidFill>
                  <a:schemeClr val="tx1"/>
                </a:solidFill>
              </a:rPr>
              <a:t>Організація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освітнього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середовища</a:t>
            </a:r>
            <a:r>
              <a:rPr lang="ru-RU" dirty="0">
                <a:solidFill>
                  <a:schemeClr val="tx1"/>
                </a:solidFill>
              </a:rPr>
              <a:t>»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81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52736"/>
            <a:ext cx="6965245" cy="12024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/>
              <a:t>Мета </a:t>
            </a:r>
            <a:r>
              <a:rPr lang="ru-RU" sz="3200" b="1" dirty="0" err="1"/>
              <a:t>викладання</a:t>
            </a:r>
            <a:r>
              <a:rPr lang="ru-RU" sz="3200" b="1" dirty="0"/>
              <a:t> </a:t>
            </a:r>
            <a:r>
              <a:rPr lang="ru-RU" sz="3200" b="1" dirty="0" err="1"/>
              <a:t>навчальної</a:t>
            </a:r>
            <a:r>
              <a:rPr lang="ru-RU" sz="3200" b="1" dirty="0"/>
              <a:t> </a:t>
            </a:r>
            <a:r>
              <a:rPr lang="ru-RU" sz="3200" b="1" dirty="0" err="1"/>
              <a:t>дисципліни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636911"/>
            <a:ext cx="6984776" cy="3086157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dirty="0"/>
              <a:t>Метою викладення навчальної дисципліни «Імідж педагогічного працівника» є формування у майбутніх або діючих викладачів цілісного уявлення про те, що таке професійний імідж та оволодіння навичками свідомої роботи над його створенням та</a:t>
            </a:r>
          </a:p>
          <a:p>
            <a:pPr marL="0" indent="0" algn="just">
              <a:buNone/>
            </a:pPr>
            <a:r>
              <a:rPr lang="uk-UA" dirty="0"/>
              <a:t>підтримкою, що </a:t>
            </a:r>
            <a:r>
              <a:rPr lang="uk-UA" dirty="0" err="1"/>
              <a:t>сприятим</a:t>
            </a:r>
            <a:r>
              <a:rPr lang="uk-UA" dirty="0"/>
              <a:t> підвищенню </a:t>
            </a:r>
            <a:r>
              <a:rPr lang="uk-UA" dirty="0" err="1"/>
              <a:t>їхньоїпрофесійної</a:t>
            </a:r>
            <a:r>
              <a:rPr lang="uk-UA" dirty="0"/>
              <a:t> ефективності та реалізації соціальної ролі в освітньому середовищі. </a:t>
            </a:r>
          </a:p>
        </p:txBody>
      </p:sp>
    </p:spTree>
    <p:extLst>
      <p:ext uri="{BB962C8B-B14F-4D97-AF65-F5344CB8AC3E}">
        <p14:creationId xmlns:p14="http://schemas.microsoft.com/office/powerpoint/2010/main" val="2332321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916832"/>
            <a:ext cx="7056784" cy="4176463"/>
          </a:xfr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 студентів із історією та специфікою розвитку іміджу як соціально-культурного феномену.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Розкрити наукові підходи до вивчення феномену іміджу.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Розширити та систематизувати знання студентів про поняття «індивідуальність», «особистість», «імідж», «діловий імідж»,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іміджетворення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Ознайомити студентів з видами та формами іміджу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908720"/>
            <a:ext cx="6624736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  <a:latin typeface="Times New Roman"/>
                <a:ea typeface="Times New Roman"/>
              </a:rPr>
              <a:t>Завдання курсу:</a:t>
            </a:r>
            <a:endParaRPr lang="uk-UA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45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15616" y="1412776"/>
            <a:ext cx="6912768" cy="46085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E3C0D73-F919-DD0D-0C1A-11A5540AA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Курс «</a:t>
            </a:r>
            <a:r>
              <a:rPr lang="ru-RU" dirty="0" err="1"/>
              <a:t>Імідж</a:t>
            </a:r>
            <a:r>
              <a:rPr lang="ru-RU" dirty="0"/>
              <a:t>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» </a:t>
            </a:r>
            <a:r>
              <a:rPr lang="ru-RU" dirty="0" err="1"/>
              <a:t>спирається</a:t>
            </a:r>
            <a:r>
              <a:rPr lang="ru-RU" dirty="0"/>
              <a:t> на </a:t>
            </a:r>
            <a:r>
              <a:rPr lang="ru-RU" dirty="0" err="1"/>
              <a:t>основний</a:t>
            </a:r>
            <a:r>
              <a:rPr lang="ru-RU" dirty="0"/>
              <a:t> принцип: </a:t>
            </a:r>
            <a:r>
              <a:rPr lang="ru-RU" dirty="0" err="1"/>
              <a:t>цілісності</a:t>
            </a:r>
            <a:r>
              <a:rPr lang="ru-RU" dirty="0"/>
              <a:t> та </a:t>
            </a:r>
            <a:r>
              <a:rPr lang="ru-RU" dirty="0" err="1"/>
              <a:t>автентичності</a:t>
            </a:r>
            <a:r>
              <a:rPr lang="ru-RU" dirty="0"/>
              <a:t> </a:t>
            </a:r>
            <a:r>
              <a:rPr lang="ru-RU" dirty="0" err="1"/>
              <a:t>професійного</a:t>
            </a:r>
            <a:r>
              <a:rPr lang="ru-RU" dirty="0"/>
              <a:t> образу,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поєднує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фахової</a:t>
            </a:r>
            <a:r>
              <a:rPr lang="ru-RU" dirty="0"/>
              <a:t> </a:t>
            </a:r>
            <a:r>
              <a:rPr lang="ru-RU" dirty="0" err="1"/>
              <a:t>компетентності</a:t>
            </a:r>
            <a:r>
              <a:rPr lang="ru-RU" dirty="0"/>
              <a:t>, </a:t>
            </a:r>
            <a:r>
              <a:rPr lang="ru-RU" dirty="0" err="1"/>
              <a:t>етичну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і </a:t>
            </a:r>
            <a:r>
              <a:rPr lang="ru-RU" dirty="0" err="1"/>
              <a:t>комунікативну</a:t>
            </a:r>
            <a:r>
              <a:rPr lang="ru-RU" dirty="0"/>
              <a:t> культуру, </a:t>
            </a:r>
            <a:r>
              <a:rPr lang="ru-RU" dirty="0" err="1"/>
              <a:t>орієнтовану</a:t>
            </a:r>
            <a:r>
              <a:rPr lang="ru-RU" dirty="0"/>
              <a:t> на </a:t>
            </a:r>
            <a:r>
              <a:rPr lang="ru-RU" dirty="0" err="1"/>
              <a:t>повагу</a:t>
            </a:r>
            <a:r>
              <a:rPr lang="ru-RU" dirty="0"/>
              <a:t> до </a:t>
            </a:r>
            <a:r>
              <a:rPr lang="ru-RU" dirty="0" err="1"/>
              <a:t>гідності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кожного </a:t>
            </a:r>
            <a:r>
              <a:rPr lang="ru-RU" dirty="0" err="1"/>
              <a:t>здобувача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048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FF586007-6F30-A47D-16CD-CE179582A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Пререквізити</a:t>
            </a:r>
            <a:r>
              <a:rPr lang="ru-RU" dirty="0"/>
              <a:t>: ОК 5 - </a:t>
            </a:r>
            <a:r>
              <a:rPr lang="ru-RU" dirty="0" err="1"/>
              <a:t>Професійна</a:t>
            </a:r>
            <a:r>
              <a:rPr lang="ru-RU" dirty="0"/>
              <a:t> </a:t>
            </a:r>
            <a:r>
              <a:rPr lang="ru-RU" dirty="0" err="1"/>
              <a:t>етика</a:t>
            </a:r>
            <a:r>
              <a:rPr lang="ru-RU" dirty="0"/>
              <a:t> та </a:t>
            </a:r>
            <a:r>
              <a:rPr lang="ru-RU" dirty="0" err="1"/>
              <a:t>педагогічна</a:t>
            </a:r>
            <a:r>
              <a:rPr lang="ru-RU" dirty="0"/>
              <a:t> </a:t>
            </a:r>
            <a:r>
              <a:rPr lang="ru-RU" dirty="0" err="1"/>
              <a:t>майстерність</a:t>
            </a:r>
            <a:r>
              <a:rPr lang="ru-RU" dirty="0"/>
              <a:t>, ОК 7 -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освітнього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: </a:t>
            </a:r>
            <a:r>
              <a:rPr lang="ru-RU" dirty="0" err="1"/>
              <a:t>теорія</a:t>
            </a:r>
            <a:r>
              <a:rPr lang="ru-RU" dirty="0"/>
              <a:t> та практика.</a:t>
            </a:r>
          </a:p>
          <a:p>
            <a:pPr marL="0" indent="0" algn="just">
              <a:buNone/>
            </a:pPr>
            <a:r>
              <a:rPr lang="ru-RU" dirty="0" err="1"/>
              <a:t>Постреквізити</a:t>
            </a:r>
            <a:r>
              <a:rPr lang="ru-RU" dirty="0"/>
              <a:t>: ОК 14 – </a:t>
            </a:r>
            <a:r>
              <a:rPr lang="ru-RU" dirty="0" err="1"/>
              <a:t>Виробнича</a:t>
            </a:r>
            <a:r>
              <a:rPr lang="ru-RU" dirty="0"/>
              <a:t> практика.</a:t>
            </a:r>
          </a:p>
        </p:txBody>
      </p:sp>
    </p:spTree>
    <p:extLst>
      <p:ext uri="{BB962C8B-B14F-4D97-AF65-F5344CB8AC3E}">
        <p14:creationId xmlns:p14="http://schemas.microsoft.com/office/powerpoint/2010/main" val="3241017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3668" y="765133"/>
            <a:ext cx="5976664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Теми лекційних занять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8800"/>
            <a:ext cx="7632848" cy="460851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231584"/>
              </p:ext>
            </p:extLst>
          </p:nvPr>
        </p:nvGraphicFramePr>
        <p:xfrm>
          <a:off x="827585" y="1628800"/>
          <a:ext cx="7560840" cy="458108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08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2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90170" indent="-9017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№ теми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Назва теми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Кількість годин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Імідж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як феномен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сучасного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світу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Типізація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іміджу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Імідж як міфологічний архетип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Іміджмейкерство та його особливості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Психологічні основи формування ділового іміджу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Технологічні основи формування ділового іміджу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Створення візуального іміджу ділової людини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336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3668" y="765133"/>
            <a:ext cx="5976664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Самостійна робота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8800"/>
            <a:ext cx="7632848" cy="460851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098568"/>
              </p:ext>
            </p:extLst>
          </p:nvPr>
        </p:nvGraphicFramePr>
        <p:xfrm>
          <a:off x="755577" y="1628802"/>
          <a:ext cx="7632848" cy="48393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63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Назва теми</a:t>
                      </a: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Імідж як феномен сучасного світу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</a:t>
                      </a: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Підготувати доповідь та презентацію на тему: «Стиль як основа іміджу».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Типізація</a:t>
                      </a:r>
                      <a:r>
                        <a:rPr lang="ru-RU" sz="13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іміджу</a:t>
                      </a:r>
                      <a:r>
                        <a:rPr lang="ru-RU" sz="1300" i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доповідь та презентацію на тему: «Стратегії управління особистісним іміджем».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Імідж як міфологічний архетип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есе на тему: «Елегантність і </a:t>
                      </a:r>
                      <a:r>
                        <a:rPr lang="uk-UA" sz="1300" i="1" dirty="0" err="1">
                          <a:effectLst/>
                          <a:latin typeface="Times New Roman"/>
                          <a:ea typeface="Times New Roman"/>
                        </a:rPr>
                        <a:t>харизматичність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 як результат гармонійності іміджу»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3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Іміджмейкерство</a:t>
                      </a:r>
                      <a:r>
                        <a:rPr lang="ru-RU" sz="1300" dirty="0">
                          <a:effectLst/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його</a:t>
                      </a:r>
                      <a:r>
                        <a:rPr lang="ru-RU" sz="13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особливості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доповідь та презентацію на тему:</a:t>
                      </a:r>
                      <a:r>
                        <a:rPr lang="uk-UA" sz="1300" dirty="0">
                          <a:effectLst/>
                          <a:latin typeface="Times New Roman"/>
                          <a:ea typeface="Calibri"/>
                        </a:rPr>
                        <a:t> «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Закони «жіночої логіки» у контексті створення </a:t>
                      </a:r>
                      <a:r>
                        <a:rPr lang="uk-UA" sz="1300" i="1" dirty="0" err="1">
                          <a:effectLst/>
                          <a:latin typeface="Times New Roman"/>
                          <a:ea typeface="Times New Roman"/>
                        </a:rPr>
                        <a:t>іміджобразу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Скласти словник термінів за темами 1-го розділу та підготуватися до термінологічного диктанту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Психологічні основи формування ділового іміджу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доповідь та презентацію на тему: «Подібність та відмінність у діловому іміджі чоловіка й жінки»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2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Технологічні основи формування ділового іміджу.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есе на тему: «Зовнішній вигляд ділової людини відповідно до вимог ділового етикету».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33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Створення візуального іміджу ділової людини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доповідь та презентацію на тему: «Імідж ділового чоловіка в сучасному світі».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Скласти словник термінів за темами 2-го розділу</a:t>
                      </a: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та підготуватися до термінологічного диктанту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57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632848" cy="667202"/>
          </a:xfrm>
          <a:gradFill flip="none" rotWithShape="1">
            <a:gsLst>
              <a:gs pos="0">
                <a:srgbClr val="0099CC">
                  <a:tint val="66000"/>
                  <a:satMod val="160000"/>
                </a:srgbClr>
              </a:gs>
              <a:gs pos="50000">
                <a:srgbClr val="0099CC">
                  <a:tint val="44500"/>
                  <a:satMod val="160000"/>
                </a:srgbClr>
              </a:gs>
              <a:gs pos="100000">
                <a:srgbClr val="0099CC">
                  <a:tint val="23500"/>
                  <a:satMod val="160000"/>
                </a:srgbClr>
              </a:gs>
            </a:gsLst>
            <a:lin ang="5400000" scaled="1"/>
            <a:tileRect/>
          </a:gra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ru-RU" sz="2800" b="1" dirty="0"/>
              <a:t>Шкала </a:t>
            </a:r>
            <a:r>
              <a:rPr lang="ru-RU" sz="2800" b="1" dirty="0" err="1"/>
              <a:t>оцінювання</a:t>
            </a:r>
            <a:r>
              <a:rPr lang="ru-RU" sz="2800" b="1" dirty="0"/>
              <a:t>: </a:t>
            </a:r>
            <a:r>
              <a:rPr lang="ru-RU" sz="2800" b="1" dirty="0" err="1"/>
              <a:t>національна</a:t>
            </a:r>
            <a:r>
              <a:rPr lang="ru-RU" sz="2800" b="1" dirty="0"/>
              <a:t> та </a:t>
            </a:r>
            <a:r>
              <a:rPr lang="ru-RU" sz="2800" b="1" dirty="0" err="1"/>
              <a:t>ECTS</a:t>
            </a:r>
            <a:endParaRPr lang="uk-UA" sz="2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308262"/>
              </p:ext>
            </p:extLst>
          </p:nvPr>
        </p:nvGraphicFramePr>
        <p:xfrm>
          <a:off x="827586" y="1556790"/>
          <a:ext cx="7488831" cy="4540414"/>
        </p:xfrm>
        <a:graphic>
          <a:graphicData uri="http://schemas.openxmlformats.org/drawingml/2006/table">
            <a:tbl>
              <a:tblPr/>
              <a:tblGrid>
                <a:gridCol w="1296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6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9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5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cap="all" dirty="0">
                          <a:effectLst/>
                          <a:latin typeface="Times New Roman"/>
                          <a:ea typeface="Calibri"/>
                        </a:rPr>
                        <a:t>З</a:t>
                      </a:r>
                      <a:r>
                        <a:rPr lang="uk-UA" sz="1800" b="1" dirty="0">
                          <a:effectLst/>
                          <a:latin typeface="Times New Roman"/>
                          <a:ea typeface="Calibri"/>
                        </a:rPr>
                        <a:t>а шкалою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 err="1">
                          <a:effectLst/>
                          <a:latin typeface="Times New Roman"/>
                          <a:ea typeface="Times New Roman"/>
                        </a:rPr>
                        <a:t>ECTS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/>
                          <a:ea typeface="Times New Roman"/>
                        </a:rPr>
                        <a:t>За шкалою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/>
                          <a:ea typeface="Times New Roman"/>
                        </a:rPr>
                        <a:t>університету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Times New Roman"/>
                          <a:ea typeface="Times New Roman"/>
                        </a:rPr>
                        <a:t>За національною шкалою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10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57630" algn="l"/>
                        </a:tabLs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Екзамен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57630" algn="l"/>
                        </a:tabLs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Залік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90 – 100 (відмінно)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97810" algn="l"/>
                        </a:tabLs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5 (відмінно)</a:t>
                      </a: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97810" algn="l"/>
                        </a:tabLs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Зараховано</a:t>
                      </a: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85 – 89 (дуже добре)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 (добре)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75 – 84 (добре)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70 – 74 (задовільно)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(задовільно)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60 – 69 (достатньо)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341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FX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35 – 59 (незадовільно – з можливістю повторного складання)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(незадовільно)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Не зараховано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1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– 34 (незадовільно – з обов’язковим повторним курсом)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463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99377" y="908720"/>
            <a:ext cx="7470576" cy="48013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Рекомендована література</a:t>
            </a:r>
            <a:endParaRPr lang="uk-UA" sz="2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/>
                <a:ea typeface="Times New Roman"/>
              </a:rPr>
              <a:t>Барна Н. </a:t>
            </a:r>
            <a:r>
              <a:rPr lang="uk-UA" dirty="0" err="1">
                <a:latin typeface="Times New Roman"/>
                <a:ea typeface="Times New Roman"/>
              </a:rPr>
              <a:t>Іміджелогія</a:t>
            </a:r>
            <a:r>
              <a:rPr lang="uk-UA" dirty="0">
                <a:latin typeface="Times New Roman"/>
                <a:ea typeface="Times New Roman"/>
              </a:rPr>
              <a:t>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посібник. Київ : Університет «Україна», 2008. 217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>
                <a:latin typeface="Times New Roman"/>
                <a:ea typeface="Times New Roman"/>
              </a:rPr>
              <a:t>Голошубова</a:t>
            </a:r>
            <a:r>
              <a:rPr lang="uk-UA" dirty="0">
                <a:latin typeface="Times New Roman"/>
                <a:ea typeface="Times New Roman"/>
              </a:rPr>
              <a:t> А. О. </a:t>
            </a:r>
            <a:r>
              <a:rPr lang="uk-UA" dirty="0" err="1">
                <a:latin typeface="Times New Roman"/>
                <a:ea typeface="Times New Roman"/>
              </a:rPr>
              <a:t>Іміджологія</a:t>
            </a:r>
            <a:r>
              <a:rPr lang="uk-UA" dirty="0">
                <a:latin typeface="Times New Roman"/>
                <a:ea typeface="Times New Roman"/>
              </a:rPr>
              <a:t>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для всіх спец. </a:t>
            </a:r>
            <a:r>
              <a:rPr lang="uk-UA" dirty="0" err="1">
                <a:latin typeface="Times New Roman"/>
                <a:ea typeface="Times New Roman"/>
              </a:rPr>
              <a:t>студ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вищ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закл</a:t>
            </a:r>
            <a:r>
              <a:rPr lang="uk-UA" dirty="0">
                <a:latin typeface="Times New Roman"/>
                <a:ea typeface="Times New Roman"/>
              </a:rPr>
              <a:t>. Одеса : Вид-во </a:t>
            </a:r>
            <a:r>
              <a:rPr lang="uk-UA" dirty="0" err="1">
                <a:latin typeface="Times New Roman"/>
                <a:ea typeface="Times New Roman"/>
              </a:rPr>
              <a:t>ОНМУ</a:t>
            </a:r>
            <a:r>
              <a:rPr lang="uk-UA" dirty="0">
                <a:latin typeface="Times New Roman"/>
                <a:ea typeface="Times New Roman"/>
              </a:rPr>
              <a:t>, 2010.  80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/>
                <a:ea typeface="Times New Roman"/>
              </a:rPr>
              <a:t>Діловий етикет. Етика ділового спілкування / </a:t>
            </a:r>
            <a:r>
              <a:rPr lang="uk-UA" dirty="0" err="1">
                <a:latin typeface="Times New Roman"/>
                <a:ea typeface="Times New Roman"/>
              </a:rPr>
              <a:t>укл</a:t>
            </a:r>
            <a:r>
              <a:rPr lang="uk-UA" dirty="0">
                <a:latin typeface="Times New Roman"/>
                <a:ea typeface="Times New Roman"/>
              </a:rPr>
              <a:t>. І.Афанасьєв. 3-є вид. перероб. та </a:t>
            </a:r>
            <a:r>
              <a:rPr lang="uk-UA" dirty="0" err="1">
                <a:latin typeface="Times New Roman"/>
                <a:ea typeface="Times New Roman"/>
              </a:rPr>
              <a:t>доп</a:t>
            </a:r>
            <a:r>
              <a:rPr lang="uk-UA" dirty="0">
                <a:latin typeface="Times New Roman"/>
                <a:ea typeface="Times New Roman"/>
              </a:rPr>
              <a:t>. Київ : </a:t>
            </a:r>
            <a:r>
              <a:rPr lang="uk-UA" dirty="0" err="1">
                <a:latin typeface="Times New Roman"/>
                <a:ea typeface="Times New Roman"/>
              </a:rPr>
              <a:t>Альтерпрес</a:t>
            </a:r>
            <a:r>
              <a:rPr lang="uk-UA" dirty="0">
                <a:latin typeface="Times New Roman"/>
                <a:ea typeface="Times New Roman"/>
              </a:rPr>
              <a:t>, 2003. 368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>
                <a:latin typeface="Times New Roman"/>
                <a:ea typeface="Times New Roman"/>
              </a:rPr>
              <a:t>Данильчук</a:t>
            </a:r>
            <a:r>
              <a:rPr lang="uk-UA" dirty="0">
                <a:latin typeface="Times New Roman"/>
                <a:ea typeface="Times New Roman"/>
              </a:rPr>
              <a:t> Л. А. </a:t>
            </a:r>
            <a:r>
              <a:rPr lang="uk-UA" dirty="0" err="1">
                <a:latin typeface="Times New Roman"/>
                <a:ea typeface="Times New Roman"/>
              </a:rPr>
              <a:t>Основы</a:t>
            </a:r>
            <a:r>
              <a:rPr lang="uk-UA" dirty="0">
                <a:latin typeface="Times New Roman"/>
                <a:ea typeface="Times New Roman"/>
              </a:rPr>
              <a:t> </a:t>
            </a:r>
            <a:r>
              <a:rPr lang="uk-UA" dirty="0" err="1">
                <a:latin typeface="Times New Roman"/>
                <a:ea typeface="Times New Roman"/>
              </a:rPr>
              <a:t>имиджа</a:t>
            </a:r>
            <a:r>
              <a:rPr lang="uk-UA" dirty="0">
                <a:latin typeface="Times New Roman"/>
                <a:ea typeface="Times New Roman"/>
              </a:rPr>
              <a:t> и </a:t>
            </a:r>
            <a:r>
              <a:rPr lang="uk-UA" dirty="0" err="1">
                <a:latin typeface="Times New Roman"/>
                <a:ea typeface="Times New Roman"/>
              </a:rPr>
              <a:t>этикета</a:t>
            </a:r>
            <a:r>
              <a:rPr lang="uk-UA" dirty="0">
                <a:latin typeface="Times New Roman"/>
                <a:ea typeface="Times New Roman"/>
              </a:rPr>
              <a:t> : </a:t>
            </a:r>
            <a:r>
              <a:rPr lang="uk-UA" dirty="0" err="1">
                <a:latin typeface="Times New Roman"/>
                <a:ea typeface="Times New Roman"/>
              </a:rPr>
              <a:t>уч</a:t>
            </a:r>
            <a:r>
              <a:rPr lang="uk-UA" dirty="0">
                <a:latin typeface="Times New Roman"/>
                <a:ea typeface="Times New Roman"/>
              </a:rPr>
              <a:t>. пособ. для </a:t>
            </a:r>
            <a:r>
              <a:rPr lang="uk-UA" dirty="0" err="1">
                <a:latin typeface="Times New Roman"/>
                <a:ea typeface="Times New Roman"/>
              </a:rPr>
              <a:t>вузов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Киев</a:t>
            </a:r>
            <a:r>
              <a:rPr lang="uk-UA" dirty="0">
                <a:latin typeface="Times New Roman"/>
                <a:ea typeface="Times New Roman"/>
              </a:rPr>
              <a:t>: Кондор, 2004. 232 с.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latin typeface="Times New Roman"/>
                <a:ea typeface="Times New Roman"/>
              </a:rPr>
              <a:t>Коваль А. Ділове спілкування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посібник. Київ : Либідь, 2002. 280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>
                <a:latin typeface="Times New Roman"/>
                <a:ea typeface="Times New Roman"/>
              </a:rPr>
              <a:t>Палеха</a:t>
            </a:r>
            <a:r>
              <a:rPr lang="uk-UA" dirty="0">
                <a:latin typeface="Times New Roman"/>
                <a:ea typeface="Times New Roman"/>
              </a:rPr>
              <a:t> Ю. І. Ділова етика : </a:t>
            </a:r>
            <a:r>
              <a:rPr lang="uk-UA" dirty="0" err="1">
                <a:latin typeface="Times New Roman"/>
                <a:ea typeface="Times New Roman"/>
              </a:rPr>
              <a:t>навч.-метод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5-е вид., випр. й </a:t>
            </a:r>
            <a:r>
              <a:rPr lang="uk-UA" dirty="0" err="1">
                <a:latin typeface="Times New Roman"/>
                <a:ea typeface="Times New Roman"/>
              </a:rPr>
              <a:t>доп</a:t>
            </a:r>
            <a:r>
              <a:rPr lang="uk-UA" dirty="0">
                <a:latin typeface="Times New Roman"/>
                <a:ea typeface="Times New Roman"/>
              </a:rPr>
              <a:t>. Київ : Вид-во Європейського </a:t>
            </a:r>
            <a:r>
              <a:rPr lang="uk-UA" dirty="0" err="1">
                <a:latin typeface="Times New Roman"/>
                <a:ea typeface="Times New Roman"/>
              </a:rPr>
              <a:t>ун-ту</a:t>
            </a:r>
            <a:r>
              <a:rPr lang="uk-UA" dirty="0">
                <a:latin typeface="Times New Roman"/>
                <a:ea typeface="Times New Roman"/>
              </a:rPr>
              <a:t>, 2004. 309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>
                <a:latin typeface="Times New Roman"/>
                <a:ea typeface="Times New Roman"/>
              </a:rPr>
              <a:t>Палеха</a:t>
            </a:r>
            <a:r>
              <a:rPr lang="uk-UA" dirty="0">
                <a:latin typeface="Times New Roman"/>
                <a:ea typeface="Times New Roman"/>
              </a:rPr>
              <a:t> Ю. І. </a:t>
            </a:r>
            <a:r>
              <a:rPr lang="uk-UA" dirty="0" err="1">
                <a:latin typeface="Times New Roman"/>
                <a:ea typeface="Times New Roman"/>
              </a:rPr>
              <a:t>Іміджологія</a:t>
            </a:r>
            <a:r>
              <a:rPr lang="uk-UA" dirty="0">
                <a:latin typeface="Times New Roman"/>
                <a:ea typeface="Times New Roman"/>
              </a:rPr>
              <a:t>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Київ : Вид-во </a:t>
            </a:r>
            <a:r>
              <a:rPr lang="uk-UA" dirty="0" err="1">
                <a:latin typeface="Times New Roman"/>
                <a:ea typeface="Times New Roman"/>
              </a:rPr>
              <a:t>Європ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Ун-ту</a:t>
            </a:r>
            <a:r>
              <a:rPr lang="uk-UA" dirty="0">
                <a:latin typeface="Times New Roman"/>
                <a:ea typeface="Times New Roman"/>
              </a:rPr>
              <a:t>, 2005. 324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>
                <a:latin typeface="Times New Roman"/>
                <a:ea typeface="Times New Roman"/>
              </a:rPr>
              <a:t>Палеха</a:t>
            </a:r>
            <a:r>
              <a:rPr lang="uk-UA" dirty="0">
                <a:latin typeface="Times New Roman"/>
                <a:ea typeface="Times New Roman"/>
              </a:rPr>
              <a:t> Ю. І. Етика ділових відносин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Київ : Кондор, 2007. 359 с.</a:t>
            </a:r>
            <a:r>
              <a:rPr lang="ru-RU" dirty="0">
                <a:latin typeface="Times New Roman"/>
                <a:ea typeface="Times New Roman"/>
              </a:rPr>
              <a:t> </a:t>
            </a:r>
            <a:endParaRPr lang="uk-UA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530149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Другая 7">
      <a:dk1>
        <a:sysClr val="windowText" lastClr="000000"/>
      </a:dk1>
      <a:lt1>
        <a:srgbClr val="B2E389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90</TotalTime>
  <Words>745</Words>
  <Application>Microsoft Office PowerPoint</Application>
  <PresentationFormat>Экран (4:3)</PresentationFormat>
  <Paragraphs>96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Brush Script MT</vt:lpstr>
      <vt:lpstr>Constantia</vt:lpstr>
      <vt:lpstr>Franklin Gothic Book</vt:lpstr>
      <vt:lpstr>Rage Italic</vt:lpstr>
      <vt:lpstr>Times New Roman</vt:lpstr>
      <vt:lpstr>Wingdings</vt:lpstr>
      <vt:lpstr>Кнопка</vt:lpstr>
      <vt:lpstr>Презентація навчальної  дисципліни  «Імідж педагогічного працівника»</vt:lpstr>
      <vt:lpstr>Мета викладання навчальної дисципліни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Шкала оцінювання: національна та ECTS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навчальної дисципліни  «Основи вікової психології та педагогіки середньої школи»</dc:title>
  <dc:creator>userznu</dc:creator>
  <cp:lastModifiedBy>Larisa Ivanova</cp:lastModifiedBy>
  <cp:revision>9</cp:revision>
  <dcterms:created xsi:type="dcterms:W3CDTF">2020-08-27T09:38:11Z</dcterms:created>
  <dcterms:modified xsi:type="dcterms:W3CDTF">2025-10-12T19:31:53Z</dcterms:modified>
</cp:coreProperties>
</file>