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96" r:id="rId4"/>
    <p:sldMasterId id="2147483708" r:id="rId5"/>
    <p:sldMasterId id="2147483732" r:id="rId6"/>
    <p:sldMasterId id="2147483744" r:id="rId7"/>
    <p:sldMasterId id="2147483756" r:id="rId8"/>
    <p:sldMasterId id="2147483768" r:id="rId9"/>
  </p:sldMasterIdLst>
  <p:sldIdLst>
    <p:sldId id="256" r:id="rId10"/>
    <p:sldId id="257" r:id="rId11"/>
    <p:sldId id="258" r:id="rId12"/>
    <p:sldId id="260" r:id="rId13"/>
    <p:sldId id="259" r:id="rId14"/>
    <p:sldId id="261" r:id="rId15"/>
    <p:sldId id="273" r:id="rId16"/>
    <p:sldId id="262" r:id="rId17"/>
    <p:sldId id="263" r:id="rId18"/>
    <p:sldId id="265" r:id="rId19"/>
    <p:sldId id="264" r:id="rId20"/>
    <p:sldId id="268" r:id="rId21"/>
    <p:sldId id="266" r:id="rId22"/>
    <p:sldId id="267" r:id="rId23"/>
    <p:sldId id="272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12" autoAdjust="0"/>
    <p:restoredTop sz="94660"/>
  </p:normalViewPr>
  <p:slideViewPr>
    <p:cSldViewPr>
      <p:cViewPr varScale="1">
        <p:scale>
          <a:sx n="84" d="100"/>
          <a:sy n="84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2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tableStyles" Target="tableStyle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3E7D7-BF09-42A2-AFC1-D94EB5678681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6FBE1-1FCC-4729-BE10-ACD985C1B4E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3E7D7-BF09-42A2-AFC1-D94EB5678681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6FBE1-1FCC-4729-BE10-ACD985C1B4E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3E7D7-BF09-42A2-AFC1-D94EB5678681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6FBE1-1FCC-4729-BE10-ACD985C1B4E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3E7D7-BF09-42A2-AFC1-D94EB5678681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6FBE1-1FCC-4729-BE10-ACD985C1B4E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3E7D7-BF09-42A2-AFC1-D94EB5678681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6FBE1-1FCC-4729-BE10-ACD985C1B4E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3E7D7-BF09-42A2-AFC1-D94EB5678681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6FBE1-1FCC-4729-BE10-ACD985C1B4E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3E7D7-BF09-42A2-AFC1-D94EB5678681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6FBE1-1FCC-4729-BE10-ACD985C1B4E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3E7D7-BF09-42A2-AFC1-D94EB5678681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6FBE1-1FCC-4729-BE10-ACD985C1B4E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3E7D7-BF09-42A2-AFC1-D94EB5678681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6FBE1-1FCC-4729-BE10-ACD985C1B4E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3E7D7-BF09-42A2-AFC1-D94EB5678681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6FBE1-1FCC-4729-BE10-ACD985C1B4E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3E7D7-BF09-42A2-AFC1-D94EB5678681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6FBE1-1FCC-4729-BE10-ACD985C1B4E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3E7D7-BF09-42A2-AFC1-D94EB5678681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6FBE1-1FCC-4729-BE10-ACD985C1B4E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3E7D7-BF09-42A2-AFC1-D94EB5678681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F66FBE1-1FCC-4729-BE10-ACD985C1B4EA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3E7D7-BF09-42A2-AFC1-D94EB5678681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6FBE1-1FCC-4729-BE10-ACD985C1B4E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3E7D7-BF09-42A2-AFC1-D94EB5678681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6FBE1-1FCC-4729-BE10-ACD985C1B4E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63E7D7-BF09-42A2-AFC1-D94EB5678681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66FBE1-1FCC-4729-BE10-ACD985C1B4E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63E7D7-BF09-42A2-AFC1-D94EB5678681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66FBE1-1FCC-4729-BE10-ACD985C1B4E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63E7D7-BF09-42A2-AFC1-D94EB5678681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66FBE1-1FCC-4729-BE10-ACD985C1B4E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63E7D7-BF09-42A2-AFC1-D94EB5678681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66FBE1-1FCC-4729-BE10-ACD985C1B4E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63E7D7-BF09-42A2-AFC1-D94EB5678681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66FBE1-1FCC-4729-BE10-ACD985C1B4E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63E7D7-BF09-42A2-AFC1-D94EB5678681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66FBE1-1FCC-4729-BE10-ACD985C1B4E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63E7D7-BF09-42A2-AFC1-D94EB5678681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66FBE1-1FCC-4729-BE10-ACD985C1B4E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3E7D7-BF09-42A2-AFC1-D94EB5678681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6FBE1-1FCC-4729-BE10-ACD985C1B4E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63E7D7-BF09-42A2-AFC1-D94EB5678681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66FBE1-1FCC-4729-BE10-ACD985C1B4E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63E7D7-BF09-42A2-AFC1-D94EB5678681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66FBE1-1FCC-4729-BE10-ACD985C1B4EA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63E7D7-BF09-42A2-AFC1-D94EB5678681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66FBE1-1FCC-4729-BE10-ACD985C1B4E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63E7D7-BF09-42A2-AFC1-D94EB5678681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66FBE1-1FCC-4729-BE10-ACD985C1B4E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63E7D7-BF09-42A2-AFC1-D94EB5678681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66FBE1-1FCC-4729-BE10-ACD985C1B4EA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63E7D7-BF09-42A2-AFC1-D94EB5678681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66FBE1-1FCC-4729-BE10-ACD985C1B4E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63E7D7-BF09-42A2-AFC1-D94EB5678681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66FBE1-1FCC-4729-BE10-ACD985C1B4EA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63E7D7-BF09-42A2-AFC1-D94EB5678681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66FBE1-1FCC-4729-BE10-ACD985C1B4E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63E7D7-BF09-42A2-AFC1-D94EB5678681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66FBE1-1FCC-4729-BE10-ACD985C1B4E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63E7D7-BF09-42A2-AFC1-D94EB5678681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66FBE1-1FCC-4729-BE10-ACD985C1B4E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3E7D7-BF09-42A2-AFC1-D94EB5678681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6FBE1-1FCC-4729-BE10-ACD985C1B4E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63E7D7-BF09-42A2-AFC1-D94EB5678681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66FBE1-1FCC-4729-BE10-ACD985C1B4EA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63E7D7-BF09-42A2-AFC1-D94EB5678681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66FBE1-1FCC-4729-BE10-ACD985C1B4E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63E7D7-BF09-42A2-AFC1-D94EB5678681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66FBE1-1FCC-4729-BE10-ACD985C1B4EA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63E7D7-BF09-42A2-AFC1-D94EB5678681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66FBE1-1FCC-4729-BE10-ACD985C1B4E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63E7D7-BF09-42A2-AFC1-D94EB5678681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66FBE1-1FCC-4729-BE10-ACD985C1B4E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D63E7D7-BF09-42A2-AFC1-D94EB5678681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F66FBE1-1FCC-4729-BE10-ACD985C1B4E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3E7D7-BF09-42A2-AFC1-D94EB5678681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6FBE1-1FCC-4729-BE10-ACD985C1B4E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3E7D7-BF09-42A2-AFC1-D94EB5678681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6FBE1-1FCC-4729-BE10-ACD985C1B4E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3E7D7-BF09-42A2-AFC1-D94EB5678681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6FBE1-1FCC-4729-BE10-ACD985C1B4E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D63E7D7-BF09-42A2-AFC1-D94EB5678681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F66FBE1-1FCC-4729-BE10-ACD985C1B4EA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3E7D7-BF09-42A2-AFC1-D94EB5678681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6FBE1-1FCC-4729-BE10-ACD985C1B4E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2D63E7D7-BF09-42A2-AFC1-D94EB5678681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F66FBE1-1FCC-4729-BE10-ACD985C1B4E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3E7D7-BF09-42A2-AFC1-D94EB5678681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6FBE1-1FCC-4729-BE10-ACD985C1B4E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3E7D7-BF09-42A2-AFC1-D94EB5678681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6FBE1-1FCC-4729-BE10-ACD985C1B4E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3E7D7-BF09-42A2-AFC1-D94EB5678681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6FBE1-1FCC-4729-BE10-ACD985C1B4E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3E7D7-BF09-42A2-AFC1-D94EB5678681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6FBE1-1FCC-4729-BE10-ACD985C1B4E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3E7D7-BF09-42A2-AFC1-D94EB5678681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6FBE1-1FCC-4729-BE10-ACD985C1B4E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3E7D7-BF09-42A2-AFC1-D94EB5678681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66FBE1-1FCC-4729-BE10-ACD985C1B4EA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D63E7D7-BF09-42A2-AFC1-D94EB5678681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1F66FBE1-1FCC-4729-BE10-ACD985C1B4EA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3E7D7-BF09-42A2-AFC1-D94EB5678681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6FBE1-1FCC-4729-BE10-ACD985C1B4EA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3E7D7-BF09-42A2-AFC1-D94EB5678681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6FBE1-1FCC-4729-BE10-ACD985C1B4EA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3E7D7-BF09-42A2-AFC1-D94EB5678681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6FBE1-1FCC-4729-BE10-ACD985C1B4E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6FBE1-1FCC-4729-BE10-ACD985C1B4EA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3E7D7-BF09-42A2-AFC1-D94EB5678681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3E7D7-BF09-42A2-AFC1-D94EB5678681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6FBE1-1FCC-4729-BE10-ACD985C1B4EA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3E7D7-BF09-42A2-AFC1-D94EB5678681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6FBE1-1FCC-4729-BE10-ACD985C1B4E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D63E7D7-BF09-42A2-AFC1-D94EB5678681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F66FBE1-1FCC-4729-BE10-ACD985C1B4EA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3E7D7-BF09-42A2-AFC1-D94EB5678681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66FBE1-1FCC-4729-BE10-ACD985C1B4EA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3E7D7-BF09-42A2-AFC1-D94EB5678681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6FBE1-1FCC-4729-BE10-ACD985C1B4E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3E7D7-BF09-42A2-AFC1-D94EB5678681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6FBE1-1FCC-4729-BE10-ACD985C1B4E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D63E7D7-BF09-42A2-AFC1-D94EB5678681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F66FBE1-1FCC-4729-BE10-ACD985C1B4E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63E7D7-BF09-42A2-AFC1-D94EB5678681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66FBE1-1FCC-4729-BE10-ACD985C1B4E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D63E7D7-BF09-42A2-AFC1-D94EB5678681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F66FBE1-1FCC-4729-BE10-ACD985C1B4E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3E7D7-BF09-42A2-AFC1-D94EB5678681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6FBE1-1FCC-4729-BE10-ACD985C1B4E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63E7D7-BF09-42A2-AFC1-D94EB5678681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66FBE1-1FCC-4729-BE10-ACD985C1B4E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63E7D7-BF09-42A2-AFC1-D94EB5678681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66FBE1-1FCC-4729-BE10-ACD985C1B4E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63E7D7-BF09-42A2-AFC1-D94EB5678681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66FBE1-1FCC-4729-BE10-ACD985C1B4E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D63E7D7-BF09-42A2-AFC1-D94EB5678681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66FBE1-1FCC-4729-BE10-ACD985C1B4E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63E7D7-BF09-42A2-AFC1-D94EB5678681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66FBE1-1FCC-4729-BE10-ACD985C1B4E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63E7D7-BF09-42A2-AFC1-D94EB5678681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66FBE1-1FCC-4729-BE10-ACD985C1B4EA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63E7D7-BF09-42A2-AFC1-D94EB5678681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66FBE1-1FCC-4729-BE10-ACD985C1B4E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D63E7D7-BF09-42A2-AFC1-D94EB5678681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F66FBE1-1FCC-4729-BE10-ACD985C1B4E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3E7D7-BF09-42A2-AFC1-D94EB5678681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F66FBE1-1FCC-4729-BE10-ACD985C1B4E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3E7D7-BF09-42A2-AFC1-D94EB5678681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F66FBE1-1FCC-4729-BE10-ACD985C1B4E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3E7D7-BF09-42A2-AFC1-D94EB5678681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6FBE1-1FCC-4729-BE10-ACD985C1B4E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3E7D7-BF09-42A2-AFC1-D94EB5678681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6FBE1-1FCC-4729-BE10-ACD985C1B4EA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3E7D7-BF09-42A2-AFC1-D94EB5678681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6FBE1-1FCC-4729-BE10-ACD985C1B4E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3E7D7-BF09-42A2-AFC1-D94EB5678681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F66FBE1-1FCC-4729-BE10-ACD985C1B4EA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3E7D7-BF09-42A2-AFC1-D94EB5678681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6FBE1-1FCC-4729-BE10-ACD985C1B4E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3E7D7-BF09-42A2-AFC1-D94EB5678681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6FBE1-1FCC-4729-BE10-ACD985C1B4E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3E7D7-BF09-42A2-AFC1-D94EB5678681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6FBE1-1FCC-4729-BE10-ACD985C1B4E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3E7D7-BF09-42A2-AFC1-D94EB5678681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6FBE1-1FCC-4729-BE10-ACD985C1B4EA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3E7D7-BF09-42A2-AFC1-D94EB5678681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6FBE1-1FCC-4729-BE10-ACD985C1B4E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3E7D7-BF09-42A2-AFC1-D94EB5678681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6FBE1-1FCC-4729-BE10-ACD985C1B4E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D63E7D7-BF09-42A2-AFC1-D94EB5678681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F66FBE1-1FCC-4729-BE10-ACD985C1B4E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3E7D7-BF09-42A2-AFC1-D94EB5678681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6FBE1-1FCC-4729-BE10-ACD985C1B4E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3E7D7-BF09-42A2-AFC1-D94EB5678681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6FBE1-1FCC-4729-BE10-ACD985C1B4E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3E7D7-BF09-42A2-AFC1-D94EB5678681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6FBE1-1FCC-4729-BE10-ACD985C1B4E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3E7D7-BF09-42A2-AFC1-D94EB5678681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6FBE1-1FCC-4729-BE10-ACD985C1B4E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D63E7D7-BF09-42A2-AFC1-D94EB5678681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F66FBE1-1FCC-4729-BE10-ACD985C1B4EA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2D63E7D7-BF09-42A2-AFC1-D94EB5678681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F66FBE1-1FCC-4729-BE10-ACD985C1B4E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3E7D7-BF09-42A2-AFC1-D94EB5678681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6FBE1-1FCC-4729-BE10-ACD985C1B4E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3E7D7-BF09-42A2-AFC1-D94EB5678681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6FBE1-1FCC-4729-BE10-ACD985C1B4E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3E7D7-BF09-42A2-AFC1-D94EB5678681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6FBE1-1FCC-4729-BE10-ACD985C1B4E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3E7D7-BF09-42A2-AFC1-D94EB5678681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6FBE1-1FCC-4729-BE10-ACD985C1B4E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3E7D7-BF09-42A2-AFC1-D94EB5678681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6FBE1-1FCC-4729-BE10-ACD985C1B4E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7.jpe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3E7D7-BF09-42A2-AFC1-D94EB5678681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6FBE1-1FCC-4729-BE10-ACD985C1B4E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D63E7D7-BF09-42A2-AFC1-D94EB5678681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F66FBE1-1FCC-4729-BE10-ACD985C1B4EA}" type="slidenum">
              <a:rPr lang="ru-RU" smtClean="0"/>
              <a:pPr/>
              <a:t>‹№›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D63E7D7-BF09-42A2-AFC1-D94EB5678681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F66FBE1-1FCC-4729-BE10-ACD985C1B4E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D63E7D7-BF09-42A2-AFC1-D94EB5678681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F66FBE1-1FCC-4729-BE10-ACD985C1B4EA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D63E7D7-BF09-42A2-AFC1-D94EB5678681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F66FBE1-1FCC-4729-BE10-ACD985C1B4E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D63E7D7-BF09-42A2-AFC1-D94EB5678681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1F66FBE1-1FCC-4729-BE10-ACD985C1B4EA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D63E7D7-BF09-42A2-AFC1-D94EB5678681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F66FBE1-1FCC-4729-BE10-ACD985C1B4E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D63E7D7-BF09-42A2-AFC1-D94EB5678681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F66FBE1-1FCC-4729-BE10-ACD985C1B4EA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D63E7D7-BF09-42A2-AFC1-D94EB5678681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F66FBE1-1FCC-4729-BE10-ACD985C1B4E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9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90.xml"/><Relationship Id="rId4" Type="http://schemas.openxmlformats.org/officeDocument/2006/relationships/image" Target="../media/image24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slideLayout" Target="../slideLayouts/slideLayout57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3228536"/>
            <a:ext cx="7848872" cy="2144680"/>
          </a:xfrm>
        </p:spPr>
        <p:txBody>
          <a:bodyPr>
            <a:normAutofit/>
          </a:bodyPr>
          <a:lstStyle/>
          <a:p>
            <a:r>
              <a:rPr lang="en-US" sz="3600" b="1" i="1" u="sng" dirty="0" smtClean="0">
                <a:solidFill>
                  <a:srgbClr val="FF0000"/>
                </a:solidFill>
              </a:rPr>
              <a:t> </a:t>
            </a:r>
            <a:r>
              <a:rPr lang="en-US" sz="3600" b="1" i="1" u="sng" dirty="0" smtClean="0">
                <a:solidFill>
                  <a:srgbClr val="FF0000"/>
                </a:solidFill>
              </a:rPr>
              <a:t>“</a:t>
            </a:r>
            <a:r>
              <a:rPr lang="uk-UA" sz="3600" b="1" i="1" u="sng" dirty="0" smtClean="0">
                <a:solidFill>
                  <a:srgbClr val="FF0000"/>
                </a:solidFill>
              </a:rPr>
              <a:t>Гра в педагогічному процесі</a:t>
            </a:r>
            <a:r>
              <a:rPr lang="en-US" sz="3600" b="1" i="1" u="sng" dirty="0" smtClean="0">
                <a:solidFill>
                  <a:srgbClr val="FF0000"/>
                </a:solidFill>
              </a:rPr>
              <a:t>”</a:t>
            </a:r>
          </a:p>
          <a:p>
            <a:endParaRPr lang="en-US" sz="3600" b="1" i="1" u="sng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 fontScale="90000"/>
          </a:bodyPr>
          <a:lstStyle/>
          <a:p>
            <a:r>
              <a:rPr lang="ru-RU" u="sng" dirty="0" smtClean="0">
                <a:solidFill>
                  <a:srgbClr val="002060"/>
                </a:solidFill>
              </a:rPr>
              <a:t>О</a:t>
            </a:r>
            <a:r>
              <a:rPr lang="en-US" u="sng" dirty="0" err="1" smtClean="0">
                <a:solidFill>
                  <a:srgbClr val="002060"/>
                </a:solidFill>
              </a:rPr>
              <a:t>совні</a:t>
            </a:r>
            <a:r>
              <a:rPr lang="en-US" u="sng" dirty="0" smtClean="0">
                <a:solidFill>
                  <a:srgbClr val="002060"/>
                </a:solidFill>
              </a:rPr>
              <a:t> </a:t>
            </a:r>
            <a:r>
              <a:rPr lang="en-US" u="sng" dirty="0" err="1" smtClean="0">
                <a:solidFill>
                  <a:srgbClr val="002060"/>
                </a:solidFill>
              </a:rPr>
              <a:t>структурні</a:t>
            </a:r>
            <a:r>
              <a:rPr lang="en-US" u="sng" dirty="0" smtClean="0">
                <a:solidFill>
                  <a:srgbClr val="002060"/>
                </a:solidFill>
              </a:rPr>
              <a:t> </a:t>
            </a:r>
            <a:r>
              <a:rPr lang="en-US" u="sng" dirty="0" err="1" smtClean="0">
                <a:solidFill>
                  <a:srgbClr val="002060"/>
                </a:solidFill>
              </a:rPr>
              <a:t>компоненти</a:t>
            </a:r>
            <a:r>
              <a:rPr lang="en-US" u="sng" dirty="0" smtClean="0">
                <a:solidFill>
                  <a:srgbClr val="002060"/>
                </a:solidFill>
              </a:rPr>
              <a:t> </a:t>
            </a:r>
            <a:r>
              <a:rPr lang="en-US" u="sng" dirty="0" err="1" smtClean="0">
                <a:solidFill>
                  <a:srgbClr val="002060"/>
                </a:solidFill>
              </a:rPr>
              <a:t>гри</a:t>
            </a:r>
            <a:r>
              <a:rPr lang="en-US" u="sng" dirty="0" smtClean="0">
                <a:solidFill>
                  <a:srgbClr val="002060"/>
                </a:solidFill>
              </a:rPr>
              <a:t>:</a:t>
            </a:r>
            <a:endParaRPr lang="ru-RU" u="sng" dirty="0">
              <a:solidFill>
                <a:srgbClr val="00206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971600" y="1916832"/>
          <a:ext cx="2448272" cy="509776"/>
        </p:xfrm>
        <a:graphic>
          <a:graphicData uri="http://schemas.openxmlformats.org/drawingml/2006/table">
            <a:tbl>
              <a:tblPr/>
              <a:tblGrid>
                <a:gridCol w="2448272"/>
              </a:tblGrid>
              <a:tr h="509776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І</a:t>
                      </a:r>
                      <a:r>
                        <a:rPr lang="en-US" sz="2400" dirty="0" err="1" smtClean="0"/>
                        <a:t>грова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задумка</a:t>
                      </a:r>
                      <a:r>
                        <a:rPr lang="en-US" sz="2400" baseline="0" dirty="0" smtClean="0"/>
                        <a:t>;</a:t>
                      </a:r>
                      <a:endParaRPr lang="ru-RU" sz="24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971600" y="3645024"/>
          <a:ext cx="2448271" cy="457200"/>
        </p:xfrm>
        <a:graphic>
          <a:graphicData uri="http://schemas.openxmlformats.org/drawingml/2006/table">
            <a:tbl>
              <a:tblPr/>
              <a:tblGrid>
                <a:gridCol w="2448271"/>
              </a:tblGrid>
              <a:tr h="432048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Правила</a:t>
                      </a:r>
                      <a:r>
                        <a:rPr lang="en-US" sz="2400" dirty="0" smtClean="0"/>
                        <a:t>;</a:t>
                      </a:r>
                      <a:endParaRPr lang="ru-RU" sz="24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115616" y="5445224"/>
          <a:ext cx="2426243" cy="504056"/>
        </p:xfrm>
        <a:graphic>
          <a:graphicData uri="http://schemas.openxmlformats.org/drawingml/2006/table">
            <a:tbl>
              <a:tblPr/>
              <a:tblGrid>
                <a:gridCol w="2426243"/>
              </a:tblGrid>
              <a:tr h="504056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Ігрові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дії</a:t>
                      </a:r>
                      <a:r>
                        <a:rPr lang="en-US" sz="2400" dirty="0" smtClean="0"/>
                        <a:t>;</a:t>
                      </a:r>
                      <a:endParaRPr lang="ru-RU" sz="24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220072" y="1772816"/>
          <a:ext cx="2592288" cy="822960"/>
        </p:xfrm>
        <a:graphic>
          <a:graphicData uri="http://schemas.openxmlformats.org/drawingml/2006/table">
            <a:tbl>
              <a:tblPr/>
              <a:tblGrid>
                <a:gridCol w="2592288"/>
              </a:tblGrid>
              <a:tr h="504056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Дидактичні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задачі</a:t>
                      </a:r>
                      <a:r>
                        <a:rPr lang="ru-RU" sz="2400" dirty="0" smtClean="0"/>
                        <a:t>;</a:t>
                      </a:r>
                      <a:endParaRPr lang="ru-RU" sz="24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5292080" y="3573016"/>
          <a:ext cx="2520280" cy="457200"/>
        </p:xfrm>
        <a:graphic>
          <a:graphicData uri="http://schemas.openxmlformats.org/drawingml/2006/table">
            <a:tbl>
              <a:tblPr/>
              <a:tblGrid>
                <a:gridCol w="2520280"/>
              </a:tblGrid>
              <a:tr h="3600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Обладнання</a:t>
                      </a:r>
                      <a:r>
                        <a:rPr lang="en-US" sz="2400" dirty="0" smtClean="0"/>
                        <a:t>;</a:t>
                      </a:r>
                      <a:endParaRPr lang="ru-RU" sz="24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5220072" y="5517232"/>
          <a:ext cx="2448272" cy="457200"/>
        </p:xfrm>
        <a:graphic>
          <a:graphicData uri="http://schemas.openxmlformats.org/drawingml/2006/table">
            <a:tbl>
              <a:tblPr/>
              <a:tblGrid>
                <a:gridCol w="2448272"/>
              </a:tblGrid>
              <a:tr h="432048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Результат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гри</a:t>
                      </a:r>
                      <a:r>
                        <a:rPr lang="en-US" sz="2400" dirty="0" smtClean="0"/>
                        <a:t>.</a:t>
                      </a:r>
                      <a:endParaRPr lang="ru-RU" sz="24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0" name="Стрелка вниз 9"/>
          <p:cNvSpPr/>
          <p:nvPr/>
        </p:nvSpPr>
        <p:spPr>
          <a:xfrm>
            <a:off x="1979712" y="2492896"/>
            <a:ext cx="432048" cy="11521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Стрелка вниз 11"/>
          <p:cNvSpPr/>
          <p:nvPr/>
        </p:nvSpPr>
        <p:spPr>
          <a:xfrm>
            <a:off x="1979712" y="4149080"/>
            <a:ext cx="432048" cy="12961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6156176" y="2636912"/>
            <a:ext cx="504056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6228184" y="4077072"/>
            <a:ext cx="432048" cy="1440160"/>
          </a:xfrm>
          <a:prstGeom prst="downArrow">
            <a:avLst>
              <a:gd name="adj1" fmla="val 65549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>
            <a:normAutofit fontScale="90000"/>
          </a:bodyPr>
          <a:lstStyle/>
          <a:p>
            <a:pPr lvl="0"/>
            <a:r>
              <a:rPr lang="uk-UA" i="1" u="sng" dirty="0" smtClean="0">
                <a:solidFill>
                  <a:srgbClr val="7030A0"/>
                </a:solidFill>
              </a:rPr>
              <a:t>Умови застосування і організації гри.</a:t>
            </a:r>
            <a:r>
              <a:rPr lang="ru-RU" i="1" u="sng" dirty="0" smtClean="0">
                <a:solidFill>
                  <a:srgbClr val="7030A0"/>
                </a:solidFill>
              </a:rPr>
              <a:t/>
            </a:r>
            <a:br>
              <a:rPr lang="ru-RU" i="1" u="sng" dirty="0" smtClean="0">
                <a:solidFill>
                  <a:srgbClr val="7030A0"/>
                </a:solidFill>
              </a:rPr>
            </a:br>
            <a:endParaRPr lang="ru-RU" i="1" u="sng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i="1" dirty="0" smtClean="0">
                <a:solidFill>
                  <a:srgbClr val="0070C0"/>
                </a:solidFill>
              </a:rPr>
              <a:t>           </a:t>
            </a:r>
            <a:r>
              <a:rPr lang="uk-UA" i="1" dirty="0" smtClean="0">
                <a:solidFill>
                  <a:srgbClr val="0070C0"/>
                </a:solidFill>
              </a:rPr>
              <a:t>Основні принципи організації гри:</a:t>
            </a:r>
            <a:endParaRPr lang="ru-RU" i="1" dirty="0" smtClean="0">
              <a:solidFill>
                <a:srgbClr val="0070C0"/>
              </a:solidFill>
            </a:endParaRPr>
          </a:p>
          <a:p>
            <a:r>
              <a:rPr lang="uk-UA" dirty="0" smtClean="0"/>
              <a:t>       </a:t>
            </a:r>
            <a:r>
              <a:rPr lang="uk-UA" i="1" dirty="0" smtClean="0"/>
              <a:t>  відсутність примусу будь-якої форми при залученні дітей у гру;</a:t>
            </a:r>
            <a:endParaRPr lang="ru-RU" i="1" dirty="0" smtClean="0"/>
          </a:p>
          <a:p>
            <a:r>
              <a:rPr lang="uk-UA" i="1" dirty="0" smtClean="0"/>
              <a:t>       принцип розвитку ігрової динаміки;</a:t>
            </a:r>
            <a:endParaRPr lang="ru-RU" i="1" dirty="0" smtClean="0"/>
          </a:p>
          <a:p>
            <a:r>
              <a:rPr lang="uk-UA" i="1" dirty="0" smtClean="0"/>
              <a:t>        принцип підтримування ігрової атмосфери (підтримка реальних почуттів дітей);</a:t>
            </a:r>
            <a:endParaRPr lang="ru-RU" i="1" dirty="0" smtClean="0"/>
          </a:p>
          <a:p>
            <a:r>
              <a:rPr lang="uk-UA" i="1" dirty="0" smtClean="0"/>
              <a:t>        принцип взаємозв'язку ігрової та неігрової діяльності;</a:t>
            </a:r>
            <a:endParaRPr lang="ru-RU" i="1" dirty="0" smtClean="0"/>
          </a:p>
          <a:p>
            <a:r>
              <a:rPr lang="uk-UA" i="1" dirty="0" smtClean="0"/>
              <a:t>        принципи переходу від найпростіших ігор до складних ігрових форм;</a:t>
            </a:r>
            <a:endParaRPr lang="ru-RU" i="1" dirty="0" smtClean="0"/>
          </a:p>
          <a:p>
            <a:r>
              <a:rPr lang="uk-UA" i="1" dirty="0" smtClean="0"/>
              <a:t>        логіка переходу від простих ігор до складних пов'язана з поступовим поглибленням різноманітного змісту ігрових занять і правил.</a:t>
            </a:r>
            <a:endParaRPr lang="ru-RU" i="1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rot="443602">
            <a:off x="150146" y="665649"/>
            <a:ext cx="8622144" cy="5893033"/>
          </a:xfrm>
        </p:spPr>
        <p:txBody>
          <a:bodyPr/>
          <a:lstStyle/>
          <a:p>
            <a:pPr>
              <a:buNone/>
            </a:pPr>
            <a:r>
              <a:rPr lang="en-US" b="1" u="sng" dirty="0" smtClean="0">
                <a:solidFill>
                  <a:srgbClr val="7030A0"/>
                </a:solidFill>
              </a:rPr>
              <a:t>   </a:t>
            </a:r>
            <a:r>
              <a:rPr lang="ru-RU" b="1" u="sng" dirty="0" smtClean="0">
                <a:solidFill>
                  <a:srgbClr val="7030A0"/>
                </a:solidFill>
              </a:rPr>
              <a:t>Р</a:t>
            </a:r>
            <a:r>
              <a:rPr lang="en-US" b="1" u="sng" dirty="0" err="1" smtClean="0">
                <a:solidFill>
                  <a:srgbClr val="7030A0"/>
                </a:solidFill>
              </a:rPr>
              <a:t>озробка</a:t>
            </a:r>
            <a:r>
              <a:rPr lang="en-US" b="1" u="sng" dirty="0" smtClean="0">
                <a:solidFill>
                  <a:srgbClr val="7030A0"/>
                </a:solidFill>
              </a:rPr>
              <a:t>  </a:t>
            </a:r>
            <a:r>
              <a:rPr lang="en-US" b="1" u="sng" dirty="0" err="1" smtClean="0">
                <a:solidFill>
                  <a:srgbClr val="7030A0"/>
                </a:solidFill>
              </a:rPr>
              <a:t>гри</a:t>
            </a:r>
            <a:r>
              <a:rPr lang="en-US" b="1" u="sng" dirty="0" smtClean="0">
                <a:solidFill>
                  <a:srgbClr val="7030A0"/>
                </a:solidFill>
              </a:rPr>
              <a:t> - </a:t>
            </a:r>
            <a:r>
              <a:rPr lang="en-US" b="1" u="sng" dirty="0" err="1" smtClean="0">
                <a:solidFill>
                  <a:srgbClr val="7030A0"/>
                </a:solidFill>
              </a:rPr>
              <a:t>складний</a:t>
            </a:r>
            <a:r>
              <a:rPr lang="en-US" b="1" u="sng" dirty="0" smtClean="0">
                <a:solidFill>
                  <a:srgbClr val="7030A0"/>
                </a:solidFill>
              </a:rPr>
              <a:t> </a:t>
            </a:r>
            <a:r>
              <a:rPr lang="en-US" b="1" u="sng" dirty="0" err="1" smtClean="0">
                <a:solidFill>
                  <a:srgbClr val="7030A0"/>
                </a:solidFill>
              </a:rPr>
              <a:t>процес</a:t>
            </a:r>
            <a:r>
              <a:rPr lang="en-US" b="1" u="sng" dirty="0" smtClean="0">
                <a:solidFill>
                  <a:srgbClr val="7030A0"/>
                </a:solidFill>
              </a:rPr>
              <a:t>. </a:t>
            </a:r>
            <a:r>
              <a:rPr lang="en-US" b="1" u="sng" dirty="0" err="1" smtClean="0">
                <a:solidFill>
                  <a:srgbClr val="7030A0"/>
                </a:solidFill>
              </a:rPr>
              <a:t>Але</a:t>
            </a:r>
            <a:r>
              <a:rPr lang="en-US" b="1" u="sng" dirty="0" smtClean="0">
                <a:solidFill>
                  <a:srgbClr val="7030A0"/>
                </a:solidFill>
              </a:rPr>
              <a:t> </a:t>
            </a:r>
            <a:r>
              <a:rPr lang="en-US" b="1" u="sng" dirty="0" err="1" smtClean="0">
                <a:solidFill>
                  <a:srgbClr val="7030A0"/>
                </a:solidFill>
              </a:rPr>
              <a:t>саме</a:t>
            </a:r>
            <a:r>
              <a:rPr lang="en-US" b="1" u="sng" dirty="0" smtClean="0">
                <a:solidFill>
                  <a:srgbClr val="7030A0"/>
                </a:solidFill>
              </a:rPr>
              <a:t> </a:t>
            </a:r>
            <a:r>
              <a:rPr lang="en-US" b="1" u="sng" dirty="0" err="1" smtClean="0">
                <a:solidFill>
                  <a:srgbClr val="7030A0"/>
                </a:solidFill>
              </a:rPr>
              <a:t>такі</a:t>
            </a:r>
            <a:r>
              <a:rPr lang="en-US" b="1" u="sng" dirty="0" smtClean="0">
                <a:solidFill>
                  <a:srgbClr val="7030A0"/>
                </a:solidFill>
              </a:rPr>
              <a:t> </a:t>
            </a:r>
            <a:r>
              <a:rPr lang="en-US" b="1" u="sng" dirty="0" err="1" smtClean="0">
                <a:solidFill>
                  <a:srgbClr val="7030A0"/>
                </a:solidFill>
              </a:rPr>
              <a:t>уроки</a:t>
            </a:r>
            <a:r>
              <a:rPr lang="en-US" b="1" u="sng" dirty="0" smtClean="0">
                <a:solidFill>
                  <a:srgbClr val="7030A0"/>
                </a:solidFill>
              </a:rPr>
              <a:t> </a:t>
            </a:r>
            <a:r>
              <a:rPr lang="en-US" b="1" u="sng" dirty="0" err="1" smtClean="0">
                <a:solidFill>
                  <a:srgbClr val="7030A0"/>
                </a:solidFill>
              </a:rPr>
              <a:t>запамятовуються</a:t>
            </a:r>
            <a:r>
              <a:rPr lang="en-US" b="1" u="sng" dirty="0" smtClean="0">
                <a:solidFill>
                  <a:srgbClr val="7030A0"/>
                </a:solidFill>
              </a:rPr>
              <a:t> </a:t>
            </a:r>
            <a:r>
              <a:rPr lang="en-US" b="1" u="sng" dirty="0" err="1" smtClean="0">
                <a:solidFill>
                  <a:srgbClr val="7030A0"/>
                </a:solidFill>
              </a:rPr>
              <a:t>надовго</a:t>
            </a:r>
            <a:r>
              <a:rPr lang="en-US" b="1" u="sng" dirty="0" smtClean="0">
                <a:solidFill>
                  <a:srgbClr val="7030A0"/>
                </a:solidFill>
              </a:rPr>
              <a:t>, </a:t>
            </a:r>
            <a:r>
              <a:rPr lang="en-US" b="1" u="sng" dirty="0" err="1" smtClean="0">
                <a:solidFill>
                  <a:srgbClr val="7030A0"/>
                </a:solidFill>
              </a:rPr>
              <a:t>як</a:t>
            </a:r>
            <a:r>
              <a:rPr lang="en-US" b="1" u="sng" dirty="0" smtClean="0">
                <a:solidFill>
                  <a:srgbClr val="7030A0"/>
                </a:solidFill>
              </a:rPr>
              <a:t> </a:t>
            </a:r>
            <a:r>
              <a:rPr lang="en-US" b="1" u="sng" dirty="0" err="1" smtClean="0">
                <a:solidFill>
                  <a:srgbClr val="7030A0"/>
                </a:solidFill>
              </a:rPr>
              <a:t>ярке</a:t>
            </a:r>
            <a:r>
              <a:rPr lang="en-US" b="1" u="sng" dirty="0" smtClean="0">
                <a:solidFill>
                  <a:srgbClr val="7030A0"/>
                </a:solidFill>
              </a:rPr>
              <a:t> </a:t>
            </a:r>
            <a:r>
              <a:rPr lang="en-US" b="1" u="sng" dirty="0" err="1" smtClean="0">
                <a:solidFill>
                  <a:srgbClr val="7030A0"/>
                </a:solidFill>
              </a:rPr>
              <a:t>та</a:t>
            </a:r>
            <a:r>
              <a:rPr lang="en-US" b="1" u="sng" dirty="0" smtClean="0">
                <a:solidFill>
                  <a:srgbClr val="7030A0"/>
                </a:solidFill>
              </a:rPr>
              <a:t> </a:t>
            </a:r>
            <a:r>
              <a:rPr lang="en-US" b="1" u="sng" dirty="0" err="1" smtClean="0">
                <a:solidFill>
                  <a:srgbClr val="7030A0"/>
                </a:solidFill>
              </a:rPr>
              <a:t>емоційне</a:t>
            </a:r>
            <a:r>
              <a:rPr lang="en-US" b="1" u="sng" dirty="0" smtClean="0">
                <a:solidFill>
                  <a:srgbClr val="7030A0"/>
                </a:solidFill>
              </a:rPr>
              <a:t> </a:t>
            </a:r>
            <a:r>
              <a:rPr lang="en-US" b="1" u="sng" dirty="0" err="1" smtClean="0">
                <a:solidFill>
                  <a:srgbClr val="7030A0"/>
                </a:solidFill>
              </a:rPr>
              <a:t>свято</a:t>
            </a:r>
            <a:r>
              <a:rPr lang="en-US" b="1" u="sng" dirty="0" smtClean="0">
                <a:solidFill>
                  <a:srgbClr val="7030A0"/>
                </a:solidFill>
              </a:rPr>
              <a:t>.  </a:t>
            </a:r>
            <a:r>
              <a:rPr lang="en-US" b="1" u="sng" dirty="0" err="1" smtClean="0">
                <a:solidFill>
                  <a:srgbClr val="7030A0"/>
                </a:solidFill>
              </a:rPr>
              <a:t>Вчителю</a:t>
            </a:r>
            <a:r>
              <a:rPr lang="en-US" b="1" u="sng" dirty="0" smtClean="0">
                <a:solidFill>
                  <a:srgbClr val="7030A0"/>
                </a:solidFill>
              </a:rPr>
              <a:t> </a:t>
            </a:r>
            <a:r>
              <a:rPr lang="en-US" b="1" u="sng" dirty="0" err="1" smtClean="0">
                <a:solidFill>
                  <a:srgbClr val="7030A0"/>
                </a:solidFill>
              </a:rPr>
              <a:t>постійно</a:t>
            </a:r>
            <a:r>
              <a:rPr lang="en-US" b="1" u="sng" dirty="0" smtClean="0">
                <a:solidFill>
                  <a:srgbClr val="7030A0"/>
                </a:solidFill>
              </a:rPr>
              <a:t> </a:t>
            </a:r>
            <a:r>
              <a:rPr lang="en-US" b="1" u="sng" dirty="0" err="1" smtClean="0">
                <a:solidFill>
                  <a:srgbClr val="7030A0"/>
                </a:solidFill>
              </a:rPr>
              <a:t>потрібно</a:t>
            </a:r>
            <a:r>
              <a:rPr lang="en-US" b="1" u="sng" dirty="0" smtClean="0">
                <a:solidFill>
                  <a:srgbClr val="7030A0"/>
                </a:solidFill>
              </a:rPr>
              <a:t> </a:t>
            </a:r>
            <a:r>
              <a:rPr lang="en-US" b="1" u="sng" dirty="0" err="1" smtClean="0">
                <a:solidFill>
                  <a:srgbClr val="7030A0"/>
                </a:solidFill>
              </a:rPr>
              <a:t>коригувати</a:t>
            </a:r>
            <a:r>
              <a:rPr lang="en-US" b="1" u="sng" dirty="0" smtClean="0">
                <a:solidFill>
                  <a:srgbClr val="7030A0"/>
                </a:solidFill>
              </a:rPr>
              <a:t> </a:t>
            </a:r>
            <a:r>
              <a:rPr lang="en-US" b="1" u="sng" dirty="0" err="1" smtClean="0">
                <a:solidFill>
                  <a:srgbClr val="7030A0"/>
                </a:solidFill>
              </a:rPr>
              <a:t>свою</a:t>
            </a:r>
            <a:r>
              <a:rPr lang="en-US" b="1" u="sng" dirty="0" smtClean="0">
                <a:solidFill>
                  <a:srgbClr val="7030A0"/>
                </a:solidFill>
              </a:rPr>
              <a:t> </a:t>
            </a:r>
            <a:r>
              <a:rPr lang="en-US" b="1" u="sng" dirty="0" err="1" smtClean="0">
                <a:solidFill>
                  <a:srgbClr val="7030A0"/>
                </a:solidFill>
              </a:rPr>
              <a:t>роботу</a:t>
            </a:r>
            <a:r>
              <a:rPr lang="en-US" b="1" u="sng" dirty="0" smtClean="0">
                <a:solidFill>
                  <a:srgbClr val="7030A0"/>
                </a:solidFill>
              </a:rPr>
              <a:t> </a:t>
            </a:r>
            <a:r>
              <a:rPr lang="en-US" b="1" u="sng" dirty="0" err="1" smtClean="0">
                <a:solidFill>
                  <a:srgbClr val="7030A0"/>
                </a:solidFill>
              </a:rPr>
              <a:t>при</a:t>
            </a:r>
            <a:r>
              <a:rPr lang="en-US" b="1" u="sng" dirty="0" smtClean="0">
                <a:solidFill>
                  <a:srgbClr val="7030A0"/>
                </a:solidFill>
              </a:rPr>
              <a:t> </a:t>
            </a:r>
            <a:r>
              <a:rPr lang="en-US" b="1" u="sng" dirty="0" err="1" smtClean="0">
                <a:solidFill>
                  <a:srgbClr val="7030A0"/>
                </a:solidFill>
              </a:rPr>
              <a:t>проведенні</a:t>
            </a:r>
            <a:r>
              <a:rPr lang="en-US" b="1" u="sng" dirty="0" smtClean="0">
                <a:solidFill>
                  <a:srgbClr val="7030A0"/>
                </a:solidFill>
              </a:rPr>
              <a:t> </a:t>
            </a:r>
            <a:r>
              <a:rPr lang="en-US" b="1" u="sng" dirty="0" err="1" smtClean="0">
                <a:solidFill>
                  <a:srgbClr val="7030A0"/>
                </a:solidFill>
              </a:rPr>
              <a:t>ігор</a:t>
            </a:r>
            <a:r>
              <a:rPr lang="en-US" b="1" u="sng" dirty="0" smtClean="0">
                <a:solidFill>
                  <a:srgbClr val="7030A0"/>
                </a:solidFill>
              </a:rPr>
              <a:t>, </a:t>
            </a:r>
            <a:r>
              <a:rPr lang="en-US" b="1" u="sng" dirty="0" err="1" smtClean="0">
                <a:solidFill>
                  <a:srgbClr val="7030A0"/>
                </a:solidFill>
              </a:rPr>
              <a:t>так</a:t>
            </a:r>
            <a:r>
              <a:rPr lang="en-US" b="1" u="sng" dirty="0" smtClean="0">
                <a:solidFill>
                  <a:srgbClr val="7030A0"/>
                </a:solidFill>
              </a:rPr>
              <a:t> </a:t>
            </a:r>
            <a:r>
              <a:rPr lang="en-US" b="1" u="sng" dirty="0" err="1" smtClean="0">
                <a:solidFill>
                  <a:srgbClr val="7030A0"/>
                </a:solidFill>
              </a:rPr>
              <a:t>як</a:t>
            </a:r>
            <a:r>
              <a:rPr lang="en-US" b="1" u="sng" dirty="0" smtClean="0">
                <a:solidFill>
                  <a:srgbClr val="7030A0"/>
                </a:solidFill>
              </a:rPr>
              <a:t> </a:t>
            </a:r>
            <a:r>
              <a:rPr lang="en-US" b="1" u="sng" dirty="0" err="1" smtClean="0">
                <a:solidFill>
                  <a:srgbClr val="7030A0"/>
                </a:solidFill>
              </a:rPr>
              <a:t>змінюються</a:t>
            </a:r>
            <a:r>
              <a:rPr lang="en-US" b="1" u="sng" dirty="0" smtClean="0">
                <a:solidFill>
                  <a:srgbClr val="7030A0"/>
                </a:solidFill>
              </a:rPr>
              <a:t> </a:t>
            </a:r>
            <a:r>
              <a:rPr lang="en-US" b="1" u="sng" dirty="0" err="1" smtClean="0">
                <a:solidFill>
                  <a:srgbClr val="7030A0"/>
                </a:solidFill>
              </a:rPr>
              <a:t>учні</a:t>
            </a:r>
            <a:r>
              <a:rPr lang="en-US" b="1" u="sng" dirty="0" smtClean="0">
                <a:solidFill>
                  <a:srgbClr val="7030A0"/>
                </a:solidFill>
              </a:rPr>
              <a:t>, а  </a:t>
            </a:r>
            <a:r>
              <a:rPr lang="en-US" b="1" u="sng" dirty="0" err="1" smtClean="0">
                <a:solidFill>
                  <a:srgbClr val="7030A0"/>
                </a:solidFill>
              </a:rPr>
              <a:t>тому</a:t>
            </a:r>
            <a:r>
              <a:rPr lang="en-US" b="1" u="sng" dirty="0" smtClean="0">
                <a:solidFill>
                  <a:srgbClr val="7030A0"/>
                </a:solidFill>
              </a:rPr>
              <a:t> </a:t>
            </a:r>
            <a:r>
              <a:rPr lang="en-US" b="1" u="sng" dirty="0" err="1" smtClean="0">
                <a:solidFill>
                  <a:srgbClr val="7030A0"/>
                </a:solidFill>
              </a:rPr>
              <a:t>потрібно</a:t>
            </a:r>
            <a:r>
              <a:rPr lang="en-US" b="1" u="sng" dirty="0" smtClean="0">
                <a:solidFill>
                  <a:srgbClr val="7030A0"/>
                </a:solidFill>
              </a:rPr>
              <a:t> </a:t>
            </a:r>
            <a:r>
              <a:rPr lang="en-US" b="1" u="sng" dirty="0" err="1" smtClean="0">
                <a:solidFill>
                  <a:srgbClr val="7030A0"/>
                </a:solidFill>
              </a:rPr>
              <a:t>змінювати</a:t>
            </a:r>
            <a:r>
              <a:rPr lang="en-US" b="1" u="sng" dirty="0" smtClean="0">
                <a:solidFill>
                  <a:srgbClr val="7030A0"/>
                </a:solidFill>
              </a:rPr>
              <a:t>  і </a:t>
            </a:r>
            <a:r>
              <a:rPr lang="en-US" b="1" u="sng" dirty="0" err="1" smtClean="0">
                <a:solidFill>
                  <a:srgbClr val="7030A0"/>
                </a:solidFill>
              </a:rPr>
              <a:t>організацію</a:t>
            </a:r>
            <a:r>
              <a:rPr lang="en-US" b="1" u="sng" dirty="0" smtClean="0">
                <a:solidFill>
                  <a:srgbClr val="7030A0"/>
                </a:solidFill>
              </a:rPr>
              <a:t> </a:t>
            </a:r>
            <a:r>
              <a:rPr lang="en-US" b="1" u="sng" dirty="0" err="1" smtClean="0">
                <a:solidFill>
                  <a:srgbClr val="7030A0"/>
                </a:solidFill>
              </a:rPr>
              <a:t>гри</a:t>
            </a:r>
            <a:r>
              <a:rPr lang="en-US" b="1" u="sng" dirty="0" smtClean="0">
                <a:solidFill>
                  <a:srgbClr val="7030A0"/>
                </a:solidFill>
              </a:rPr>
              <a:t>.  </a:t>
            </a:r>
            <a:endParaRPr lang="ru-RU" b="1" u="sng" dirty="0">
              <a:solidFill>
                <a:srgbClr val="7030A0"/>
              </a:solidFill>
            </a:endParaRPr>
          </a:p>
        </p:txBody>
      </p:sp>
      <p:pic>
        <p:nvPicPr>
          <p:cNvPr id="4" name="Рисунок 3" descr="иирои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3813042"/>
            <a:ext cx="3960440" cy="2640293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5" name="Рисунок 4" descr="хджл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55324" y="3983764"/>
            <a:ext cx="3393140" cy="25415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uk-UA" b="1" i="1" u="sng" dirty="0" smtClean="0">
                <a:solidFill>
                  <a:srgbClr val="7030A0"/>
                </a:solidFill>
              </a:rPr>
              <a:t>Роль вчителя в іграх, уміння та навички.</a:t>
            </a:r>
            <a:endParaRPr lang="ru-RU" b="1" i="1" u="sng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80728"/>
            <a:ext cx="5724128" cy="3456384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uk-UA" dirty="0" smtClean="0"/>
              <a:t>      </a:t>
            </a:r>
            <a:r>
              <a:rPr lang="uk-UA" i="1" dirty="0" smtClean="0">
                <a:solidFill>
                  <a:srgbClr val="002060"/>
                </a:solidFill>
              </a:rPr>
              <a:t>Основні вміння, якими повинен володіти вихователь, здійснюючи керівництво іграми дітей: </a:t>
            </a:r>
            <a:br>
              <a:rPr lang="uk-UA" i="1" dirty="0" smtClean="0">
                <a:solidFill>
                  <a:srgbClr val="002060"/>
                </a:solidFill>
              </a:rPr>
            </a:br>
            <a:r>
              <a:rPr lang="uk-UA" i="1" dirty="0" smtClean="0">
                <a:solidFill>
                  <a:srgbClr val="002060"/>
                </a:solidFill>
              </a:rPr>
              <a:t>1) аналітичні - вміння аналізувати і діагностувати рівень розвитку ігрової діяльності дітей. Таку оцінку вихователь може зробити лише на підставі постійних спостережень за іграми дітей; </a:t>
            </a:r>
            <a:br>
              <a:rPr lang="uk-UA" i="1" dirty="0" smtClean="0">
                <a:solidFill>
                  <a:srgbClr val="002060"/>
                </a:solidFill>
              </a:rPr>
            </a:br>
            <a:r>
              <a:rPr lang="uk-UA" i="1" dirty="0" smtClean="0">
                <a:solidFill>
                  <a:srgbClr val="002060"/>
                </a:solidFill>
              </a:rPr>
              <a:t>2) проектувальні (конструктивні) - вміння проектувати рівень розвитку ігрової діяльності дітей, якої б вихователь бажав би досягнути як для колективу в цілому, так і для окремих дітей; </a:t>
            </a:r>
            <a:br>
              <a:rPr lang="uk-UA" i="1" dirty="0" smtClean="0">
                <a:solidFill>
                  <a:srgbClr val="002060"/>
                </a:solidFill>
              </a:rPr>
            </a:br>
            <a:r>
              <a:rPr lang="uk-UA" i="1" dirty="0" smtClean="0">
                <a:solidFill>
                  <a:srgbClr val="002060"/>
                </a:solidFill>
              </a:rPr>
              <a:t>3) організаторські та комунікативні - вміння організувати дітей, провести щирий інтерес до дитячої гри, включитись у неї на головних або другорядних ролях, впливати на її хід пропозицією, порадою, питанням. </a:t>
            </a:r>
            <a:endParaRPr lang="ru-RU" i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ироиоб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653220">
            <a:off x="5640924" y="766568"/>
            <a:ext cx="3590000" cy="298916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отрт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15816" y="3861049"/>
            <a:ext cx="3960440" cy="24482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435280" cy="648072"/>
          </a:xfrm>
        </p:spPr>
        <p:txBody>
          <a:bodyPr>
            <a:normAutofit fontScale="90000"/>
          </a:bodyPr>
          <a:lstStyle/>
          <a:p>
            <a:r>
              <a:rPr lang="uk-UA" b="1" i="1" u="sng" dirty="0" smtClean="0">
                <a:solidFill>
                  <a:srgbClr val="7030A0"/>
                </a:solidFill>
              </a:rPr>
              <a:t>Роль вчителя в іграх, уміння та навички.</a:t>
            </a:r>
            <a:endParaRPr lang="ru-RU" b="1" i="1" u="sng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83768" y="1196752"/>
            <a:ext cx="6491064" cy="3744416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uk-UA" dirty="0" smtClean="0"/>
              <a:t>      </a:t>
            </a:r>
            <a:r>
              <a:rPr lang="uk-UA" i="1" dirty="0" smtClean="0"/>
              <a:t>Крім цього вихователю необхідно звернути особливу увагу на формування у дітей умінь - спільно будувати і розвивати сюжет, розуміти партнерів по грі і узгоджувати свої дії з їхніми. </a:t>
            </a:r>
          </a:p>
          <a:p>
            <a:pPr>
              <a:buNone/>
            </a:pPr>
            <a:r>
              <a:rPr lang="uk-UA" i="1" dirty="0" smtClean="0"/>
              <a:t>Для вирішення цього питання доцільно організувати: </a:t>
            </a:r>
            <a:br>
              <a:rPr lang="uk-UA" i="1" dirty="0" smtClean="0"/>
            </a:br>
            <a:r>
              <a:rPr lang="uk-UA" i="1" dirty="0" smtClean="0"/>
              <a:t>1) спільний переказ знайомої казки або оповідання; в якому діє правило черговості. Керівництво вихователя полягає у визначенні моменту зміни розповідача і нагадуванні подальшого ходу подій, якщо діти забили його; </a:t>
            </a:r>
            <a:br>
              <a:rPr lang="uk-UA" i="1" dirty="0" smtClean="0"/>
            </a:br>
            <a:r>
              <a:rPr lang="uk-UA" i="1" dirty="0" smtClean="0"/>
              <a:t>2) спільне придумування казки або оповідання, які у подальшому використовуються як ігрові сюжети. Такі ситуації слід організовувати з парою дітей, враховуючи при цьому їхні симпатії і рівень ігрової діяльності. </a:t>
            </a:r>
            <a:br>
              <a:rPr lang="uk-UA" i="1" dirty="0" smtClean="0"/>
            </a:br>
            <a:r>
              <a:rPr lang="uk-UA" i="1" dirty="0" smtClean="0"/>
              <a:t>3) після того, як діти запам'ятали сюжет, вихователь може запропонувати розіграти його. Це є необхідною умовою для накопичення досвіду елементарної рольової поведінки. При цьому вихователь спирається на знання дітей, вчить по - різному комбінувати їх (фантазувати, уявляти, тощо). </a:t>
            </a:r>
            <a:endParaRPr lang="ru-RU" i="1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оро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4725144"/>
            <a:ext cx="2755378" cy="213285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" name="Рисунок 4" descr="1_f6bdea830c0eb3b4ba81788851fa0bd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268760"/>
            <a:ext cx="2712343" cy="27123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images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4365104"/>
            <a:ext cx="3096344" cy="2319269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8686800" cy="1080120"/>
          </a:xfrm>
        </p:spPr>
        <p:txBody>
          <a:bodyPr>
            <a:normAutofit/>
          </a:bodyPr>
          <a:lstStyle/>
          <a:p>
            <a:r>
              <a:rPr lang="en-US" dirty="0" smtClean="0"/>
              <a:t>                </a:t>
            </a:r>
            <a:r>
              <a:rPr lang="ru-RU" dirty="0" smtClean="0"/>
              <a:t>В</a:t>
            </a:r>
            <a:r>
              <a:rPr lang="en-US" dirty="0" err="1" smtClean="0"/>
              <a:t>исновок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268760"/>
            <a:ext cx="8507288" cy="5305776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i="1" u="sng" dirty="0" err="1" smtClean="0">
                <a:solidFill>
                  <a:srgbClr val="002060"/>
                </a:solidFill>
              </a:rPr>
              <a:t>Таким</a:t>
            </a:r>
            <a:r>
              <a:rPr lang="en-US" i="1" u="sng" dirty="0" smtClean="0">
                <a:solidFill>
                  <a:srgbClr val="002060"/>
                </a:solidFill>
              </a:rPr>
              <a:t> </a:t>
            </a:r>
            <a:r>
              <a:rPr lang="en-US" i="1" u="sng" dirty="0" err="1" smtClean="0">
                <a:solidFill>
                  <a:srgbClr val="002060"/>
                </a:solidFill>
              </a:rPr>
              <a:t>чином</a:t>
            </a:r>
            <a:r>
              <a:rPr lang="en-US" i="1" u="sng" dirty="0" smtClean="0">
                <a:solidFill>
                  <a:srgbClr val="002060"/>
                </a:solidFill>
              </a:rPr>
              <a:t>, </a:t>
            </a:r>
            <a:r>
              <a:rPr lang="en-US" i="1" u="sng" dirty="0" err="1" smtClean="0">
                <a:solidFill>
                  <a:srgbClr val="002060"/>
                </a:solidFill>
              </a:rPr>
              <a:t>можна</a:t>
            </a:r>
            <a:r>
              <a:rPr lang="en-US" i="1" u="sng" dirty="0" smtClean="0">
                <a:solidFill>
                  <a:srgbClr val="002060"/>
                </a:solidFill>
              </a:rPr>
              <a:t> </a:t>
            </a:r>
            <a:r>
              <a:rPr lang="en-US" i="1" u="sng" dirty="0" err="1" smtClean="0">
                <a:solidFill>
                  <a:srgbClr val="002060"/>
                </a:solidFill>
              </a:rPr>
              <a:t>сказати</a:t>
            </a:r>
            <a:r>
              <a:rPr lang="en-US" i="1" u="sng" dirty="0" smtClean="0">
                <a:solidFill>
                  <a:srgbClr val="002060"/>
                </a:solidFill>
              </a:rPr>
              <a:t> </a:t>
            </a:r>
            <a:r>
              <a:rPr lang="en-US" i="1" u="sng" dirty="0" err="1" smtClean="0">
                <a:solidFill>
                  <a:srgbClr val="002060"/>
                </a:solidFill>
              </a:rPr>
              <a:t>що</a:t>
            </a:r>
            <a:r>
              <a:rPr lang="en-US" i="1" u="sng" dirty="0" smtClean="0">
                <a:solidFill>
                  <a:srgbClr val="002060"/>
                </a:solidFill>
              </a:rPr>
              <a:t> </a:t>
            </a:r>
            <a:r>
              <a:rPr lang="en-US" i="1" u="sng" dirty="0" err="1" smtClean="0">
                <a:solidFill>
                  <a:srgbClr val="002060"/>
                </a:solidFill>
              </a:rPr>
              <a:t>гра</a:t>
            </a:r>
            <a:r>
              <a:rPr lang="en-US" i="1" u="sng" dirty="0" smtClean="0">
                <a:solidFill>
                  <a:srgbClr val="002060"/>
                </a:solidFill>
              </a:rPr>
              <a:t> </a:t>
            </a:r>
            <a:r>
              <a:rPr lang="en-US" i="1" u="sng" dirty="0" err="1" smtClean="0">
                <a:solidFill>
                  <a:srgbClr val="002060"/>
                </a:solidFill>
              </a:rPr>
              <a:t>основний</a:t>
            </a:r>
            <a:r>
              <a:rPr lang="en-US" i="1" u="sng" dirty="0" smtClean="0">
                <a:solidFill>
                  <a:srgbClr val="002060"/>
                </a:solidFill>
              </a:rPr>
              <a:t> </a:t>
            </a:r>
            <a:r>
              <a:rPr lang="en-US" i="1" u="sng" dirty="0" err="1" smtClean="0">
                <a:solidFill>
                  <a:srgbClr val="002060"/>
                </a:solidFill>
              </a:rPr>
              <a:t>вид</a:t>
            </a:r>
            <a:r>
              <a:rPr lang="en-US" i="1" u="sng" dirty="0" smtClean="0">
                <a:solidFill>
                  <a:srgbClr val="002060"/>
                </a:solidFill>
              </a:rPr>
              <a:t> </a:t>
            </a:r>
            <a:r>
              <a:rPr lang="en-US" i="1" u="sng" dirty="0" err="1" smtClean="0">
                <a:solidFill>
                  <a:srgbClr val="002060"/>
                </a:solidFill>
              </a:rPr>
              <a:t>діяльності</a:t>
            </a:r>
            <a:r>
              <a:rPr lang="en-US" i="1" u="sng" dirty="0" smtClean="0">
                <a:solidFill>
                  <a:srgbClr val="002060"/>
                </a:solidFill>
              </a:rPr>
              <a:t> </a:t>
            </a:r>
            <a:r>
              <a:rPr lang="en-US" i="1" u="sng" dirty="0" err="1" smtClean="0">
                <a:solidFill>
                  <a:srgbClr val="002060"/>
                </a:solidFill>
              </a:rPr>
              <a:t>дитини</a:t>
            </a:r>
            <a:r>
              <a:rPr lang="en-US" i="1" u="sng" dirty="0" smtClean="0">
                <a:solidFill>
                  <a:srgbClr val="002060"/>
                </a:solidFill>
              </a:rPr>
              <a:t>, </a:t>
            </a:r>
            <a:r>
              <a:rPr lang="en-US" i="1" u="sng" dirty="0" err="1" smtClean="0">
                <a:solidFill>
                  <a:srgbClr val="002060"/>
                </a:solidFill>
              </a:rPr>
              <a:t>але</a:t>
            </a:r>
            <a:r>
              <a:rPr lang="en-US" i="1" u="sng" dirty="0" smtClean="0">
                <a:solidFill>
                  <a:srgbClr val="002060"/>
                </a:solidFill>
              </a:rPr>
              <a:t> </a:t>
            </a:r>
            <a:r>
              <a:rPr lang="en-US" i="1" u="sng" dirty="0" err="1" smtClean="0">
                <a:solidFill>
                  <a:srgbClr val="002060"/>
                </a:solidFill>
              </a:rPr>
              <a:t>може</a:t>
            </a:r>
            <a:r>
              <a:rPr lang="en-US" i="1" u="sng" dirty="0" smtClean="0">
                <a:solidFill>
                  <a:srgbClr val="002060"/>
                </a:solidFill>
              </a:rPr>
              <a:t> </a:t>
            </a:r>
            <a:r>
              <a:rPr lang="en-US" i="1" u="sng" dirty="0" err="1" smtClean="0">
                <a:solidFill>
                  <a:srgbClr val="002060"/>
                </a:solidFill>
              </a:rPr>
              <a:t>використовуватися</a:t>
            </a:r>
            <a:r>
              <a:rPr lang="en-US" i="1" u="sng" dirty="0" smtClean="0">
                <a:solidFill>
                  <a:srgbClr val="002060"/>
                </a:solidFill>
              </a:rPr>
              <a:t> і </a:t>
            </a:r>
            <a:r>
              <a:rPr lang="en-US" i="1" u="sng" dirty="0" err="1" smtClean="0">
                <a:solidFill>
                  <a:srgbClr val="002060"/>
                </a:solidFill>
              </a:rPr>
              <a:t>для</a:t>
            </a:r>
            <a:r>
              <a:rPr lang="en-US" i="1" u="sng" dirty="0" smtClean="0">
                <a:solidFill>
                  <a:srgbClr val="002060"/>
                </a:solidFill>
              </a:rPr>
              <a:t> </a:t>
            </a:r>
            <a:r>
              <a:rPr lang="en-US" i="1" u="sng" dirty="0" err="1" smtClean="0">
                <a:solidFill>
                  <a:srgbClr val="002060"/>
                </a:solidFill>
              </a:rPr>
              <a:t>учнів</a:t>
            </a:r>
            <a:r>
              <a:rPr lang="en-US" i="1" u="sng" dirty="0" smtClean="0">
                <a:solidFill>
                  <a:srgbClr val="002060"/>
                </a:solidFill>
              </a:rPr>
              <a:t> </a:t>
            </a:r>
            <a:r>
              <a:rPr lang="en-US" i="1" u="sng" dirty="0" err="1" smtClean="0">
                <a:solidFill>
                  <a:srgbClr val="002060"/>
                </a:solidFill>
              </a:rPr>
              <a:t>старших</a:t>
            </a:r>
            <a:r>
              <a:rPr lang="en-US" i="1" u="sng" dirty="0" smtClean="0">
                <a:solidFill>
                  <a:srgbClr val="002060"/>
                </a:solidFill>
              </a:rPr>
              <a:t> </a:t>
            </a:r>
            <a:r>
              <a:rPr lang="en-US" i="1" u="sng" dirty="0" err="1" smtClean="0">
                <a:solidFill>
                  <a:srgbClr val="002060"/>
                </a:solidFill>
              </a:rPr>
              <a:t>класів</a:t>
            </a:r>
            <a:r>
              <a:rPr lang="en-US" i="1" u="sng" dirty="0" smtClean="0">
                <a:solidFill>
                  <a:srgbClr val="002060"/>
                </a:solidFill>
              </a:rPr>
              <a:t> у </a:t>
            </a:r>
            <a:r>
              <a:rPr lang="en-US" i="1" u="sng" dirty="0" err="1" smtClean="0">
                <a:solidFill>
                  <a:srgbClr val="002060"/>
                </a:solidFill>
              </a:rPr>
              <a:t>відповідній</a:t>
            </a:r>
            <a:r>
              <a:rPr lang="en-US" i="1" u="sng" dirty="0" smtClean="0">
                <a:solidFill>
                  <a:srgbClr val="002060"/>
                </a:solidFill>
              </a:rPr>
              <a:t> </a:t>
            </a:r>
            <a:r>
              <a:rPr lang="en-US" i="1" u="sng" dirty="0" err="1" smtClean="0">
                <a:solidFill>
                  <a:srgbClr val="002060"/>
                </a:solidFill>
              </a:rPr>
              <a:t>формі</a:t>
            </a:r>
            <a:r>
              <a:rPr lang="en-US" i="1" u="sng" dirty="0" smtClean="0">
                <a:solidFill>
                  <a:srgbClr val="002060"/>
                </a:solidFill>
              </a:rPr>
              <a:t>. </a:t>
            </a:r>
            <a:r>
              <a:rPr lang="en-US" i="1" u="sng" dirty="0" err="1" smtClean="0">
                <a:solidFill>
                  <a:srgbClr val="002060"/>
                </a:solidFill>
              </a:rPr>
              <a:t>Сполучення</a:t>
            </a:r>
            <a:r>
              <a:rPr lang="en-US" i="1" u="sng" dirty="0" smtClean="0">
                <a:solidFill>
                  <a:srgbClr val="002060"/>
                </a:solidFill>
              </a:rPr>
              <a:t> </a:t>
            </a:r>
            <a:r>
              <a:rPr lang="en-US" i="1" u="sng" dirty="0" err="1" smtClean="0">
                <a:solidFill>
                  <a:srgbClr val="002060"/>
                </a:solidFill>
              </a:rPr>
              <a:t>гри</a:t>
            </a:r>
            <a:r>
              <a:rPr lang="en-US" i="1" u="sng" dirty="0" smtClean="0">
                <a:solidFill>
                  <a:srgbClr val="002060"/>
                </a:solidFill>
              </a:rPr>
              <a:t> </a:t>
            </a:r>
            <a:r>
              <a:rPr lang="en-US" i="1" u="sng" dirty="0" err="1" smtClean="0">
                <a:solidFill>
                  <a:srgbClr val="002060"/>
                </a:solidFill>
              </a:rPr>
              <a:t>та</a:t>
            </a:r>
            <a:r>
              <a:rPr lang="en-US" i="1" u="sng" dirty="0" smtClean="0">
                <a:solidFill>
                  <a:srgbClr val="002060"/>
                </a:solidFill>
              </a:rPr>
              <a:t> </a:t>
            </a:r>
            <a:r>
              <a:rPr lang="en-US" i="1" u="sng" dirty="0" err="1" smtClean="0">
                <a:solidFill>
                  <a:srgbClr val="002060"/>
                </a:solidFill>
              </a:rPr>
              <a:t>навчання</a:t>
            </a:r>
            <a:r>
              <a:rPr lang="en-US" i="1" u="sng" dirty="0" smtClean="0">
                <a:solidFill>
                  <a:srgbClr val="002060"/>
                </a:solidFill>
              </a:rPr>
              <a:t> </a:t>
            </a:r>
            <a:r>
              <a:rPr lang="en-US" i="1" u="sng" dirty="0" err="1" smtClean="0">
                <a:solidFill>
                  <a:srgbClr val="002060"/>
                </a:solidFill>
              </a:rPr>
              <a:t>багато</a:t>
            </a:r>
            <a:r>
              <a:rPr lang="en-US" i="1" u="sng" dirty="0" smtClean="0">
                <a:solidFill>
                  <a:srgbClr val="002060"/>
                </a:solidFill>
              </a:rPr>
              <a:t> в </a:t>
            </a:r>
            <a:r>
              <a:rPr lang="en-US" i="1" u="sng" dirty="0" err="1" smtClean="0">
                <a:solidFill>
                  <a:srgbClr val="002060"/>
                </a:solidFill>
              </a:rPr>
              <a:t>чому</a:t>
            </a:r>
            <a:r>
              <a:rPr lang="en-US" i="1" u="sng" dirty="0" smtClean="0">
                <a:solidFill>
                  <a:srgbClr val="002060"/>
                </a:solidFill>
              </a:rPr>
              <a:t> </a:t>
            </a:r>
            <a:r>
              <a:rPr lang="en-US" i="1" u="sng" dirty="0" err="1" smtClean="0">
                <a:solidFill>
                  <a:srgbClr val="002060"/>
                </a:solidFill>
              </a:rPr>
              <a:t>залежить</a:t>
            </a:r>
            <a:r>
              <a:rPr lang="en-US" i="1" u="sng" dirty="0" smtClean="0">
                <a:solidFill>
                  <a:srgbClr val="002060"/>
                </a:solidFill>
              </a:rPr>
              <a:t> </a:t>
            </a:r>
            <a:r>
              <a:rPr lang="en-US" i="1" u="sng" dirty="0" err="1" smtClean="0">
                <a:solidFill>
                  <a:srgbClr val="002060"/>
                </a:solidFill>
              </a:rPr>
              <a:t>від</a:t>
            </a:r>
            <a:r>
              <a:rPr lang="en-US" i="1" u="sng" dirty="0" smtClean="0">
                <a:solidFill>
                  <a:srgbClr val="002060"/>
                </a:solidFill>
              </a:rPr>
              <a:t> </a:t>
            </a:r>
            <a:r>
              <a:rPr lang="en-US" i="1" u="sng" dirty="0" err="1" smtClean="0">
                <a:solidFill>
                  <a:srgbClr val="002060"/>
                </a:solidFill>
              </a:rPr>
              <a:t>розуміння</a:t>
            </a:r>
            <a:r>
              <a:rPr lang="en-US" i="1" u="sng" dirty="0" smtClean="0">
                <a:solidFill>
                  <a:srgbClr val="002060"/>
                </a:solidFill>
              </a:rPr>
              <a:t> </a:t>
            </a:r>
            <a:r>
              <a:rPr lang="en-US" i="1" u="sng" dirty="0" err="1" smtClean="0">
                <a:solidFill>
                  <a:srgbClr val="002060"/>
                </a:solidFill>
              </a:rPr>
              <a:t>вчителем</a:t>
            </a:r>
            <a:r>
              <a:rPr lang="en-US" i="1" u="sng" dirty="0" smtClean="0">
                <a:solidFill>
                  <a:srgbClr val="002060"/>
                </a:solidFill>
              </a:rPr>
              <a:t> </a:t>
            </a:r>
            <a:r>
              <a:rPr lang="en-US" i="1" u="sng" dirty="0" err="1" smtClean="0">
                <a:solidFill>
                  <a:srgbClr val="002060"/>
                </a:solidFill>
              </a:rPr>
              <a:t>функцій</a:t>
            </a:r>
            <a:r>
              <a:rPr lang="en-US" i="1" u="sng" dirty="0" smtClean="0">
                <a:solidFill>
                  <a:srgbClr val="002060"/>
                </a:solidFill>
              </a:rPr>
              <a:t> </a:t>
            </a:r>
            <a:r>
              <a:rPr lang="en-US" i="1" u="sng" dirty="0" err="1" smtClean="0">
                <a:solidFill>
                  <a:srgbClr val="002060"/>
                </a:solidFill>
              </a:rPr>
              <a:t>педагогічної</a:t>
            </a:r>
            <a:r>
              <a:rPr lang="en-US" i="1" u="sng" dirty="0" smtClean="0">
                <a:solidFill>
                  <a:srgbClr val="002060"/>
                </a:solidFill>
              </a:rPr>
              <a:t> </a:t>
            </a:r>
            <a:r>
              <a:rPr lang="en-US" i="1" u="sng" dirty="0" err="1" smtClean="0">
                <a:solidFill>
                  <a:srgbClr val="002060"/>
                </a:solidFill>
              </a:rPr>
              <a:t>гри</a:t>
            </a:r>
            <a:r>
              <a:rPr lang="en-US" i="1" u="sng" dirty="0" smtClean="0">
                <a:solidFill>
                  <a:srgbClr val="002060"/>
                </a:solidFill>
              </a:rPr>
              <a:t>, </a:t>
            </a:r>
            <a:r>
              <a:rPr lang="en-US" i="1" u="sng" dirty="0" err="1" smtClean="0">
                <a:solidFill>
                  <a:srgbClr val="002060"/>
                </a:solidFill>
              </a:rPr>
              <a:t>де</a:t>
            </a:r>
            <a:r>
              <a:rPr lang="en-US" i="1" u="sng" dirty="0" smtClean="0">
                <a:solidFill>
                  <a:srgbClr val="002060"/>
                </a:solidFill>
              </a:rPr>
              <a:t> </a:t>
            </a:r>
            <a:r>
              <a:rPr lang="en-US" i="1" u="sng" dirty="0" err="1" smtClean="0">
                <a:solidFill>
                  <a:srgbClr val="002060"/>
                </a:solidFill>
              </a:rPr>
              <a:t>вчитель</a:t>
            </a:r>
            <a:r>
              <a:rPr lang="en-US" i="1" u="sng" dirty="0" smtClean="0">
                <a:solidFill>
                  <a:srgbClr val="002060"/>
                </a:solidFill>
              </a:rPr>
              <a:t> </a:t>
            </a:r>
            <a:r>
              <a:rPr lang="en-US" i="1" u="sng" dirty="0" err="1" smtClean="0">
                <a:solidFill>
                  <a:srgbClr val="002060"/>
                </a:solidFill>
              </a:rPr>
              <a:t>виступає</a:t>
            </a:r>
            <a:r>
              <a:rPr lang="en-US" i="1" u="sng" dirty="0" smtClean="0">
                <a:solidFill>
                  <a:srgbClr val="002060"/>
                </a:solidFill>
              </a:rPr>
              <a:t> </a:t>
            </a:r>
            <a:r>
              <a:rPr lang="en-US" i="1" u="sng" dirty="0" err="1" smtClean="0">
                <a:solidFill>
                  <a:srgbClr val="002060"/>
                </a:solidFill>
              </a:rPr>
              <a:t>координатором</a:t>
            </a:r>
            <a:r>
              <a:rPr lang="en-US" i="1" u="sng" dirty="0" smtClean="0">
                <a:solidFill>
                  <a:srgbClr val="002060"/>
                </a:solidFill>
              </a:rPr>
              <a:t>, </a:t>
            </a:r>
            <a:r>
              <a:rPr lang="en-US" i="1" u="sng" dirty="0" err="1" smtClean="0">
                <a:solidFill>
                  <a:srgbClr val="002060"/>
                </a:solidFill>
              </a:rPr>
              <a:t>наставником</a:t>
            </a:r>
            <a:r>
              <a:rPr lang="en-US" i="1" u="sng" dirty="0" smtClean="0">
                <a:solidFill>
                  <a:srgbClr val="002060"/>
                </a:solidFill>
              </a:rPr>
              <a:t>,  </a:t>
            </a:r>
            <a:r>
              <a:rPr lang="en-US" i="1" u="sng" dirty="0" err="1" smtClean="0">
                <a:solidFill>
                  <a:srgbClr val="002060"/>
                </a:solidFill>
              </a:rPr>
              <a:t>суддею</a:t>
            </a:r>
            <a:r>
              <a:rPr lang="en-US" i="1" u="sng" dirty="0" smtClean="0">
                <a:solidFill>
                  <a:srgbClr val="002060"/>
                </a:solidFill>
              </a:rPr>
              <a:t>, </a:t>
            </a:r>
            <a:r>
              <a:rPr lang="en-US" i="1" u="sng" dirty="0" err="1" smtClean="0">
                <a:solidFill>
                  <a:srgbClr val="002060"/>
                </a:solidFill>
              </a:rPr>
              <a:t>ведучим</a:t>
            </a:r>
            <a:r>
              <a:rPr lang="en-US" i="1" u="sng" dirty="0" smtClean="0">
                <a:solidFill>
                  <a:srgbClr val="002060"/>
                </a:solidFill>
              </a:rPr>
              <a:t> </a:t>
            </a:r>
            <a:r>
              <a:rPr lang="en-US" i="1" u="sng" dirty="0" err="1" smtClean="0">
                <a:solidFill>
                  <a:srgbClr val="002060"/>
                </a:solidFill>
              </a:rPr>
              <a:t>тому</a:t>
            </a:r>
            <a:r>
              <a:rPr lang="en-US" i="1" u="sng" dirty="0" smtClean="0">
                <a:solidFill>
                  <a:srgbClr val="002060"/>
                </a:solidFill>
              </a:rPr>
              <a:t> </a:t>
            </a:r>
            <a:r>
              <a:rPr lang="en-US" i="1" u="sng" dirty="0" err="1" smtClean="0">
                <a:solidFill>
                  <a:srgbClr val="002060"/>
                </a:solidFill>
              </a:rPr>
              <a:t>має</a:t>
            </a:r>
            <a:r>
              <a:rPr lang="en-US" i="1" u="sng" dirty="0" smtClean="0">
                <a:solidFill>
                  <a:srgbClr val="002060"/>
                </a:solidFill>
              </a:rPr>
              <a:t> </a:t>
            </a:r>
            <a:r>
              <a:rPr lang="en-US" i="1" u="sng" dirty="0" err="1" smtClean="0">
                <a:solidFill>
                  <a:srgbClr val="002060"/>
                </a:solidFill>
              </a:rPr>
              <a:t>володіти</a:t>
            </a:r>
            <a:r>
              <a:rPr lang="en-US" i="1" u="sng" dirty="0" smtClean="0">
                <a:solidFill>
                  <a:srgbClr val="002060"/>
                </a:solidFill>
              </a:rPr>
              <a:t> </a:t>
            </a:r>
            <a:r>
              <a:rPr lang="en-US" i="1" u="sng" dirty="0" err="1" smtClean="0">
                <a:solidFill>
                  <a:srgbClr val="002060"/>
                </a:solidFill>
              </a:rPr>
              <a:t>певними</a:t>
            </a:r>
            <a:r>
              <a:rPr lang="en-US" i="1" u="sng" dirty="0" smtClean="0">
                <a:solidFill>
                  <a:srgbClr val="002060"/>
                </a:solidFill>
              </a:rPr>
              <a:t> </a:t>
            </a:r>
            <a:r>
              <a:rPr lang="en-US" i="1" u="sng" dirty="0" err="1" smtClean="0">
                <a:solidFill>
                  <a:srgbClr val="002060"/>
                </a:solidFill>
              </a:rPr>
              <a:t>вміннями</a:t>
            </a:r>
            <a:r>
              <a:rPr lang="en-US" i="1" u="sng" dirty="0" smtClean="0">
                <a:solidFill>
                  <a:srgbClr val="002060"/>
                </a:solidFill>
              </a:rPr>
              <a:t>, </a:t>
            </a:r>
            <a:r>
              <a:rPr lang="en-US" i="1" u="sng" dirty="0" err="1" smtClean="0">
                <a:solidFill>
                  <a:srgbClr val="002060"/>
                </a:solidFill>
              </a:rPr>
              <a:t>прийомами</a:t>
            </a:r>
            <a:r>
              <a:rPr lang="en-US" i="1" u="sng" dirty="0" smtClean="0">
                <a:solidFill>
                  <a:srgbClr val="002060"/>
                </a:solidFill>
              </a:rPr>
              <a:t>, </a:t>
            </a:r>
            <a:r>
              <a:rPr lang="en-US" i="1" u="sng" dirty="0" err="1" smtClean="0">
                <a:solidFill>
                  <a:srgbClr val="002060"/>
                </a:solidFill>
              </a:rPr>
              <a:t>навичками</a:t>
            </a:r>
            <a:r>
              <a:rPr lang="en-US" i="1" u="sng" dirty="0" smtClean="0">
                <a:solidFill>
                  <a:srgbClr val="002060"/>
                </a:solidFill>
              </a:rPr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i="1" dirty="0" smtClean="0">
                <a:solidFill>
                  <a:srgbClr val="C00000"/>
                </a:solidFill>
              </a:rPr>
              <a:t>Гра в педагогічному процесі </a:t>
            </a:r>
            <a:r>
              <a:rPr lang="ru-RU" b="1" i="1" dirty="0" smtClean="0">
                <a:solidFill>
                  <a:srgbClr val="C00000"/>
                </a:solidFill>
              </a:rPr>
              <a:t/>
            </a:r>
            <a:br>
              <a:rPr lang="ru-RU" b="1" i="1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                                     План</a:t>
            </a:r>
            <a:endParaRPr lang="ru-RU" dirty="0"/>
          </a:p>
          <a:p>
            <a:pPr lvl="0"/>
            <a:r>
              <a:rPr lang="uk-UA" dirty="0"/>
              <a:t>Гра в житті дитини та її функції.</a:t>
            </a:r>
            <a:endParaRPr lang="ru-RU" dirty="0"/>
          </a:p>
          <a:p>
            <a:pPr lvl="0"/>
            <a:r>
              <a:rPr lang="uk-UA" dirty="0"/>
              <a:t>Пізнавальна гра як засіб розвитку розумових здібностей.</a:t>
            </a:r>
            <a:endParaRPr lang="ru-RU" dirty="0"/>
          </a:p>
          <a:p>
            <a:pPr lvl="0"/>
            <a:r>
              <a:rPr lang="uk-UA" dirty="0"/>
              <a:t>Умови застосування і організації гри.</a:t>
            </a:r>
            <a:endParaRPr lang="ru-RU" dirty="0"/>
          </a:p>
          <a:p>
            <a:pPr lvl="0"/>
            <a:r>
              <a:rPr lang="uk-UA" dirty="0"/>
              <a:t>Роль вчителя в іграх, уміння та навички.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uk-UA" dirty="0" smtClean="0">
                <a:solidFill>
                  <a:srgbClr val="C00000"/>
                </a:solidFill>
              </a:rPr>
              <a:t>Гра </a:t>
            </a:r>
            <a:r>
              <a:rPr lang="uk-UA" dirty="0" smtClean="0">
                <a:solidFill>
                  <a:srgbClr val="FF0000"/>
                </a:solidFill>
              </a:rPr>
              <a:t>в житті дитини та її функції.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268760"/>
            <a:ext cx="8316416" cy="1008111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    І</a:t>
            </a:r>
            <a:r>
              <a:rPr lang="uk-UA" dirty="0" smtClean="0"/>
              <a:t>гра </a:t>
            </a:r>
            <a:r>
              <a:rPr lang="uk-UA" dirty="0"/>
              <a:t>– </a:t>
            </a:r>
            <a:r>
              <a:rPr lang="uk-UA" dirty="0" err="1" smtClean="0"/>
              <a:t>основн</a:t>
            </a:r>
            <a:r>
              <a:rPr lang="en-US" dirty="0" smtClean="0"/>
              <a:t>и</a:t>
            </a:r>
            <a:r>
              <a:rPr lang="uk-UA" dirty="0" smtClean="0"/>
              <a:t>й </a:t>
            </a:r>
            <a:r>
              <a:rPr lang="uk-UA" dirty="0"/>
              <a:t>вид </a:t>
            </a:r>
            <a:r>
              <a:rPr lang="uk-UA" dirty="0" smtClean="0"/>
              <a:t>д</a:t>
            </a:r>
            <a:r>
              <a:rPr lang="en-US" dirty="0" smtClean="0"/>
              <a:t>і</a:t>
            </a:r>
            <a:r>
              <a:rPr lang="uk-UA" dirty="0" smtClean="0"/>
              <a:t>я</a:t>
            </a:r>
            <a:r>
              <a:rPr lang="en-US" dirty="0" err="1" smtClean="0"/>
              <a:t>льності</a:t>
            </a:r>
            <a:r>
              <a:rPr lang="uk-UA" dirty="0" smtClean="0"/>
              <a:t> </a:t>
            </a:r>
            <a:r>
              <a:rPr lang="en-US" dirty="0" err="1" smtClean="0"/>
              <a:t>дитини</a:t>
            </a:r>
            <a:r>
              <a:rPr lang="uk-UA" dirty="0" smtClean="0"/>
              <a:t>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М</a:t>
            </a:r>
            <a:r>
              <a:rPr lang="uk-UA" dirty="0" err="1" smtClean="0"/>
              <a:t>отив</a:t>
            </a:r>
            <a:r>
              <a:rPr lang="uk-UA" dirty="0" smtClean="0"/>
              <a:t> </a:t>
            </a:r>
            <a:r>
              <a:rPr lang="en-US" dirty="0" err="1" smtClean="0"/>
              <a:t>якої</a:t>
            </a:r>
            <a:r>
              <a:rPr lang="uk-UA" dirty="0" smtClean="0"/>
              <a:t> </a:t>
            </a:r>
            <a:r>
              <a:rPr lang="uk-UA" dirty="0" err="1" smtClean="0"/>
              <a:t>заключа</a:t>
            </a:r>
            <a:r>
              <a:rPr lang="en-US" dirty="0" smtClean="0"/>
              <a:t>є</a:t>
            </a:r>
            <a:r>
              <a:rPr lang="uk-UA" dirty="0" smtClean="0"/>
              <a:t>т</a:t>
            </a:r>
            <a:r>
              <a:rPr lang="en-US" dirty="0" smtClean="0"/>
              <a:t>ь</a:t>
            </a:r>
            <a:r>
              <a:rPr lang="uk-UA" dirty="0" smtClean="0"/>
              <a:t>ся </a:t>
            </a:r>
            <a:r>
              <a:rPr lang="uk-UA" dirty="0"/>
              <a:t>не в результатах, а в </a:t>
            </a:r>
            <a:r>
              <a:rPr lang="uk-UA" dirty="0" err="1"/>
              <a:t>самом</a:t>
            </a:r>
            <a:r>
              <a:rPr lang="uk-UA" dirty="0"/>
              <a:t> </a:t>
            </a:r>
            <a:r>
              <a:rPr lang="uk-UA" dirty="0" err="1" smtClean="0"/>
              <a:t>проце</a:t>
            </a:r>
            <a:r>
              <a:rPr lang="en-US" dirty="0" err="1" smtClean="0"/>
              <a:t>сі</a:t>
            </a:r>
            <a:r>
              <a:rPr lang="uk-UA" dirty="0" smtClean="0"/>
              <a:t>. </a:t>
            </a:r>
            <a:r>
              <a:rPr lang="uk-UA" dirty="0"/>
              <a:t>Для </a:t>
            </a:r>
            <a:r>
              <a:rPr lang="en-US" dirty="0" err="1" smtClean="0"/>
              <a:t>дитини</a:t>
            </a:r>
            <a:r>
              <a:rPr lang="uk-UA" dirty="0" smtClean="0"/>
              <a:t> гра </a:t>
            </a:r>
            <a:r>
              <a:rPr lang="uk-UA" dirty="0"/>
              <a:t>– </a:t>
            </a:r>
            <a:r>
              <a:rPr lang="en-US" dirty="0" err="1" smtClean="0"/>
              <a:t>засіб</a:t>
            </a:r>
            <a:r>
              <a:rPr lang="uk-UA" dirty="0" smtClean="0"/>
              <a:t> </a:t>
            </a:r>
            <a:r>
              <a:rPr lang="uk-UA" dirty="0" err="1" smtClean="0"/>
              <a:t>самореал</a:t>
            </a:r>
            <a:r>
              <a:rPr lang="en-US" dirty="0" smtClean="0"/>
              <a:t>і</a:t>
            </a:r>
            <a:r>
              <a:rPr lang="uk-UA" dirty="0" err="1" smtClean="0"/>
              <a:t>зац</a:t>
            </a:r>
            <a:r>
              <a:rPr lang="en-US" dirty="0" err="1" smtClean="0"/>
              <a:t>ії</a:t>
            </a:r>
            <a:r>
              <a:rPr lang="uk-UA" dirty="0" smtClean="0"/>
              <a:t> </a:t>
            </a:r>
            <a:r>
              <a:rPr lang="en-US" dirty="0" smtClean="0"/>
              <a:t>і</a:t>
            </a:r>
            <a:r>
              <a:rPr lang="uk-UA" dirty="0" smtClean="0"/>
              <a:t> </a:t>
            </a:r>
            <a:r>
              <a:rPr lang="uk-UA" dirty="0" err="1" smtClean="0"/>
              <a:t>самов</a:t>
            </a:r>
            <a:r>
              <a:rPr lang="en-US" dirty="0"/>
              <a:t>и</a:t>
            </a:r>
            <a:r>
              <a:rPr lang="uk-UA" dirty="0" err="1" smtClean="0"/>
              <a:t>раже</a:t>
            </a:r>
            <a:r>
              <a:rPr lang="en-US" dirty="0" err="1" smtClean="0"/>
              <a:t>ння</a:t>
            </a:r>
            <a:r>
              <a:rPr lang="uk-UA" dirty="0" smtClean="0"/>
              <a:t>. </a:t>
            </a:r>
            <a:endParaRPr lang="ru-RU" dirty="0"/>
          </a:p>
        </p:txBody>
      </p:sp>
      <p:pic>
        <p:nvPicPr>
          <p:cNvPr id="5" name="Рисунок 4" descr="лоьти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840182">
            <a:off x="4538589" y="2759421"/>
            <a:ext cx="4331661" cy="279462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Рисунок 5" descr="зщолр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0939927">
            <a:off x="539552" y="3501008"/>
            <a:ext cx="3808482" cy="275537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u="sng" dirty="0" err="1" smtClean="0">
                <a:solidFill>
                  <a:srgbClr val="7030A0"/>
                </a:solidFill>
              </a:rPr>
              <a:t>Гра</a:t>
            </a:r>
            <a:r>
              <a:rPr lang="en-US" i="1" u="sng" dirty="0" smtClean="0">
                <a:solidFill>
                  <a:srgbClr val="7030A0"/>
                </a:solidFill>
              </a:rPr>
              <a:t> </a:t>
            </a:r>
            <a:r>
              <a:rPr lang="en-US" i="1" u="sng" dirty="0" err="1" smtClean="0">
                <a:solidFill>
                  <a:srgbClr val="7030A0"/>
                </a:solidFill>
              </a:rPr>
              <a:t>може</a:t>
            </a:r>
            <a:r>
              <a:rPr lang="en-US" i="1" u="sng" dirty="0" smtClean="0">
                <a:solidFill>
                  <a:srgbClr val="7030A0"/>
                </a:solidFill>
              </a:rPr>
              <a:t> </a:t>
            </a:r>
            <a:r>
              <a:rPr lang="en-US" i="1" u="sng" dirty="0" err="1" smtClean="0">
                <a:solidFill>
                  <a:srgbClr val="7030A0"/>
                </a:solidFill>
              </a:rPr>
              <a:t>використовуватися</a:t>
            </a:r>
            <a:r>
              <a:rPr lang="en-US" i="1" u="sng" dirty="0" smtClean="0">
                <a:solidFill>
                  <a:srgbClr val="7030A0"/>
                </a:solidFill>
              </a:rPr>
              <a:t> </a:t>
            </a:r>
            <a:r>
              <a:rPr lang="en-US" i="1" u="sng" dirty="0" err="1" smtClean="0">
                <a:solidFill>
                  <a:srgbClr val="7030A0"/>
                </a:solidFill>
              </a:rPr>
              <a:t>як</a:t>
            </a:r>
            <a:r>
              <a:rPr lang="en-US" i="1" u="sng" dirty="0" smtClean="0">
                <a:solidFill>
                  <a:srgbClr val="7030A0"/>
                </a:solidFill>
              </a:rPr>
              <a:t> …</a:t>
            </a:r>
            <a:endParaRPr lang="ru-RU" i="1" u="sng" dirty="0">
              <a:solidFill>
                <a:srgbClr val="7030A0"/>
              </a:solidFill>
            </a:endParaRPr>
          </a:p>
        </p:txBody>
      </p:sp>
      <p:pic>
        <p:nvPicPr>
          <p:cNvPr id="4" name="Содержимое 3" descr="126955_html_m402f9df5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556792"/>
            <a:ext cx="9144000" cy="51125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FF0000"/>
                </a:solidFill>
              </a:rPr>
              <a:t>Гра в житті дитини та її функції.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84784"/>
            <a:ext cx="3635896" cy="4641379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      </a:t>
            </a:r>
            <a:r>
              <a:rPr lang="en-US" i="1" dirty="0" err="1" smtClean="0">
                <a:solidFill>
                  <a:srgbClr val="002060"/>
                </a:solidFill>
              </a:rPr>
              <a:t>Гра</a:t>
            </a:r>
            <a:r>
              <a:rPr lang="en-US" i="1" dirty="0" smtClean="0">
                <a:solidFill>
                  <a:srgbClr val="002060"/>
                </a:solidFill>
              </a:rPr>
              <a:t> </a:t>
            </a:r>
            <a:r>
              <a:rPr lang="en-US" i="1" dirty="0" err="1" smtClean="0">
                <a:solidFill>
                  <a:srgbClr val="002060"/>
                </a:solidFill>
              </a:rPr>
              <a:t>допомагає</a:t>
            </a:r>
            <a:r>
              <a:rPr lang="en-US" i="1" dirty="0" smtClean="0">
                <a:solidFill>
                  <a:srgbClr val="002060"/>
                </a:solidFill>
              </a:rPr>
              <a:t> </a:t>
            </a:r>
            <a:r>
              <a:rPr lang="en-US" i="1" dirty="0" err="1" smtClean="0">
                <a:solidFill>
                  <a:srgbClr val="002060"/>
                </a:solidFill>
              </a:rPr>
              <a:t>встановити</a:t>
            </a:r>
            <a:r>
              <a:rPr lang="en-US" i="1" dirty="0" smtClean="0">
                <a:solidFill>
                  <a:srgbClr val="002060"/>
                </a:solidFill>
              </a:rPr>
              <a:t> </a:t>
            </a:r>
            <a:r>
              <a:rPr lang="en-US" i="1" dirty="0" err="1" smtClean="0">
                <a:solidFill>
                  <a:srgbClr val="002060"/>
                </a:solidFill>
              </a:rPr>
              <a:t>контакт</a:t>
            </a:r>
            <a:r>
              <a:rPr lang="en-US" i="1" dirty="0" smtClean="0">
                <a:solidFill>
                  <a:srgbClr val="002060"/>
                </a:solidFill>
              </a:rPr>
              <a:t> з </a:t>
            </a:r>
            <a:r>
              <a:rPr lang="en-US" i="1" dirty="0" err="1" smtClean="0">
                <a:solidFill>
                  <a:srgbClr val="002060"/>
                </a:solidFill>
              </a:rPr>
              <a:t>дитиною</a:t>
            </a:r>
            <a:r>
              <a:rPr lang="en-US" i="1" dirty="0" smtClean="0">
                <a:solidFill>
                  <a:srgbClr val="002060"/>
                </a:solidFill>
              </a:rPr>
              <a:t>. </a:t>
            </a:r>
            <a:r>
              <a:rPr lang="en-US" i="1" dirty="0" err="1" smtClean="0">
                <a:solidFill>
                  <a:srgbClr val="002060"/>
                </a:solidFill>
              </a:rPr>
              <a:t>Педагоги</a:t>
            </a:r>
            <a:r>
              <a:rPr lang="en-US" i="1" dirty="0" smtClean="0">
                <a:solidFill>
                  <a:srgbClr val="002060"/>
                </a:solidFill>
              </a:rPr>
              <a:t> </a:t>
            </a:r>
            <a:r>
              <a:rPr lang="en-US" i="1" dirty="0" err="1" smtClean="0">
                <a:solidFill>
                  <a:srgbClr val="002060"/>
                </a:solidFill>
              </a:rPr>
              <a:t>називають</a:t>
            </a:r>
            <a:r>
              <a:rPr lang="en-US" i="1" dirty="0" smtClean="0">
                <a:solidFill>
                  <a:srgbClr val="002060"/>
                </a:solidFill>
              </a:rPr>
              <a:t> </a:t>
            </a:r>
            <a:r>
              <a:rPr lang="en-US" i="1" dirty="0" err="1" smtClean="0">
                <a:solidFill>
                  <a:srgbClr val="002060"/>
                </a:solidFill>
              </a:rPr>
              <a:t>його</a:t>
            </a:r>
            <a:r>
              <a:rPr lang="en-US" i="1" dirty="0" smtClean="0">
                <a:solidFill>
                  <a:srgbClr val="002060"/>
                </a:solidFill>
              </a:rPr>
              <a:t> </a:t>
            </a:r>
            <a:r>
              <a:rPr lang="en-US" i="1" dirty="0" err="1" smtClean="0">
                <a:solidFill>
                  <a:srgbClr val="002060"/>
                </a:solidFill>
              </a:rPr>
              <a:t>кращим</a:t>
            </a:r>
            <a:r>
              <a:rPr lang="en-US" i="1" dirty="0" smtClean="0">
                <a:solidFill>
                  <a:srgbClr val="002060"/>
                </a:solidFill>
              </a:rPr>
              <a:t> </a:t>
            </a:r>
            <a:r>
              <a:rPr lang="en-US" i="1" dirty="0" err="1" smtClean="0">
                <a:solidFill>
                  <a:srgbClr val="002060"/>
                </a:solidFill>
              </a:rPr>
              <a:t>способом</a:t>
            </a:r>
            <a:r>
              <a:rPr lang="en-US" i="1" dirty="0" smtClean="0">
                <a:solidFill>
                  <a:srgbClr val="002060"/>
                </a:solidFill>
              </a:rPr>
              <a:t> </a:t>
            </a:r>
            <a:r>
              <a:rPr lang="en-US" i="1" dirty="0" err="1" smtClean="0">
                <a:solidFill>
                  <a:srgbClr val="002060"/>
                </a:solidFill>
              </a:rPr>
              <a:t>вступити</a:t>
            </a:r>
            <a:r>
              <a:rPr lang="en-US" i="1" dirty="0" smtClean="0">
                <a:solidFill>
                  <a:srgbClr val="002060"/>
                </a:solidFill>
              </a:rPr>
              <a:t> в </a:t>
            </a:r>
            <a:r>
              <a:rPr lang="en-US" i="1" dirty="0" err="1" smtClean="0">
                <a:solidFill>
                  <a:srgbClr val="002060"/>
                </a:solidFill>
              </a:rPr>
              <a:t>довірливі</a:t>
            </a:r>
            <a:r>
              <a:rPr lang="en-US" i="1" dirty="0" smtClean="0">
                <a:solidFill>
                  <a:srgbClr val="002060"/>
                </a:solidFill>
              </a:rPr>
              <a:t>, </a:t>
            </a:r>
            <a:r>
              <a:rPr lang="en-US" i="1" dirty="0" err="1" smtClean="0">
                <a:solidFill>
                  <a:srgbClr val="002060"/>
                </a:solidFill>
              </a:rPr>
              <a:t>дружні</a:t>
            </a:r>
            <a:r>
              <a:rPr lang="en-US" i="1" dirty="0" smtClean="0">
                <a:solidFill>
                  <a:srgbClr val="002060"/>
                </a:solidFill>
              </a:rPr>
              <a:t> </a:t>
            </a:r>
            <a:r>
              <a:rPr lang="en-US" i="1" dirty="0" err="1" smtClean="0">
                <a:solidFill>
                  <a:srgbClr val="002060"/>
                </a:solidFill>
              </a:rPr>
              <a:t>відносини</a:t>
            </a:r>
            <a:r>
              <a:rPr lang="en-US" i="1" dirty="0" smtClean="0">
                <a:solidFill>
                  <a:srgbClr val="002060"/>
                </a:solidFill>
              </a:rPr>
              <a:t> з </a:t>
            </a:r>
            <a:r>
              <a:rPr lang="en-US" i="1" dirty="0" err="1" smtClean="0">
                <a:solidFill>
                  <a:srgbClr val="002060"/>
                </a:solidFill>
              </a:rPr>
              <a:t>дитиною</a:t>
            </a:r>
            <a:r>
              <a:rPr lang="en-US" i="1" dirty="0" smtClean="0">
                <a:solidFill>
                  <a:srgbClr val="002060"/>
                </a:solidFill>
              </a:rPr>
              <a:t>. </a:t>
            </a:r>
            <a:endParaRPr lang="ru-RU" i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i="1" dirty="0" smtClean="0">
                <a:solidFill>
                  <a:srgbClr val="002060"/>
                </a:solidFill>
              </a:rPr>
              <a:t>     </a:t>
            </a:r>
            <a:r>
              <a:rPr lang="en-US" i="1" dirty="0" err="1" smtClean="0">
                <a:solidFill>
                  <a:srgbClr val="002060"/>
                </a:solidFill>
              </a:rPr>
              <a:t>Крім</a:t>
            </a:r>
            <a:r>
              <a:rPr lang="en-US" i="1" dirty="0" smtClean="0">
                <a:solidFill>
                  <a:srgbClr val="002060"/>
                </a:solidFill>
              </a:rPr>
              <a:t> </a:t>
            </a:r>
            <a:r>
              <a:rPr lang="en-US" i="1" dirty="0" err="1" smtClean="0">
                <a:solidFill>
                  <a:srgbClr val="002060"/>
                </a:solidFill>
              </a:rPr>
              <a:t>особистого</a:t>
            </a:r>
            <a:r>
              <a:rPr lang="en-US" i="1" dirty="0" smtClean="0">
                <a:solidFill>
                  <a:srgbClr val="002060"/>
                </a:solidFill>
              </a:rPr>
              <a:t> </a:t>
            </a:r>
            <a:r>
              <a:rPr lang="en-US" i="1" dirty="0" err="1" smtClean="0">
                <a:solidFill>
                  <a:srgbClr val="002060"/>
                </a:solidFill>
              </a:rPr>
              <a:t>розвитку</a:t>
            </a:r>
            <a:r>
              <a:rPr lang="en-US" i="1" dirty="0" smtClean="0">
                <a:solidFill>
                  <a:srgbClr val="002060"/>
                </a:solidFill>
              </a:rPr>
              <a:t> </a:t>
            </a:r>
            <a:r>
              <a:rPr lang="en-US" i="1" dirty="0" err="1" smtClean="0">
                <a:solidFill>
                  <a:srgbClr val="002060"/>
                </a:solidFill>
              </a:rPr>
              <a:t>дитини</a:t>
            </a:r>
            <a:r>
              <a:rPr lang="en-US" i="1" dirty="0" smtClean="0">
                <a:solidFill>
                  <a:srgbClr val="002060"/>
                </a:solidFill>
              </a:rPr>
              <a:t>, </a:t>
            </a:r>
            <a:r>
              <a:rPr lang="en-US" i="1" dirty="0" err="1" smtClean="0">
                <a:solidFill>
                  <a:srgbClr val="002060"/>
                </a:solidFill>
              </a:rPr>
              <a:t>гра</a:t>
            </a:r>
            <a:r>
              <a:rPr lang="en-US" i="1" dirty="0" smtClean="0">
                <a:solidFill>
                  <a:srgbClr val="002060"/>
                </a:solidFill>
              </a:rPr>
              <a:t> </a:t>
            </a:r>
            <a:r>
              <a:rPr lang="en-US" i="1" dirty="0" err="1" smtClean="0">
                <a:solidFill>
                  <a:srgbClr val="002060"/>
                </a:solidFill>
              </a:rPr>
              <a:t>дозволяє</a:t>
            </a:r>
            <a:r>
              <a:rPr lang="en-US" i="1" dirty="0" smtClean="0">
                <a:solidFill>
                  <a:srgbClr val="002060"/>
                </a:solidFill>
              </a:rPr>
              <a:t> </a:t>
            </a:r>
            <a:r>
              <a:rPr lang="en-US" i="1" dirty="0" err="1" smtClean="0">
                <a:solidFill>
                  <a:srgbClr val="002060"/>
                </a:solidFill>
              </a:rPr>
              <a:t>встановити</a:t>
            </a:r>
            <a:r>
              <a:rPr lang="en-US" i="1" dirty="0" smtClean="0">
                <a:solidFill>
                  <a:srgbClr val="002060"/>
                </a:solidFill>
              </a:rPr>
              <a:t>, </a:t>
            </a:r>
            <a:r>
              <a:rPr lang="en-US" i="1" dirty="0" err="1" smtClean="0">
                <a:solidFill>
                  <a:srgbClr val="002060"/>
                </a:solidFill>
              </a:rPr>
              <a:t>чого</a:t>
            </a:r>
            <a:r>
              <a:rPr lang="en-US" i="1" dirty="0" smtClean="0">
                <a:solidFill>
                  <a:srgbClr val="002060"/>
                </a:solidFill>
              </a:rPr>
              <a:t> </a:t>
            </a:r>
            <a:r>
              <a:rPr lang="en-US" i="1" dirty="0" err="1" smtClean="0">
                <a:solidFill>
                  <a:srgbClr val="002060"/>
                </a:solidFill>
              </a:rPr>
              <a:t>дитина</a:t>
            </a:r>
            <a:r>
              <a:rPr lang="en-US" i="1" dirty="0" smtClean="0">
                <a:solidFill>
                  <a:srgbClr val="002060"/>
                </a:solidFill>
              </a:rPr>
              <a:t> </a:t>
            </a:r>
            <a:r>
              <a:rPr lang="en-US" i="1" dirty="0" err="1" smtClean="0">
                <a:solidFill>
                  <a:srgbClr val="002060"/>
                </a:solidFill>
              </a:rPr>
              <a:t>прагне</a:t>
            </a:r>
            <a:r>
              <a:rPr lang="en-US" i="1" dirty="0" smtClean="0">
                <a:solidFill>
                  <a:srgbClr val="002060"/>
                </a:solidFill>
              </a:rPr>
              <a:t>,  </a:t>
            </a:r>
            <a:r>
              <a:rPr lang="en-US" i="1" dirty="0" err="1" smtClean="0">
                <a:solidFill>
                  <a:srgbClr val="002060"/>
                </a:solidFill>
              </a:rPr>
              <a:t>чого</a:t>
            </a:r>
            <a:r>
              <a:rPr lang="en-US" i="1" dirty="0" smtClean="0">
                <a:solidFill>
                  <a:srgbClr val="002060"/>
                </a:solidFill>
              </a:rPr>
              <a:t> </a:t>
            </a:r>
            <a:r>
              <a:rPr lang="en-US" i="1" dirty="0" err="1" smtClean="0">
                <a:solidFill>
                  <a:srgbClr val="002060"/>
                </a:solidFill>
              </a:rPr>
              <a:t>потребує</a:t>
            </a:r>
            <a:r>
              <a:rPr lang="en-US" i="1" dirty="0" smtClean="0">
                <a:solidFill>
                  <a:srgbClr val="002060"/>
                </a:solidFill>
              </a:rPr>
              <a:t>, </a:t>
            </a:r>
            <a:r>
              <a:rPr lang="en-US" i="1" dirty="0" err="1" smtClean="0">
                <a:solidFill>
                  <a:srgbClr val="002060"/>
                </a:solidFill>
              </a:rPr>
              <a:t>так</a:t>
            </a:r>
            <a:r>
              <a:rPr lang="en-US" i="1" dirty="0" smtClean="0">
                <a:solidFill>
                  <a:srgbClr val="002060"/>
                </a:solidFill>
              </a:rPr>
              <a:t> </a:t>
            </a:r>
            <a:r>
              <a:rPr lang="en-US" i="1" dirty="0" err="1" smtClean="0">
                <a:solidFill>
                  <a:srgbClr val="002060"/>
                </a:solidFill>
              </a:rPr>
              <a:t>як</a:t>
            </a:r>
            <a:r>
              <a:rPr lang="en-US" i="1" dirty="0" smtClean="0">
                <a:solidFill>
                  <a:srgbClr val="002060"/>
                </a:solidFill>
              </a:rPr>
              <a:t> в </a:t>
            </a:r>
            <a:r>
              <a:rPr lang="en-US" i="1" dirty="0" err="1" smtClean="0">
                <a:solidFill>
                  <a:srgbClr val="002060"/>
                </a:solidFill>
              </a:rPr>
              <a:t>грі</a:t>
            </a:r>
            <a:r>
              <a:rPr lang="en-US" i="1" dirty="0" smtClean="0">
                <a:solidFill>
                  <a:srgbClr val="002060"/>
                </a:solidFill>
              </a:rPr>
              <a:t> </a:t>
            </a:r>
            <a:r>
              <a:rPr lang="en-US" i="1" dirty="0" err="1" smtClean="0">
                <a:solidFill>
                  <a:srgbClr val="002060"/>
                </a:solidFill>
              </a:rPr>
              <a:t>дитина</a:t>
            </a:r>
            <a:r>
              <a:rPr lang="en-US" i="1" dirty="0" smtClean="0">
                <a:solidFill>
                  <a:srgbClr val="002060"/>
                </a:solidFill>
              </a:rPr>
              <a:t> </a:t>
            </a:r>
            <a:r>
              <a:rPr lang="en-US" i="1" dirty="0" err="1" smtClean="0">
                <a:solidFill>
                  <a:srgbClr val="002060"/>
                </a:solidFill>
              </a:rPr>
              <a:t>намагається</a:t>
            </a:r>
            <a:r>
              <a:rPr lang="en-US" i="1" dirty="0" smtClean="0">
                <a:solidFill>
                  <a:srgbClr val="002060"/>
                </a:solidFill>
              </a:rPr>
              <a:t> </a:t>
            </a:r>
            <a:r>
              <a:rPr lang="en-US" i="1" dirty="0" err="1" smtClean="0">
                <a:solidFill>
                  <a:srgbClr val="002060"/>
                </a:solidFill>
              </a:rPr>
              <a:t>заняти</a:t>
            </a:r>
            <a:r>
              <a:rPr lang="en-US" i="1" dirty="0" smtClean="0">
                <a:solidFill>
                  <a:srgbClr val="002060"/>
                </a:solidFill>
              </a:rPr>
              <a:t> </a:t>
            </a:r>
            <a:r>
              <a:rPr lang="en-US" i="1" dirty="0" err="1" smtClean="0">
                <a:solidFill>
                  <a:srgbClr val="002060"/>
                </a:solidFill>
              </a:rPr>
              <a:t>бажану</a:t>
            </a:r>
            <a:r>
              <a:rPr lang="en-US" i="1" dirty="0" smtClean="0">
                <a:solidFill>
                  <a:srgbClr val="002060"/>
                </a:solidFill>
              </a:rPr>
              <a:t> </a:t>
            </a:r>
            <a:r>
              <a:rPr lang="en-US" i="1" dirty="0" err="1" smtClean="0">
                <a:solidFill>
                  <a:srgbClr val="002060"/>
                </a:solidFill>
              </a:rPr>
              <a:t>роль</a:t>
            </a:r>
            <a:r>
              <a:rPr lang="en-US" i="1" dirty="0" smtClean="0">
                <a:solidFill>
                  <a:srgbClr val="002060"/>
                </a:solidFill>
              </a:rPr>
              <a:t>.</a:t>
            </a:r>
          </a:p>
        </p:txBody>
      </p:sp>
      <p:pic>
        <p:nvPicPr>
          <p:cNvPr id="4" name="Рисунок 3" descr="шогрнп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673756">
            <a:off x="4573671" y="1431857"/>
            <a:ext cx="4153644" cy="264413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" name="Рисунок 4" descr="оро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0969087">
            <a:off x="3920557" y="3899747"/>
            <a:ext cx="3547095" cy="26568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Ф</a:t>
            </a:r>
            <a:r>
              <a:rPr lang="en-US" b="1" dirty="0" err="1" smtClean="0">
                <a:solidFill>
                  <a:srgbClr val="FF0000"/>
                </a:solidFill>
              </a:rPr>
              <a:t>ункції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гри</a:t>
            </a:r>
            <a:r>
              <a:rPr lang="en-US" b="1" dirty="0" smtClean="0">
                <a:solidFill>
                  <a:srgbClr val="FF0000"/>
                </a:solidFill>
              </a:rPr>
              <a:t>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rot="21149929">
            <a:off x="994808" y="1226199"/>
            <a:ext cx="4090827" cy="5036416"/>
          </a:xfrm>
        </p:spPr>
        <p:txBody>
          <a:bodyPr>
            <a:normAutofit/>
          </a:bodyPr>
          <a:lstStyle/>
          <a:p>
            <a:r>
              <a:rPr lang="uk-UA" b="1" i="1" u="sng" dirty="0" smtClean="0">
                <a:solidFill>
                  <a:schemeClr val="accent6">
                    <a:lumMod val="50000"/>
                  </a:schemeClr>
                </a:solidFill>
              </a:rPr>
              <a:t>Соціокультурне призначення гри. </a:t>
            </a:r>
            <a:endParaRPr lang="ru-RU" b="1" i="1" u="sng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uk-UA" b="1" i="1" u="sng" dirty="0" smtClean="0">
                <a:solidFill>
                  <a:schemeClr val="accent6">
                    <a:lumMod val="50000"/>
                  </a:schemeClr>
                </a:solidFill>
              </a:rPr>
              <a:t>Функція міжнаціональної комунікації.  </a:t>
            </a:r>
            <a:endParaRPr lang="ru-RU" b="1" i="1" u="sng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uk-UA" b="1" i="1" u="sng" dirty="0" smtClean="0">
                <a:solidFill>
                  <a:schemeClr val="accent6">
                    <a:lumMod val="50000"/>
                  </a:schemeClr>
                </a:solidFill>
              </a:rPr>
              <a:t>Функція самореалізації людини у грі. </a:t>
            </a:r>
            <a:endParaRPr lang="ru-RU" b="1" i="1" u="sng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endParaRPr lang="ru-RU" i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dirty="0" smtClean="0"/>
          </a:p>
        </p:txBody>
      </p:sp>
      <p:pic>
        <p:nvPicPr>
          <p:cNvPr id="4" name="Рисунок 3" descr="лортми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32040" y="3645024"/>
            <a:ext cx="4032448" cy="30204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дьлтоир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068862">
            <a:off x="5436096" y="620688"/>
            <a:ext cx="3115047" cy="233327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             Ф</a:t>
            </a:r>
            <a:r>
              <a:rPr lang="en-US" b="1" dirty="0" err="1" smtClean="0">
                <a:solidFill>
                  <a:srgbClr val="FF0000"/>
                </a:solidFill>
              </a:rPr>
              <a:t>ункції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гри</a:t>
            </a:r>
            <a:r>
              <a:rPr lang="en-US" b="1" dirty="0" smtClean="0">
                <a:solidFill>
                  <a:srgbClr val="FF0000"/>
                </a:solidFill>
              </a:rPr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447800"/>
            <a:ext cx="5112568" cy="4800600"/>
          </a:xfrm>
        </p:spPr>
        <p:txBody>
          <a:bodyPr>
            <a:normAutofit lnSpcReduction="10000"/>
          </a:bodyPr>
          <a:lstStyle/>
          <a:p>
            <a:r>
              <a:rPr lang="uk-UA" b="1" i="1" u="sng" dirty="0" smtClean="0">
                <a:solidFill>
                  <a:schemeClr val="accent6">
                    <a:lumMod val="50000"/>
                  </a:schemeClr>
                </a:solidFill>
              </a:rPr>
              <a:t>Комунікативна гра. </a:t>
            </a:r>
            <a:endParaRPr lang="en-US" b="1" i="1" u="sng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uk-UA" b="1" i="1" u="sng" dirty="0" smtClean="0">
                <a:solidFill>
                  <a:schemeClr val="accent6">
                    <a:lumMod val="50000"/>
                  </a:schemeClr>
                </a:solidFill>
              </a:rPr>
              <a:t>Діагностична функція гри. </a:t>
            </a:r>
            <a:endParaRPr lang="ru-RU" b="1" i="1" u="sng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uk-UA" b="1" i="1" u="sng" dirty="0" err="1" smtClean="0">
                <a:solidFill>
                  <a:schemeClr val="accent6">
                    <a:lumMod val="50000"/>
                  </a:schemeClr>
                </a:solidFill>
              </a:rPr>
              <a:t>Ігротерапевтична</a:t>
            </a:r>
            <a:r>
              <a:rPr lang="uk-UA" b="1" i="1" u="sng" dirty="0" smtClean="0">
                <a:solidFill>
                  <a:schemeClr val="accent6">
                    <a:lumMod val="50000"/>
                  </a:schemeClr>
                </a:solidFill>
              </a:rPr>
              <a:t> функція гри. </a:t>
            </a:r>
            <a:endParaRPr lang="ru-RU" b="1" i="1" u="sng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uk-UA" b="1" i="1" u="sng" dirty="0" smtClean="0">
                <a:solidFill>
                  <a:schemeClr val="accent6">
                    <a:lumMod val="50000"/>
                  </a:schemeClr>
                </a:solidFill>
              </a:rPr>
              <a:t>Функція корекції у грі. </a:t>
            </a:r>
            <a:endParaRPr lang="ru-RU" b="1" i="1" u="sng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uk-UA" b="1" i="1" u="sng" dirty="0" smtClean="0">
                <a:solidFill>
                  <a:schemeClr val="accent6">
                    <a:lumMod val="50000"/>
                  </a:schemeClr>
                </a:solidFill>
              </a:rPr>
              <a:t>Розважальна функція гри. </a:t>
            </a:r>
            <a:endParaRPr lang="en-US" b="1" i="1" u="sng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b="1" i="1" u="sng" dirty="0" err="1" smtClean="0">
                <a:solidFill>
                  <a:schemeClr val="accent6">
                    <a:lumMod val="50000"/>
                  </a:schemeClr>
                </a:solidFill>
              </a:rPr>
              <a:t>Навчальна</a:t>
            </a:r>
            <a:r>
              <a:rPr lang="en-US" b="1" i="1" u="sng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b="1" i="1" u="sng" dirty="0" err="1" smtClean="0">
                <a:solidFill>
                  <a:schemeClr val="accent6">
                    <a:lumMod val="50000"/>
                  </a:schemeClr>
                </a:solidFill>
              </a:rPr>
              <a:t>функція</a:t>
            </a:r>
            <a:r>
              <a:rPr lang="en-US" b="1" i="1" u="sng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ru-RU" b="1" i="1" u="sng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4" name="Рисунок 3" descr="щшл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70849" y="2492896"/>
            <a:ext cx="3673151" cy="27513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rot="21415148">
            <a:off x="323377" y="938734"/>
            <a:ext cx="6552728" cy="285019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   </a:t>
            </a:r>
            <a:r>
              <a:rPr lang="uk-UA" dirty="0" smtClean="0"/>
              <a:t>Гра - це вільна, самостійна діяльність, що здійснюється за особливою ініціативою дитини, де значною мірою реалізується бажання виявити свій задум, по-своєму діяти, змінювати реальне життя. </a:t>
            </a:r>
          </a:p>
          <a:p>
            <a:pPr>
              <a:buNone/>
            </a:pPr>
            <a:r>
              <a:rPr lang="uk-UA" dirty="0" smtClean="0"/>
              <a:t>Одна з особливостей гри - наявність творчої основи. Вона завжди пов'язана з ініціативою, вигадкою, кмітливістю.</a:t>
            </a:r>
            <a:r>
              <a:rPr lang="en-US" dirty="0" smtClean="0"/>
              <a:t> </a:t>
            </a:r>
            <a:r>
              <a:rPr lang="en-US" dirty="0" err="1" smtClean="0"/>
              <a:t>Відзначають</a:t>
            </a:r>
            <a:r>
              <a:rPr lang="en-US" dirty="0" smtClean="0"/>
              <a:t> </a:t>
            </a:r>
            <a:r>
              <a:rPr lang="en-US" dirty="0" err="1" smtClean="0"/>
              <a:t>що</a:t>
            </a:r>
            <a:r>
              <a:rPr lang="en-US" dirty="0" smtClean="0"/>
              <a:t> </a:t>
            </a:r>
            <a:r>
              <a:rPr lang="uk-UA" dirty="0" smtClean="0"/>
              <a:t>у цьому процесі активно працює уява дитини, емоції, почуття.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459432"/>
            <a:ext cx="8229600" cy="1440160"/>
          </a:xfrm>
        </p:spPr>
        <p:txBody>
          <a:bodyPr>
            <a:normAutofit/>
          </a:bodyPr>
          <a:lstStyle/>
          <a:p>
            <a:r>
              <a:rPr lang="en-US" i="1" u="sng" dirty="0" err="1" smtClean="0">
                <a:solidFill>
                  <a:srgbClr val="FF0000"/>
                </a:solidFill>
              </a:rPr>
              <a:t>Пізнавальна</a:t>
            </a:r>
            <a:r>
              <a:rPr lang="en-US" i="1" u="sng" dirty="0" smtClean="0">
                <a:solidFill>
                  <a:srgbClr val="FF0000"/>
                </a:solidFill>
              </a:rPr>
              <a:t> </a:t>
            </a:r>
            <a:r>
              <a:rPr lang="en-US" i="1" u="sng" dirty="0" err="1" smtClean="0">
                <a:solidFill>
                  <a:srgbClr val="FF0000"/>
                </a:solidFill>
              </a:rPr>
              <a:t>гра</a:t>
            </a:r>
            <a:endParaRPr lang="ru-RU" i="1" u="sng" dirty="0">
              <a:solidFill>
                <a:srgbClr val="FF0000"/>
              </a:solidFill>
            </a:endParaRPr>
          </a:p>
        </p:txBody>
      </p:sp>
      <p:pic>
        <p:nvPicPr>
          <p:cNvPr id="5" name="Рисунок 4" descr="ошщлто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5275" y="3573016"/>
            <a:ext cx="3792669" cy="284084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зщолр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878616">
            <a:off x="4946466" y="3773389"/>
            <a:ext cx="3680318" cy="266265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rot="21421040">
            <a:off x="457200" y="1609416"/>
            <a:ext cx="7239000" cy="48463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</a:t>
            </a:r>
            <a:r>
              <a:rPr lang="uk-UA" i="1" u="sng" dirty="0" smtClean="0">
                <a:solidFill>
                  <a:srgbClr val="7030A0"/>
                </a:solidFill>
              </a:rPr>
              <a:t>Отже у сучасній педагогіці гра розглядається як вид діяльності дитини, в якій поєднуються риси, характерні для будь - якої соціальної діяльності (цілеспрямованість, усвідомленість, активна участь) та специфічні, притаманні лише грі (свобода і самостійність, самоорганізація дітей, наявність творчої основи, обов'язкове почуття радості й задоволення). </a:t>
            </a:r>
            <a:endParaRPr lang="ru-RU" i="1" u="sng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uk-UA" b="1" dirty="0" smtClean="0"/>
              <a:t> 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theme/_rels/them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image" Target="../media/image8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1_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1_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Апекс">
    <a:dk1>
      <a:sysClr val="windowText" lastClr="000000"/>
    </a:dk1>
    <a:lt1>
      <a:sysClr val="window" lastClr="FFFFFF"/>
    </a:lt1>
    <a:dk2>
      <a:srgbClr val="69676D"/>
    </a:dk2>
    <a:lt2>
      <a:srgbClr val="C9C2D1"/>
    </a:lt2>
    <a:accent1>
      <a:srgbClr val="CEB966"/>
    </a:accent1>
    <a:accent2>
      <a:srgbClr val="9CB084"/>
    </a:accent2>
    <a:accent3>
      <a:srgbClr val="6BB1C9"/>
    </a:accent3>
    <a:accent4>
      <a:srgbClr val="6585CF"/>
    </a:accent4>
    <a:accent5>
      <a:srgbClr val="7E6BC9"/>
    </a:accent5>
    <a:accent6>
      <a:srgbClr val="A379BB"/>
    </a:accent6>
    <a:hlink>
      <a:srgbClr val="410082"/>
    </a:hlink>
    <a:folHlink>
      <a:srgbClr val="93296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543</Words>
  <Application>Microsoft Office PowerPoint</Application>
  <PresentationFormat>Екран (4:3)</PresentationFormat>
  <Paragraphs>53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9</vt:i4>
      </vt:variant>
      <vt:variant>
        <vt:lpstr>Заголовки слайдів</vt:lpstr>
      </vt:variant>
      <vt:variant>
        <vt:i4>15</vt:i4>
      </vt:variant>
    </vt:vector>
  </HeadingPairs>
  <TitlesOfParts>
    <vt:vector size="24" baseType="lpstr">
      <vt:lpstr>Тема Office</vt:lpstr>
      <vt:lpstr>Поток</vt:lpstr>
      <vt:lpstr>Аспект</vt:lpstr>
      <vt:lpstr>Солнцестояние</vt:lpstr>
      <vt:lpstr>Городская</vt:lpstr>
      <vt:lpstr>Бумажная</vt:lpstr>
      <vt:lpstr>Изящная</vt:lpstr>
      <vt:lpstr>1_Трек</vt:lpstr>
      <vt:lpstr>1_Городская</vt:lpstr>
      <vt:lpstr>Презентація PowerPoint</vt:lpstr>
      <vt:lpstr>Гра в педагогічному процесі  </vt:lpstr>
      <vt:lpstr>Гра в житті дитини та її функції. </vt:lpstr>
      <vt:lpstr>Гра може використовуватися як …</vt:lpstr>
      <vt:lpstr>Гра в житті дитини та її функції. </vt:lpstr>
      <vt:lpstr>Функції гри:</vt:lpstr>
      <vt:lpstr>             Функції гри:</vt:lpstr>
      <vt:lpstr>Пізнавальна гра</vt:lpstr>
      <vt:lpstr>Презентація PowerPoint</vt:lpstr>
      <vt:lpstr>Осовні структурні компоненти гри:</vt:lpstr>
      <vt:lpstr>Умови застосування і організації гри. </vt:lpstr>
      <vt:lpstr>Презентація PowerPoint</vt:lpstr>
      <vt:lpstr>Роль вчителя в іграх, уміння та навички.</vt:lpstr>
      <vt:lpstr>Роль вчителя в іграх, уміння та навички.</vt:lpstr>
      <vt:lpstr>                Висновок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</dc:title>
  <dc:creator>samsung</dc:creator>
  <cp:lastModifiedBy>Сергій Терно</cp:lastModifiedBy>
  <cp:revision>24</cp:revision>
  <dcterms:created xsi:type="dcterms:W3CDTF">2013-12-13T08:28:26Z</dcterms:created>
  <dcterms:modified xsi:type="dcterms:W3CDTF">2014-09-21T19:57:24Z</dcterms:modified>
</cp:coreProperties>
</file>