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08" r:id="rId5"/>
    <p:sldMasterId id="2147483732" r:id="rId6"/>
    <p:sldMasterId id="2147483744" r:id="rId7"/>
    <p:sldMasterId id="2147483756" r:id="rId8"/>
    <p:sldMasterId id="2147483768" r:id="rId9"/>
  </p:sldMasterIdLst>
  <p:sldIdLst>
    <p:sldId id="256" r:id="rId10"/>
    <p:sldId id="257" r:id="rId11"/>
    <p:sldId id="258" r:id="rId12"/>
    <p:sldId id="260" r:id="rId13"/>
    <p:sldId id="259" r:id="rId14"/>
    <p:sldId id="261" r:id="rId15"/>
    <p:sldId id="273" r:id="rId16"/>
    <p:sldId id="262" r:id="rId17"/>
    <p:sldId id="263" r:id="rId18"/>
    <p:sldId id="265" r:id="rId19"/>
    <p:sldId id="264" r:id="rId20"/>
    <p:sldId id="268" r:id="rId21"/>
    <p:sldId id="266" r:id="rId22"/>
    <p:sldId id="267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2" autoAdjust="0"/>
    <p:restoredTop sz="94660"/>
  </p:normalViewPr>
  <p:slideViewPr>
    <p:cSldViewPr>
      <p:cViewPr varScale="1">
        <p:scale>
          <a:sx n="84" d="100"/>
          <a:sy n="8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63E7D7-BF09-42A2-AFC1-D94EB5678681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66FBE1-1FCC-4729-BE10-ACD985C1B4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0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228536"/>
            <a:ext cx="7848872" cy="2144680"/>
          </a:xfrm>
        </p:spPr>
        <p:txBody>
          <a:bodyPr>
            <a:normAutofit/>
          </a:bodyPr>
          <a:lstStyle/>
          <a:p>
            <a:r>
              <a:rPr lang="en-US" sz="3600" b="1" i="1" u="sng" dirty="0" smtClean="0">
                <a:solidFill>
                  <a:srgbClr val="FF0000"/>
                </a:solidFill>
              </a:rPr>
              <a:t>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“</a:t>
            </a:r>
            <a:r>
              <a:rPr lang="uk-UA" sz="3600" b="1" i="1" u="sng" dirty="0" smtClean="0">
                <a:solidFill>
                  <a:srgbClr val="FF0000"/>
                </a:solidFill>
              </a:rPr>
              <a:t>Гра в педагогічному процесі</a:t>
            </a:r>
            <a:r>
              <a:rPr lang="en-US" sz="3600" b="1" i="1" u="sng" dirty="0" smtClean="0">
                <a:solidFill>
                  <a:srgbClr val="FF0000"/>
                </a:solidFill>
              </a:rPr>
              <a:t>”</a:t>
            </a:r>
          </a:p>
          <a:p>
            <a:endParaRPr lang="en-US" sz="3600" b="1" i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002060"/>
                </a:solidFill>
              </a:rPr>
              <a:t>О</a:t>
            </a:r>
            <a:r>
              <a:rPr lang="en-US" u="sng" dirty="0" err="1" smtClean="0">
                <a:solidFill>
                  <a:srgbClr val="002060"/>
                </a:solidFill>
              </a:rPr>
              <a:t>совні</a:t>
            </a:r>
            <a:r>
              <a:rPr lang="en-US" u="sng" dirty="0" smtClean="0">
                <a:solidFill>
                  <a:srgbClr val="002060"/>
                </a:solidFill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</a:rPr>
              <a:t>структурні</a:t>
            </a:r>
            <a:r>
              <a:rPr lang="en-US" u="sng" dirty="0" smtClean="0">
                <a:solidFill>
                  <a:srgbClr val="002060"/>
                </a:solidFill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</a:rPr>
              <a:t>компоненти</a:t>
            </a:r>
            <a:r>
              <a:rPr lang="en-US" u="sng" dirty="0" smtClean="0">
                <a:solidFill>
                  <a:srgbClr val="002060"/>
                </a:solidFill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</a:rPr>
              <a:t>гри</a:t>
            </a:r>
            <a:r>
              <a:rPr lang="en-US" u="sng" dirty="0" smtClean="0">
                <a:solidFill>
                  <a:srgbClr val="002060"/>
                </a:solidFill>
              </a:rPr>
              <a:t>:</a:t>
            </a:r>
            <a:endParaRPr lang="ru-RU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1916832"/>
          <a:ext cx="2448272" cy="509776"/>
        </p:xfrm>
        <a:graphic>
          <a:graphicData uri="http://schemas.openxmlformats.org/drawingml/2006/table">
            <a:tbl>
              <a:tblPr/>
              <a:tblGrid>
                <a:gridCol w="2448272"/>
              </a:tblGrid>
              <a:tr h="5097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І</a:t>
                      </a:r>
                      <a:r>
                        <a:rPr lang="en-US" sz="2400" dirty="0" err="1" smtClean="0"/>
                        <a:t>грова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задумка</a:t>
                      </a:r>
                      <a:r>
                        <a:rPr lang="en-US" sz="2400" baseline="0" dirty="0" smtClean="0"/>
                        <a:t>;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0" y="3645024"/>
          <a:ext cx="2448271" cy="457200"/>
        </p:xfrm>
        <a:graphic>
          <a:graphicData uri="http://schemas.openxmlformats.org/drawingml/2006/table">
            <a:tbl>
              <a:tblPr/>
              <a:tblGrid>
                <a:gridCol w="2448271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Правила</a:t>
                      </a:r>
                      <a:r>
                        <a:rPr lang="en-US" sz="2400" dirty="0" smtClean="0"/>
                        <a:t>;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5616" y="5445224"/>
          <a:ext cx="2426243" cy="504056"/>
        </p:xfrm>
        <a:graphic>
          <a:graphicData uri="http://schemas.openxmlformats.org/drawingml/2006/table">
            <a:tbl>
              <a:tblPr/>
              <a:tblGrid>
                <a:gridCol w="2426243"/>
              </a:tblGrid>
              <a:tr h="50405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Ігрові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дії</a:t>
                      </a:r>
                      <a:r>
                        <a:rPr lang="en-US" sz="2400" dirty="0" smtClean="0"/>
                        <a:t>;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220072" y="1772816"/>
          <a:ext cx="2592288" cy="822960"/>
        </p:xfrm>
        <a:graphic>
          <a:graphicData uri="http://schemas.openxmlformats.org/drawingml/2006/table">
            <a:tbl>
              <a:tblPr/>
              <a:tblGrid>
                <a:gridCol w="2592288"/>
              </a:tblGrid>
              <a:tr h="50405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Дидактичні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задачі</a:t>
                      </a:r>
                      <a:r>
                        <a:rPr lang="ru-RU" sz="2400" dirty="0" smtClean="0"/>
                        <a:t>;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292080" y="3573016"/>
          <a:ext cx="2520280" cy="45720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3600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Обладнання</a:t>
                      </a:r>
                      <a:r>
                        <a:rPr lang="en-US" sz="2400" dirty="0" smtClean="0"/>
                        <a:t>;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220072" y="5517232"/>
          <a:ext cx="2448272" cy="457200"/>
        </p:xfrm>
        <a:graphic>
          <a:graphicData uri="http://schemas.openxmlformats.org/drawingml/2006/table">
            <a:tbl>
              <a:tblPr/>
              <a:tblGrid>
                <a:gridCol w="2448272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Результат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гри</a:t>
                      </a:r>
                      <a:r>
                        <a:rPr lang="en-US" sz="2400" dirty="0" smtClean="0"/>
                        <a:t>.</a:t>
                      </a:r>
                      <a:endParaRPr lang="ru-RU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1979712" y="2492896"/>
            <a:ext cx="43204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1979712" y="4149080"/>
            <a:ext cx="43204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156176" y="2636912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28184" y="4077072"/>
            <a:ext cx="432048" cy="1440160"/>
          </a:xfrm>
          <a:prstGeom prst="downArrow">
            <a:avLst>
              <a:gd name="adj1" fmla="val 6554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lvl="0"/>
            <a:r>
              <a:rPr lang="uk-UA" i="1" u="sng" dirty="0" smtClean="0">
                <a:solidFill>
                  <a:srgbClr val="7030A0"/>
                </a:solidFill>
              </a:rPr>
              <a:t>Умови застосування і організації гри.</a:t>
            </a:r>
            <a:r>
              <a:rPr lang="ru-RU" i="1" u="sng" dirty="0" smtClean="0">
                <a:solidFill>
                  <a:srgbClr val="7030A0"/>
                </a:solidFill>
              </a:rPr>
              <a:t/>
            </a:r>
            <a:br>
              <a:rPr lang="ru-RU" i="1" u="sng" dirty="0" smtClean="0">
                <a:solidFill>
                  <a:srgbClr val="7030A0"/>
                </a:solidFill>
              </a:rPr>
            </a:br>
            <a:endParaRPr lang="ru-RU" i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          </a:t>
            </a:r>
            <a:r>
              <a:rPr lang="uk-UA" i="1" dirty="0" smtClean="0">
                <a:solidFill>
                  <a:srgbClr val="0070C0"/>
                </a:solidFill>
              </a:rPr>
              <a:t>Основні принципи організації гри:</a:t>
            </a:r>
            <a:endParaRPr lang="ru-RU" i="1" dirty="0" smtClean="0">
              <a:solidFill>
                <a:srgbClr val="0070C0"/>
              </a:solidFill>
            </a:endParaRPr>
          </a:p>
          <a:p>
            <a:r>
              <a:rPr lang="uk-UA" dirty="0" smtClean="0"/>
              <a:t>       </a:t>
            </a:r>
            <a:r>
              <a:rPr lang="uk-UA" i="1" dirty="0" smtClean="0"/>
              <a:t>  відсутність примусу будь-якої форми при залученні дітей у гру;</a:t>
            </a:r>
            <a:endParaRPr lang="ru-RU" i="1" dirty="0" smtClean="0"/>
          </a:p>
          <a:p>
            <a:r>
              <a:rPr lang="uk-UA" i="1" dirty="0" smtClean="0"/>
              <a:t>       принцип розвитку ігрової динаміки;</a:t>
            </a:r>
            <a:endParaRPr lang="ru-RU" i="1" dirty="0" smtClean="0"/>
          </a:p>
          <a:p>
            <a:r>
              <a:rPr lang="uk-UA" i="1" dirty="0" smtClean="0"/>
              <a:t>        принцип підтримування ігрової атмосфери (підтримка реальних почуттів дітей);</a:t>
            </a:r>
            <a:endParaRPr lang="ru-RU" i="1" dirty="0" smtClean="0"/>
          </a:p>
          <a:p>
            <a:r>
              <a:rPr lang="uk-UA" i="1" dirty="0" smtClean="0"/>
              <a:t>        принцип взаємозв'язку ігрової та неігрової діяльності;</a:t>
            </a:r>
            <a:endParaRPr lang="ru-RU" i="1" dirty="0" smtClean="0"/>
          </a:p>
          <a:p>
            <a:r>
              <a:rPr lang="uk-UA" i="1" dirty="0" smtClean="0"/>
              <a:t>        принципи переходу від найпростіших ігор до складних ігрових форм;</a:t>
            </a:r>
            <a:endParaRPr lang="ru-RU" i="1" dirty="0" smtClean="0"/>
          </a:p>
          <a:p>
            <a:r>
              <a:rPr lang="uk-UA" i="1" dirty="0" smtClean="0"/>
              <a:t>        логіка переходу від простих ігор до складних пов'язана з поступовим поглибленням різноманітного змісту ігрових занять і правил.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443602">
            <a:off x="150146" y="665649"/>
            <a:ext cx="8622144" cy="5893033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7030A0"/>
                </a:solidFill>
              </a:rPr>
              <a:t>   </a:t>
            </a:r>
            <a:r>
              <a:rPr lang="ru-RU" b="1" u="sng" dirty="0" smtClean="0">
                <a:solidFill>
                  <a:srgbClr val="7030A0"/>
                </a:solidFill>
              </a:rPr>
              <a:t>Р</a:t>
            </a:r>
            <a:r>
              <a:rPr lang="en-US" b="1" u="sng" dirty="0" err="1" smtClean="0">
                <a:solidFill>
                  <a:srgbClr val="7030A0"/>
                </a:solidFill>
              </a:rPr>
              <a:t>озробка</a:t>
            </a:r>
            <a:r>
              <a:rPr lang="en-US" b="1" u="sng" dirty="0" smtClean="0">
                <a:solidFill>
                  <a:srgbClr val="7030A0"/>
                </a:solidFill>
              </a:rPr>
              <a:t>  </a:t>
            </a:r>
            <a:r>
              <a:rPr lang="en-US" b="1" u="sng" dirty="0" err="1" smtClean="0">
                <a:solidFill>
                  <a:srgbClr val="7030A0"/>
                </a:solidFill>
              </a:rPr>
              <a:t>гри</a:t>
            </a:r>
            <a:r>
              <a:rPr lang="en-US" b="1" u="sng" dirty="0" smtClean="0">
                <a:solidFill>
                  <a:srgbClr val="7030A0"/>
                </a:solidFill>
              </a:rPr>
              <a:t> - </a:t>
            </a:r>
            <a:r>
              <a:rPr lang="en-US" b="1" u="sng" dirty="0" err="1" smtClean="0">
                <a:solidFill>
                  <a:srgbClr val="7030A0"/>
                </a:solidFill>
              </a:rPr>
              <a:t>складний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процес</a:t>
            </a:r>
            <a:r>
              <a:rPr lang="en-US" b="1" u="sng" dirty="0" smtClean="0">
                <a:solidFill>
                  <a:srgbClr val="7030A0"/>
                </a:solidFill>
              </a:rPr>
              <a:t>. </a:t>
            </a:r>
            <a:r>
              <a:rPr lang="en-US" b="1" u="sng" dirty="0" err="1" smtClean="0">
                <a:solidFill>
                  <a:srgbClr val="7030A0"/>
                </a:solidFill>
              </a:rPr>
              <a:t>Але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саме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такі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уроки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запамятовуються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надовго</a:t>
            </a:r>
            <a:r>
              <a:rPr lang="en-US" b="1" u="sng" dirty="0" smtClean="0">
                <a:solidFill>
                  <a:srgbClr val="7030A0"/>
                </a:solidFill>
              </a:rPr>
              <a:t>, </a:t>
            </a:r>
            <a:r>
              <a:rPr lang="en-US" b="1" u="sng" dirty="0" err="1" smtClean="0">
                <a:solidFill>
                  <a:srgbClr val="7030A0"/>
                </a:solidFill>
              </a:rPr>
              <a:t>як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ярке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та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емоційне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свято</a:t>
            </a:r>
            <a:r>
              <a:rPr lang="en-US" b="1" u="sng" dirty="0" smtClean="0">
                <a:solidFill>
                  <a:srgbClr val="7030A0"/>
                </a:solidFill>
              </a:rPr>
              <a:t>.  </a:t>
            </a:r>
            <a:r>
              <a:rPr lang="en-US" b="1" u="sng" dirty="0" err="1" smtClean="0">
                <a:solidFill>
                  <a:srgbClr val="7030A0"/>
                </a:solidFill>
              </a:rPr>
              <a:t>Вчителю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постійно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потрібно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коригувати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свою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роботу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при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проведенні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ігор</a:t>
            </a:r>
            <a:r>
              <a:rPr lang="en-US" b="1" u="sng" dirty="0" smtClean="0">
                <a:solidFill>
                  <a:srgbClr val="7030A0"/>
                </a:solidFill>
              </a:rPr>
              <a:t>, </a:t>
            </a:r>
            <a:r>
              <a:rPr lang="en-US" b="1" u="sng" dirty="0" err="1" smtClean="0">
                <a:solidFill>
                  <a:srgbClr val="7030A0"/>
                </a:solidFill>
              </a:rPr>
              <a:t>так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як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змінюються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учні</a:t>
            </a:r>
            <a:r>
              <a:rPr lang="en-US" b="1" u="sng" dirty="0" smtClean="0">
                <a:solidFill>
                  <a:srgbClr val="7030A0"/>
                </a:solidFill>
              </a:rPr>
              <a:t>, а  </a:t>
            </a:r>
            <a:r>
              <a:rPr lang="en-US" b="1" u="sng" dirty="0" err="1" smtClean="0">
                <a:solidFill>
                  <a:srgbClr val="7030A0"/>
                </a:solidFill>
              </a:rPr>
              <a:t>тому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потрібно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змінювати</a:t>
            </a:r>
            <a:r>
              <a:rPr lang="en-US" b="1" u="sng" dirty="0" smtClean="0">
                <a:solidFill>
                  <a:srgbClr val="7030A0"/>
                </a:solidFill>
              </a:rPr>
              <a:t>  і </a:t>
            </a:r>
            <a:r>
              <a:rPr lang="en-US" b="1" u="sng" dirty="0" err="1" smtClean="0">
                <a:solidFill>
                  <a:srgbClr val="7030A0"/>
                </a:solidFill>
              </a:rPr>
              <a:t>організацію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</a:rPr>
              <a:t>гри</a:t>
            </a:r>
            <a:r>
              <a:rPr lang="en-US" b="1" u="sng" dirty="0" smtClean="0">
                <a:solidFill>
                  <a:srgbClr val="7030A0"/>
                </a:solidFill>
              </a:rPr>
              <a:t>.  </a:t>
            </a:r>
            <a:endParaRPr lang="ru-RU" b="1" u="sng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иирои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813042"/>
            <a:ext cx="3960440" cy="264029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хджл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5324" y="3983764"/>
            <a:ext cx="3393140" cy="25415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i="1" u="sng" dirty="0" smtClean="0">
                <a:solidFill>
                  <a:srgbClr val="7030A0"/>
                </a:solidFill>
              </a:rPr>
              <a:t>Роль вчителя в іграх, уміння та навички.</a:t>
            </a:r>
            <a:endParaRPr lang="ru-RU" b="1" i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5724128" cy="34563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i="1" dirty="0" smtClean="0">
                <a:solidFill>
                  <a:srgbClr val="002060"/>
                </a:solidFill>
              </a:rPr>
              <a:t>Основні вміння, якими повинен володіти вихователь, здійснюючи керівництво іграми дітей: </a:t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1) аналітичні - вміння аналізувати і діагностувати рівень розвитку ігрової діяльності дітей. Таку оцінку вихователь може зробити лише на підставі постійних спостережень за іграми дітей; </a:t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2) проектувальні (конструктивні) - вміння проектувати рівень розвитку ігрової діяльності дітей, якої б вихователь бажав би досягнути як для колективу в цілому, так і для окремих дітей; </a:t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3) організаторські та комунікативні - вміння організувати дітей, провести щирий інтерес до дитячої гри, включитись у неї на головних або другорядних ролях, впливати на її хід пропозицією, порадою, питанням. </a:t>
            </a:r>
            <a:endParaRPr lang="ru-RU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ироиоб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53220">
            <a:off x="5640924" y="766568"/>
            <a:ext cx="3590000" cy="29891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отр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861049"/>
            <a:ext cx="3960440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35280" cy="648072"/>
          </a:xfrm>
        </p:spPr>
        <p:txBody>
          <a:bodyPr>
            <a:normAutofit fontScale="90000"/>
          </a:bodyPr>
          <a:lstStyle/>
          <a:p>
            <a:r>
              <a:rPr lang="uk-UA" b="1" i="1" u="sng" dirty="0" smtClean="0">
                <a:solidFill>
                  <a:srgbClr val="7030A0"/>
                </a:solidFill>
              </a:rPr>
              <a:t>Роль вчителя в іграх, уміння та навички.</a:t>
            </a:r>
            <a:endParaRPr lang="ru-RU" b="1" i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196752"/>
            <a:ext cx="6491064" cy="37444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i="1" dirty="0" smtClean="0"/>
              <a:t>Крім цього вихователю необхідно звернути особливу увагу на формування у дітей умінь - спільно будувати і розвивати сюжет, розуміти партнерів по грі і узгоджувати свої дії з їхніми. </a:t>
            </a:r>
          </a:p>
          <a:p>
            <a:pPr>
              <a:buNone/>
            </a:pPr>
            <a:r>
              <a:rPr lang="uk-UA" i="1" dirty="0" smtClean="0"/>
              <a:t>Для вирішення цього питання доцільно організувати: </a:t>
            </a:r>
            <a:br>
              <a:rPr lang="uk-UA" i="1" dirty="0" smtClean="0"/>
            </a:br>
            <a:r>
              <a:rPr lang="uk-UA" i="1" dirty="0" smtClean="0"/>
              <a:t>1) спільний переказ знайомої казки або оповідання; в якому діє правило черговості. Керівництво вихователя полягає у визначенні моменту зміни розповідача і нагадуванні подальшого ходу подій, якщо діти забили його; </a:t>
            </a:r>
            <a:br>
              <a:rPr lang="uk-UA" i="1" dirty="0" smtClean="0"/>
            </a:br>
            <a:r>
              <a:rPr lang="uk-UA" i="1" dirty="0" smtClean="0"/>
              <a:t>2) спільне придумування казки або оповідання, які у подальшому використовуються як ігрові сюжети. Такі ситуації слід організовувати з парою дітей, враховуючи при цьому їхні симпатії і рівень ігрової діяльності. </a:t>
            </a:r>
            <a:br>
              <a:rPr lang="uk-UA" i="1" dirty="0" smtClean="0"/>
            </a:br>
            <a:r>
              <a:rPr lang="uk-UA" i="1" dirty="0" smtClean="0"/>
              <a:t>3) після того, як діти запам'ятали сюжет, вихователь може запропонувати розіграти його. Це є необхідною умовою для накопичення досвіду елементарної рольової поведінки. При цьому вихователь спирається на знання дітей, вчить по - різному комбінувати їх (фантазувати, уявляти, тощо). 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ор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725144"/>
            <a:ext cx="2755378" cy="21328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1_f6bdea830c0eb3b4ba81788851fa0bd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68760"/>
            <a:ext cx="2712343" cy="2712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365104"/>
            <a:ext cx="3096344" cy="231926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108012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</a:t>
            </a:r>
            <a:r>
              <a:rPr lang="ru-RU" dirty="0" smtClean="0"/>
              <a:t>В</a:t>
            </a:r>
            <a:r>
              <a:rPr lang="en-US" dirty="0" err="1" smtClean="0"/>
              <a:t>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30577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i="1" u="sng" dirty="0" err="1" smtClean="0">
                <a:solidFill>
                  <a:srgbClr val="002060"/>
                </a:solidFill>
              </a:rPr>
              <a:t>Таким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чином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можна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сказати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що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гра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основний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вид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діяльності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дитини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але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може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використовуватися</a:t>
            </a:r>
            <a:r>
              <a:rPr lang="en-US" i="1" u="sng" dirty="0" smtClean="0">
                <a:solidFill>
                  <a:srgbClr val="002060"/>
                </a:solidFill>
              </a:rPr>
              <a:t> і </a:t>
            </a:r>
            <a:r>
              <a:rPr lang="en-US" i="1" u="sng" dirty="0" err="1" smtClean="0">
                <a:solidFill>
                  <a:srgbClr val="002060"/>
                </a:solidFill>
              </a:rPr>
              <a:t>для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учнів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старших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класів</a:t>
            </a:r>
            <a:r>
              <a:rPr lang="en-US" i="1" u="sng" dirty="0" smtClean="0">
                <a:solidFill>
                  <a:srgbClr val="002060"/>
                </a:solidFill>
              </a:rPr>
              <a:t> у </a:t>
            </a:r>
            <a:r>
              <a:rPr lang="en-US" i="1" u="sng" dirty="0" err="1" smtClean="0">
                <a:solidFill>
                  <a:srgbClr val="002060"/>
                </a:solidFill>
              </a:rPr>
              <a:t>відповідній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формі</a:t>
            </a:r>
            <a:r>
              <a:rPr lang="en-US" i="1" u="sng" dirty="0" smtClean="0">
                <a:solidFill>
                  <a:srgbClr val="002060"/>
                </a:solidFill>
              </a:rPr>
              <a:t>. </a:t>
            </a:r>
            <a:r>
              <a:rPr lang="en-US" i="1" u="sng" dirty="0" err="1" smtClean="0">
                <a:solidFill>
                  <a:srgbClr val="002060"/>
                </a:solidFill>
              </a:rPr>
              <a:t>Сполучення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гри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та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навчання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багато</a:t>
            </a:r>
            <a:r>
              <a:rPr lang="en-US" i="1" u="sng" dirty="0" smtClean="0">
                <a:solidFill>
                  <a:srgbClr val="002060"/>
                </a:solidFill>
              </a:rPr>
              <a:t> в </a:t>
            </a:r>
            <a:r>
              <a:rPr lang="en-US" i="1" u="sng" dirty="0" err="1" smtClean="0">
                <a:solidFill>
                  <a:srgbClr val="002060"/>
                </a:solidFill>
              </a:rPr>
              <a:t>чому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залежить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від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розуміння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вчителем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функцій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педагогічної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гри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де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вчитель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виступає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координатором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наставником</a:t>
            </a:r>
            <a:r>
              <a:rPr lang="en-US" i="1" u="sng" dirty="0" smtClean="0">
                <a:solidFill>
                  <a:srgbClr val="002060"/>
                </a:solidFill>
              </a:rPr>
              <a:t>,  </a:t>
            </a:r>
            <a:r>
              <a:rPr lang="en-US" i="1" u="sng" dirty="0" err="1" smtClean="0">
                <a:solidFill>
                  <a:srgbClr val="002060"/>
                </a:solidFill>
              </a:rPr>
              <a:t>суддею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ведучим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тому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має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володіти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певними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вміннями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прийомами</a:t>
            </a:r>
            <a:r>
              <a:rPr lang="en-US" i="1" u="sng" dirty="0" smtClean="0">
                <a:solidFill>
                  <a:srgbClr val="002060"/>
                </a:solidFill>
              </a:rPr>
              <a:t>, </a:t>
            </a:r>
            <a:r>
              <a:rPr lang="en-US" i="1" u="sng" dirty="0" err="1" smtClean="0">
                <a:solidFill>
                  <a:srgbClr val="002060"/>
                </a:solidFill>
              </a:rPr>
              <a:t>навичками</a:t>
            </a:r>
            <a:r>
              <a:rPr lang="en-US" i="1" u="sng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C00000"/>
                </a:solidFill>
              </a:rPr>
              <a:t>Гра в педагогічному процесі 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                План</a:t>
            </a:r>
            <a:endParaRPr lang="ru-RU" dirty="0"/>
          </a:p>
          <a:p>
            <a:pPr lvl="0"/>
            <a:r>
              <a:rPr lang="uk-UA" dirty="0"/>
              <a:t>Гра в житті дитини та її функції.</a:t>
            </a:r>
            <a:endParaRPr lang="ru-RU" dirty="0"/>
          </a:p>
          <a:p>
            <a:pPr lvl="0"/>
            <a:r>
              <a:rPr lang="uk-UA" dirty="0"/>
              <a:t>Пізнавальна гра як засіб розвитку розумових здібностей.</a:t>
            </a:r>
            <a:endParaRPr lang="ru-RU" dirty="0"/>
          </a:p>
          <a:p>
            <a:pPr lvl="0"/>
            <a:r>
              <a:rPr lang="uk-UA" dirty="0"/>
              <a:t>Умови застосування і організації гри.</a:t>
            </a:r>
            <a:endParaRPr lang="ru-RU" dirty="0"/>
          </a:p>
          <a:p>
            <a:pPr lvl="0"/>
            <a:r>
              <a:rPr lang="uk-UA" dirty="0"/>
              <a:t>Роль вчителя в іграх, уміння та навички.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>
                <a:solidFill>
                  <a:srgbClr val="C00000"/>
                </a:solidFill>
              </a:rPr>
              <a:t>Гра </a:t>
            </a:r>
            <a:r>
              <a:rPr lang="uk-UA" dirty="0" smtClean="0">
                <a:solidFill>
                  <a:srgbClr val="FF0000"/>
                </a:solidFill>
              </a:rPr>
              <a:t>в житті дитини та її функції.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268760"/>
            <a:ext cx="8316416" cy="10081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І</a:t>
            </a:r>
            <a:r>
              <a:rPr lang="uk-UA" dirty="0" smtClean="0"/>
              <a:t>гра </a:t>
            </a:r>
            <a:r>
              <a:rPr lang="uk-UA" dirty="0"/>
              <a:t>– </a:t>
            </a:r>
            <a:r>
              <a:rPr lang="uk-UA" dirty="0" err="1" smtClean="0"/>
              <a:t>основн</a:t>
            </a:r>
            <a:r>
              <a:rPr lang="en-US" dirty="0" smtClean="0"/>
              <a:t>и</a:t>
            </a:r>
            <a:r>
              <a:rPr lang="uk-UA" dirty="0" smtClean="0"/>
              <a:t>й </a:t>
            </a:r>
            <a:r>
              <a:rPr lang="uk-UA" dirty="0"/>
              <a:t>вид </a:t>
            </a:r>
            <a:r>
              <a:rPr lang="uk-UA" dirty="0" smtClean="0"/>
              <a:t>д</a:t>
            </a:r>
            <a:r>
              <a:rPr lang="en-US" dirty="0" smtClean="0"/>
              <a:t>і</a:t>
            </a:r>
            <a:r>
              <a:rPr lang="uk-UA" dirty="0" smtClean="0"/>
              <a:t>я</a:t>
            </a:r>
            <a:r>
              <a:rPr lang="en-US" dirty="0" err="1" smtClean="0"/>
              <a:t>льності</a:t>
            </a:r>
            <a:r>
              <a:rPr lang="uk-UA" dirty="0" smtClean="0"/>
              <a:t> </a:t>
            </a:r>
            <a:r>
              <a:rPr lang="en-US" dirty="0" err="1" smtClean="0"/>
              <a:t>дитини</a:t>
            </a:r>
            <a:r>
              <a:rPr lang="uk-UA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М</a:t>
            </a:r>
            <a:r>
              <a:rPr lang="uk-UA" dirty="0" err="1" smtClean="0"/>
              <a:t>отив</a:t>
            </a:r>
            <a:r>
              <a:rPr lang="uk-UA" dirty="0" smtClean="0"/>
              <a:t> </a:t>
            </a:r>
            <a:r>
              <a:rPr lang="en-US" dirty="0" err="1" smtClean="0"/>
              <a:t>якої</a:t>
            </a:r>
            <a:r>
              <a:rPr lang="uk-UA" dirty="0" smtClean="0"/>
              <a:t> </a:t>
            </a:r>
            <a:r>
              <a:rPr lang="uk-UA" dirty="0" err="1" smtClean="0"/>
              <a:t>заключа</a:t>
            </a:r>
            <a:r>
              <a:rPr lang="en-US" dirty="0" smtClean="0"/>
              <a:t>є</a:t>
            </a:r>
            <a:r>
              <a:rPr lang="uk-UA" dirty="0" smtClean="0"/>
              <a:t>т</a:t>
            </a:r>
            <a:r>
              <a:rPr lang="en-US" dirty="0" smtClean="0"/>
              <a:t>ь</a:t>
            </a:r>
            <a:r>
              <a:rPr lang="uk-UA" dirty="0" smtClean="0"/>
              <a:t>ся </a:t>
            </a:r>
            <a:r>
              <a:rPr lang="uk-UA" dirty="0"/>
              <a:t>не в результатах, а в </a:t>
            </a:r>
            <a:r>
              <a:rPr lang="uk-UA" dirty="0" err="1"/>
              <a:t>самом</a:t>
            </a:r>
            <a:r>
              <a:rPr lang="uk-UA" dirty="0"/>
              <a:t> </a:t>
            </a:r>
            <a:r>
              <a:rPr lang="uk-UA" dirty="0" err="1" smtClean="0"/>
              <a:t>проце</a:t>
            </a:r>
            <a:r>
              <a:rPr lang="en-US" dirty="0" err="1" smtClean="0"/>
              <a:t>сі</a:t>
            </a:r>
            <a:r>
              <a:rPr lang="uk-UA" dirty="0" smtClean="0"/>
              <a:t>. </a:t>
            </a:r>
            <a:r>
              <a:rPr lang="uk-UA" dirty="0"/>
              <a:t>Для </a:t>
            </a:r>
            <a:r>
              <a:rPr lang="en-US" dirty="0" err="1" smtClean="0"/>
              <a:t>дитини</a:t>
            </a:r>
            <a:r>
              <a:rPr lang="uk-UA" dirty="0" smtClean="0"/>
              <a:t> гра </a:t>
            </a:r>
            <a:r>
              <a:rPr lang="uk-UA" dirty="0"/>
              <a:t>– </a:t>
            </a:r>
            <a:r>
              <a:rPr lang="en-US" dirty="0" err="1" smtClean="0"/>
              <a:t>засіб</a:t>
            </a:r>
            <a:r>
              <a:rPr lang="uk-UA" dirty="0" smtClean="0"/>
              <a:t> </a:t>
            </a:r>
            <a:r>
              <a:rPr lang="uk-UA" dirty="0" err="1" smtClean="0"/>
              <a:t>самореал</a:t>
            </a:r>
            <a:r>
              <a:rPr lang="en-US" dirty="0" smtClean="0"/>
              <a:t>і</a:t>
            </a:r>
            <a:r>
              <a:rPr lang="uk-UA" dirty="0" err="1" smtClean="0"/>
              <a:t>зац</a:t>
            </a:r>
            <a:r>
              <a:rPr lang="en-US" dirty="0" err="1" smtClean="0"/>
              <a:t>ії</a:t>
            </a:r>
            <a:r>
              <a:rPr lang="uk-UA" dirty="0" smtClean="0"/>
              <a:t> </a:t>
            </a:r>
            <a:r>
              <a:rPr lang="en-US" dirty="0" smtClean="0"/>
              <a:t>і</a:t>
            </a:r>
            <a:r>
              <a:rPr lang="uk-UA" dirty="0" smtClean="0"/>
              <a:t> </a:t>
            </a:r>
            <a:r>
              <a:rPr lang="uk-UA" dirty="0" err="1" smtClean="0"/>
              <a:t>самов</a:t>
            </a:r>
            <a:r>
              <a:rPr lang="en-US" dirty="0"/>
              <a:t>и</a:t>
            </a:r>
            <a:r>
              <a:rPr lang="uk-UA" dirty="0" err="1" smtClean="0"/>
              <a:t>раже</a:t>
            </a:r>
            <a:r>
              <a:rPr lang="en-US" dirty="0" err="1" smtClean="0"/>
              <a:t>ння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5" name="Рисунок 4" descr="лоьти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840182">
            <a:off x="4538589" y="2759421"/>
            <a:ext cx="4331661" cy="27946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зщолр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39927">
            <a:off x="539552" y="3501008"/>
            <a:ext cx="3808482" cy="275537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err="1" smtClean="0">
                <a:solidFill>
                  <a:srgbClr val="7030A0"/>
                </a:solidFill>
              </a:rPr>
              <a:t>Гра</a:t>
            </a:r>
            <a:r>
              <a:rPr lang="en-US" i="1" u="sng" dirty="0" smtClean="0">
                <a:solidFill>
                  <a:srgbClr val="7030A0"/>
                </a:solidFill>
              </a:rPr>
              <a:t> </a:t>
            </a:r>
            <a:r>
              <a:rPr lang="en-US" i="1" u="sng" dirty="0" err="1" smtClean="0">
                <a:solidFill>
                  <a:srgbClr val="7030A0"/>
                </a:solidFill>
              </a:rPr>
              <a:t>може</a:t>
            </a:r>
            <a:r>
              <a:rPr lang="en-US" i="1" u="sng" dirty="0" smtClean="0">
                <a:solidFill>
                  <a:srgbClr val="7030A0"/>
                </a:solidFill>
              </a:rPr>
              <a:t> </a:t>
            </a:r>
            <a:r>
              <a:rPr lang="en-US" i="1" u="sng" dirty="0" err="1" smtClean="0">
                <a:solidFill>
                  <a:srgbClr val="7030A0"/>
                </a:solidFill>
              </a:rPr>
              <a:t>використовуватися</a:t>
            </a:r>
            <a:r>
              <a:rPr lang="en-US" i="1" u="sng" dirty="0" smtClean="0">
                <a:solidFill>
                  <a:srgbClr val="7030A0"/>
                </a:solidFill>
              </a:rPr>
              <a:t> </a:t>
            </a:r>
            <a:r>
              <a:rPr lang="en-US" i="1" u="sng" dirty="0" err="1" smtClean="0">
                <a:solidFill>
                  <a:srgbClr val="7030A0"/>
                </a:solidFill>
              </a:rPr>
              <a:t>як</a:t>
            </a:r>
            <a:r>
              <a:rPr lang="en-US" i="1" u="sng" dirty="0" smtClean="0">
                <a:solidFill>
                  <a:srgbClr val="7030A0"/>
                </a:solidFill>
              </a:rPr>
              <a:t> …</a:t>
            </a:r>
            <a:endParaRPr lang="ru-RU" i="1" u="sng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126955_html_m402f9df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9144000" cy="5112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Гра в житті дитини та її функції.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3635896" cy="46413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i="1" dirty="0" err="1" smtClean="0">
                <a:solidFill>
                  <a:srgbClr val="002060"/>
                </a:solidFill>
              </a:rPr>
              <a:t>Гра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допомагає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встановити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контакт</a:t>
            </a:r>
            <a:r>
              <a:rPr lang="en-US" i="1" dirty="0" smtClean="0">
                <a:solidFill>
                  <a:srgbClr val="002060"/>
                </a:solidFill>
              </a:rPr>
              <a:t> з </a:t>
            </a:r>
            <a:r>
              <a:rPr lang="en-US" i="1" dirty="0" err="1" smtClean="0">
                <a:solidFill>
                  <a:srgbClr val="002060"/>
                </a:solidFill>
              </a:rPr>
              <a:t>дитиною</a:t>
            </a:r>
            <a:r>
              <a:rPr lang="en-US" i="1" dirty="0" smtClean="0">
                <a:solidFill>
                  <a:srgbClr val="002060"/>
                </a:solidFill>
              </a:rPr>
              <a:t>. </a:t>
            </a:r>
            <a:r>
              <a:rPr lang="en-US" i="1" dirty="0" err="1" smtClean="0">
                <a:solidFill>
                  <a:srgbClr val="002060"/>
                </a:solidFill>
              </a:rPr>
              <a:t>Педагоги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називають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його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кращим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способом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вступити</a:t>
            </a:r>
            <a:r>
              <a:rPr lang="en-US" i="1" dirty="0" smtClean="0">
                <a:solidFill>
                  <a:srgbClr val="002060"/>
                </a:solidFill>
              </a:rPr>
              <a:t> в </a:t>
            </a:r>
            <a:r>
              <a:rPr lang="en-US" i="1" dirty="0" err="1" smtClean="0">
                <a:solidFill>
                  <a:srgbClr val="002060"/>
                </a:solidFill>
              </a:rPr>
              <a:t>довірливі</a:t>
            </a:r>
            <a:r>
              <a:rPr lang="en-US" i="1" dirty="0" smtClean="0">
                <a:solidFill>
                  <a:srgbClr val="002060"/>
                </a:solidFill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</a:rPr>
              <a:t>дружні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відносини</a:t>
            </a:r>
            <a:r>
              <a:rPr lang="en-US" i="1" dirty="0" smtClean="0">
                <a:solidFill>
                  <a:srgbClr val="002060"/>
                </a:solidFill>
              </a:rPr>
              <a:t> з </a:t>
            </a:r>
            <a:r>
              <a:rPr lang="en-US" i="1" dirty="0" err="1" smtClean="0">
                <a:solidFill>
                  <a:srgbClr val="002060"/>
                </a:solidFill>
              </a:rPr>
              <a:t>дитиною</a:t>
            </a:r>
            <a:r>
              <a:rPr lang="en-US" i="1" dirty="0" smtClean="0">
                <a:solidFill>
                  <a:srgbClr val="002060"/>
                </a:solidFill>
              </a:rPr>
              <a:t>. </a:t>
            </a:r>
            <a:endParaRPr lang="ru-RU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 </a:t>
            </a:r>
            <a:r>
              <a:rPr lang="en-US" i="1" dirty="0" err="1" smtClean="0">
                <a:solidFill>
                  <a:srgbClr val="002060"/>
                </a:solidFill>
              </a:rPr>
              <a:t>Крім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особистого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розвитку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дитини</a:t>
            </a:r>
            <a:r>
              <a:rPr lang="en-US" i="1" dirty="0" smtClean="0">
                <a:solidFill>
                  <a:srgbClr val="002060"/>
                </a:solidFill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</a:rPr>
              <a:t>гра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дозволяє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встановити</a:t>
            </a:r>
            <a:r>
              <a:rPr lang="en-US" i="1" dirty="0" smtClean="0">
                <a:solidFill>
                  <a:srgbClr val="002060"/>
                </a:solidFill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</a:rPr>
              <a:t>чого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дитина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прагне</a:t>
            </a:r>
            <a:r>
              <a:rPr lang="en-US" i="1" dirty="0" smtClean="0">
                <a:solidFill>
                  <a:srgbClr val="002060"/>
                </a:solidFill>
              </a:rPr>
              <a:t>,  </a:t>
            </a:r>
            <a:r>
              <a:rPr lang="en-US" i="1" dirty="0" err="1" smtClean="0">
                <a:solidFill>
                  <a:srgbClr val="002060"/>
                </a:solidFill>
              </a:rPr>
              <a:t>чого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потребує</a:t>
            </a:r>
            <a:r>
              <a:rPr lang="en-US" i="1" dirty="0" smtClean="0">
                <a:solidFill>
                  <a:srgbClr val="002060"/>
                </a:solidFill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</a:rPr>
              <a:t>так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як</a:t>
            </a:r>
            <a:r>
              <a:rPr lang="en-US" i="1" dirty="0" smtClean="0">
                <a:solidFill>
                  <a:srgbClr val="002060"/>
                </a:solidFill>
              </a:rPr>
              <a:t> в </a:t>
            </a:r>
            <a:r>
              <a:rPr lang="en-US" i="1" dirty="0" err="1" smtClean="0">
                <a:solidFill>
                  <a:srgbClr val="002060"/>
                </a:solidFill>
              </a:rPr>
              <a:t>грі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дитина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намагається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заняти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бажану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роль</a:t>
            </a:r>
            <a:r>
              <a:rPr lang="en-US" i="1" dirty="0" smtClean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4" name="Рисунок 3" descr="шогрнп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3756">
            <a:off x="4573671" y="1431857"/>
            <a:ext cx="4153644" cy="26441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оро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69087">
            <a:off x="3920557" y="3899747"/>
            <a:ext cx="3547095" cy="26568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</a:t>
            </a:r>
            <a:r>
              <a:rPr lang="en-US" b="1" dirty="0" err="1" smtClean="0">
                <a:solidFill>
                  <a:srgbClr val="FF0000"/>
                </a:solidFill>
              </a:rPr>
              <a:t>ункції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гри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149929">
            <a:off x="994808" y="1226199"/>
            <a:ext cx="4090827" cy="5036416"/>
          </a:xfrm>
        </p:spPr>
        <p:txBody>
          <a:bodyPr>
            <a:normAutofit/>
          </a:bodyPr>
          <a:lstStyle/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Соціокультурне призначення гри.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Функція міжнаціональної комунікації. 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Функція самореалізації людини у грі.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лортми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645024"/>
            <a:ext cx="4032448" cy="3020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дьлтоир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68862">
            <a:off x="5436096" y="620688"/>
            <a:ext cx="3115047" cy="2333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Ф</a:t>
            </a:r>
            <a:r>
              <a:rPr lang="en-US" b="1" dirty="0" err="1" smtClean="0">
                <a:solidFill>
                  <a:srgbClr val="FF0000"/>
                </a:solidFill>
              </a:rPr>
              <a:t>ункції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гри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5112568" cy="4800600"/>
          </a:xfrm>
        </p:spPr>
        <p:txBody>
          <a:bodyPr>
            <a:normAutofit lnSpcReduction="10000"/>
          </a:bodyPr>
          <a:lstStyle/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Комунікативна гра. </a:t>
            </a:r>
            <a:endParaRPr lang="en-US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Діагностична функція гри.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err="1" smtClean="0">
                <a:solidFill>
                  <a:schemeClr val="accent6">
                    <a:lumMod val="50000"/>
                  </a:schemeClr>
                </a:solidFill>
              </a:rPr>
              <a:t>Ігротерапевтична</a:t>
            </a:r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 функція гри.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Функція корекції у грі. 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b="1" i="1" u="sng" dirty="0" smtClean="0">
                <a:solidFill>
                  <a:schemeClr val="accent6">
                    <a:lumMod val="50000"/>
                  </a:schemeClr>
                </a:solidFill>
              </a:rPr>
              <a:t>Розважальна функція гри. </a:t>
            </a:r>
            <a:endParaRPr lang="en-US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i="1" u="sng" dirty="0" err="1" smtClean="0">
                <a:solidFill>
                  <a:schemeClr val="accent6">
                    <a:lumMod val="50000"/>
                  </a:schemeClr>
                </a:solidFill>
              </a:rPr>
              <a:t>Навчальна</a:t>
            </a:r>
            <a:r>
              <a:rPr lang="en-US" b="1" i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i="1" u="sng" dirty="0" err="1" smtClean="0">
                <a:solidFill>
                  <a:schemeClr val="accent6">
                    <a:lumMod val="50000"/>
                  </a:schemeClr>
                </a:solidFill>
              </a:rPr>
              <a:t>функція</a:t>
            </a:r>
            <a:r>
              <a:rPr lang="en-US" b="1" i="1" u="sng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b="1" i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щшл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0849" y="2492896"/>
            <a:ext cx="3673151" cy="2751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15148">
            <a:off x="323377" y="938734"/>
            <a:ext cx="6552728" cy="28501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dirty="0" smtClean="0"/>
              <a:t>Гра - це вільна, самостійна діяльність, що здійснюється за особливою ініціативою дитини, де значною мірою реалізується бажання виявити свій задум, по-своєму діяти, змінювати реальне життя. </a:t>
            </a:r>
          </a:p>
          <a:p>
            <a:pPr>
              <a:buNone/>
            </a:pPr>
            <a:r>
              <a:rPr lang="uk-UA" dirty="0" smtClean="0"/>
              <a:t>Одна з особливостей гри - наявність творчої основи. Вона завжди пов'язана з ініціативою, вигадкою, кмітливістю.</a:t>
            </a:r>
            <a:r>
              <a:rPr lang="en-US" dirty="0" smtClean="0"/>
              <a:t> </a:t>
            </a:r>
            <a:r>
              <a:rPr lang="en-US" dirty="0" err="1" smtClean="0"/>
              <a:t>Відзначають</a:t>
            </a:r>
            <a:r>
              <a:rPr lang="en-US" dirty="0" smtClean="0"/>
              <a:t>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uk-UA" dirty="0" smtClean="0"/>
              <a:t>у цьому процесі активно працює уява дитини, емоції, почуття.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440160"/>
          </a:xfrm>
        </p:spPr>
        <p:txBody>
          <a:bodyPr>
            <a:normAutofit/>
          </a:bodyPr>
          <a:lstStyle/>
          <a:p>
            <a:r>
              <a:rPr lang="en-US" i="1" u="sng" dirty="0" err="1" smtClean="0">
                <a:solidFill>
                  <a:srgbClr val="FF0000"/>
                </a:solidFill>
              </a:rPr>
              <a:t>Пізнавальна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</a:rPr>
              <a:t>гра</a:t>
            </a:r>
            <a:endParaRPr lang="ru-RU" i="1" u="sng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ошщлто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5275" y="3573016"/>
            <a:ext cx="3792669" cy="2840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зщолр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878616">
            <a:off x="4946466" y="3773389"/>
            <a:ext cx="3680318" cy="26626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21040">
            <a:off x="457200" y="1609416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i="1" u="sng" dirty="0" smtClean="0">
                <a:solidFill>
                  <a:srgbClr val="7030A0"/>
                </a:solidFill>
              </a:rPr>
              <a:t>Отже у сучасній педагогіці гра розглядається як вид діяльності дитини, в якій поєднуються риси, характерні для будь - якої соціальної діяльності (цілеспрямованість, усвідомленість, активна участь) та специфічні, притаманні лише грі (свобода і самостійність, самоорганізація дітей, наявність творчої основи, обов'язкове почуття радості й задоволення). </a:t>
            </a:r>
            <a:endParaRPr lang="ru-RU" i="1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пекс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543</Words>
  <Application>Microsoft Office PowerPoint</Application>
  <PresentationFormat>Екран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слайдів</vt:lpstr>
      </vt:variant>
      <vt:variant>
        <vt:i4>15</vt:i4>
      </vt:variant>
    </vt:vector>
  </HeadingPairs>
  <TitlesOfParts>
    <vt:vector size="24" baseType="lpstr">
      <vt:lpstr>Тема Office</vt:lpstr>
      <vt:lpstr>Поток</vt:lpstr>
      <vt:lpstr>Аспект</vt:lpstr>
      <vt:lpstr>Солнцестояние</vt:lpstr>
      <vt:lpstr>Городская</vt:lpstr>
      <vt:lpstr>Бумажная</vt:lpstr>
      <vt:lpstr>Изящная</vt:lpstr>
      <vt:lpstr>1_Трек</vt:lpstr>
      <vt:lpstr>1_Городская</vt:lpstr>
      <vt:lpstr>Презентація PowerPoint</vt:lpstr>
      <vt:lpstr>Гра в педагогічному процесі  </vt:lpstr>
      <vt:lpstr>Гра в житті дитини та її функції. </vt:lpstr>
      <vt:lpstr>Гра може використовуватися як …</vt:lpstr>
      <vt:lpstr>Гра в житті дитини та її функції. </vt:lpstr>
      <vt:lpstr>Функції гри:</vt:lpstr>
      <vt:lpstr>             Функції гри:</vt:lpstr>
      <vt:lpstr>Пізнавальна гра</vt:lpstr>
      <vt:lpstr>Презентація PowerPoint</vt:lpstr>
      <vt:lpstr>Осовні структурні компоненти гри:</vt:lpstr>
      <vt:lpstr>Умови застосування і організації гри. </vt:lpstr>
      <vt:lpstr>Презентація PowerPoint</vt:lpstr>
      <vt:lpstr>Роль вчителя в іграх, уміння та навички.</vt:lpstr>
      <vt:lpstr>Роль вчителя в іграх, уміння та навички.</vt:lpstr>
      <vt:lpstr>                Висновок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samsung</dc:creator>
  <cp:lastModifiedBy>Сергій Терно</cp:lastModifiedBy>
  <cp:revision>24</cp:revision>
  <dcterms:created xsi:type="dcterms:W3CDTF">2013-12-13T08:28:26Z</dcterms:created>
  <dcterms:modified xsi:type="dcterms:W3CDTF">2014-09-21T19:57:24Z</dcterms:modified>
</cp:coreProperties>
</file>