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68" r:id="rId2"/>
    <p:sldId id="271" r:id="rId3"/>
    <p:sldId id="262" r:id="rId4"/>
    <p:sldId id="265" r:id="rId5"/>
    <p:sldId id="264" r:id="rId6"/>
    <p:sldId id="266" r:id="rId7"/>
    <p:sldId id="275" r:id="rId8"/>
    <p:sldId id="276" r:id="rId9"/>
    <p:sldId id="258" r:id="rId10"/>
    <p:sldId id="270" r:id="rId11"/>
  </p:sldIdLst>
  <p:sldSz cx="9144000" cy="5143500" type="screen16x9"/>
  <p:notesSz cx="6858000" cy="9144000"/>
  <p:embeddedFontLst>
    <p:embeddedFont>
      <p:font typeface="Economica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9400"/>
    <a:srgbClr val="FF0066"/>
    <a:srgbClr val="45757B"/>
    <a:srgbClr val="FFFFFF"/>
    <a:srgbClr val="FFCC66"/>
    <a:srgbClr val="9B2593"/>
    <a:srgbClr val="805C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936" y="-2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Google Shape;3;n"/>
          <p:cNvSpPr>
            <a:spLocks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91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TextEdit="1"/>
          </p:cNvSpPr>
          <p:nvPr>
            <p:ph type="sldImg"/>
          </p:nvPr>
        </p:nvSpPr>
        <p:spPr>
          <a:ln>
            <a:headEnd/>
            <a:tailEnd/>
          </a:ln>
        </p:spPr>
      </p:sp>
      <p:sp>
        <p:nvSpPr>
          <p:cNvPr id="45059" name="Text Box 3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mtClean="0">
                <a:latin typeface="Arial" charset="0"/>
                <a:cs typeface="Arial" charset="0"/>
              </a:rPr>
              <a:t>Товій війні </a:t>
            </a:r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Google Shape;71;g9ad68c6d85_0_61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4578" name="Google Shape;72;g9ad68c6d85_0_6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6;p3"/>
          <p:cNvSpPr>
            <a:spLocks/>
          </p:cNvSpPr>
          <p:nvPr/>
        </p:nvSpPr>
        <p:spPr bwMode="auto">
          <a:xfrm flipH="1">
            <a:off x="7596188" y="460375"/>
            <a:ext cx="1081087" cy="1125538"/>
          </a:xfrm>
          <a:custGeom>
            <a:avLst/>
            <a:gdLst/>
            <a:ahLst/>
            <a:cxnLst>
              <a:cxn ang="0">
                <a:pos x="0" y="44998"/>
              </a:cxn>
              <a:cxn ang="0">
                <a:pos x="0" y="0"/>
              </a:cxn>
              <a:cxn ang="0">
                <a:pos x="43265" y="0"/>
              </a:cxn>
            </a:cxnLst>
            <a:rect l="0" t="0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Google Shape;17;p3"/>
          <p:cNvSpPr>
            <a:spLocks/>
          </p:cNvSpPr>
          <p:nvPr/>
        </p:nvSpPr>
        <p:spPr bwMode="auto">
          <a:xfrm rot="10800000" flipH="1">
            <a:off x="466725" y="3557588"/>
            <a:ext cx="1081088" cy="1125537"/>
          </a:xfrm>
          <a:custGeom>
            <a:avLst/>
            <a:gdLst/>
            <a:ahLst/>
            <a:cxnLst>
              <a:cxn ang="0">
                <a:pos x="0" y="44998"/>
              </a:cxn>
              <a:cxn ang="0">
                <a:pos x="0" y="0"/>
              </a:cxn>
              <a:cxn ang="0">
                <a:pos x="43265" y="0"/>
              </a:cxn>
            </a:cxnLst>
            <a:rect l="0" t="0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5" name="Google Shape;19;p3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Economica" charset="0"/>
                <a:sym typeface="Economica" charset="0"/>
              </a:defRPr>
            </a:lvl1pPr>
          </a:lstStyle>
          <a:p>
            <a:pPr>
              <a:defRPr/>
            </a:pPr>
            <a:fld id="{13B8C93E-EC3D-4F26-A49C-987D60E0DEC6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;p4"/>
          <p:cNvSpPr>
            <a:spLocks noChangeArrowheads="1"/>
          </p:cNvSpPr>
          <p:nvPr/>
        </p:nvSpPr>
        <p:spPr bwMode="auto">
          <a:xfrm>
            <a:off x="0" y="5045075"/>
            <a:ext cx="9144000" cy="984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ru-RU"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Google Shape;24;p4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Economica" charset="0"/>
                <a:sym typeface="Economica" charset="0"/>
              </a:defRPr>
            </a:lvl1pPr>
          </a:lstStyle>
          <a:p>
            <a:pPr>
              <a:defRPr/>
            </a:pPr>
            <a:fld id="{AAE7C933-2B38-40FE-88F1-85783EFDEFB7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8;p8"/>
          <p:cNvSpPr>
            <a:spLocks noChangeArrowheads="1"/>
          </p:cNvSpPr>
          <p:nvPr/>
        </p:nvSpPr>
        <p:spPr bwMode="auto">
          <a:xfrm>
            <a:off x="0" y="5045075"/>
            <a:ext cx="9144000" cy="984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ru-RU"/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" name="Google Shape;40;p8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Economica" charset="0"/>
                <a:sym typeface="Economica" charset="0"/>
              </a:defRPr>
            </a:lvl1pPr>
          </a:lstStyle>
          <a:p>
            <a:pPr>
              <a:defRPr/>
            </a:pPr>
            <a:fld id="{F15D22C0-7760-4628-A155-506D70F89502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;p9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ru-RU"/>
          </a:p>
        </p:txBody>
      </p:sp>
      <p:cxnSp>
        <p:nvCxnSpPr>
          <p:cNvPr id="6" name="Google Shape;43;p9"/>
          <p:cNvCxnSpPr>
            <a:cxnSpLocks noChangeShapeType="1"/>
          </p:cNvCxnSpPr>
          <p:nvPr/>
        </p:nvCxnSpPr>
        <p:spPr bwMode="auto">
          <a:xfrm>
            <a:off x="5029200" y="4495800"/>
            <a:ext cx="468313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47;p9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FFFFFF"/>
                </a:solidFill>
                <a:latin typeface="Economica" charset="0"/>
                <a:sym typeface="Economica" charset="0"/>
              </a:defRPr>
            </a:lvl1pPr>
          </a:lstStyle>
          <a:p>
            <a:pPr>
              <a:defRPr/>
            </a:pPr>
            <a:fld id="{1C7E6DD6-E599-4B30-922F-ECA394DB3284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2;p11"/>
          <p:cNvSpPr>
            <a:spLocks noChangeArrowheads="1"/>
          </p:cNvSpPr>
          <p:nvPr/>
        </p:nvSpPr>
        <p:spPr bwMode="auto">
          <a:xfrm>
            <a:off x="0" y="5045075"/>
            <a:ext cx="9144000" cy="984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ru-RU"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Google Shape;55;p11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Economica" charset="0"/>
                <a:sym typeface="Economica" charset="0"/>
              </a:defRPr>
            </a:lvl1pPr>
          </a:lstStyle>
          <a:p>
            <a:pPr>
              <a:defRPr/>
            </a:pPr>
            <a:fld id="{7F6331F1-25B3-4FDF-9567-260CF5A83598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ux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311150" y="315913"/>
            <a:ext cx="85217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311150" y="1225550"/>
            <a:ext cx="8521700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8" name="Google Shape;8;p1"/>
          <p:cNvSpPr txBox="1">
            <a:spLocks noGrp="1"/>
          </p:cNvSpPr>
          <p:nvPr/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fld id="{9EDE0252-227C-4D7B-8A05-71BC35351D01}" type="slidenum">
              <a:rPr lang="en-US" sz="1000">
                <a:latin typeface="Economica" charset="0"/>
                <a:sym typeface="Economica" charset="0"/>
              </a:rPr>
              <a:pPr algn="r">
                <a:buClr>
                  <a:srgbClr val="000000"/>
                </a:buClr>
                <a:buFont typeface="Arial" charset="0"/>
                <a:buNone/>
                <a:defRPr/>
              </a:pPr>
              <a:t>‹#›</a:t>
            </a:fld>
            <a:endParaRPr lang="ru-RU" sz="1000">
              <a:latin typeface="Economica" charset="0"/>
              <a:sym typeface="Economica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9" r:id="rId3"/>
    <p:sldLayoutId id="2147483668" r:id="rId4"/>
    <p:sldLayoutId id="2147483667" r:id="rId5"/>
    <p:sldLayoutId id="2147483672" r:id="rId6"/>
    <p:sldLayoutId id="2147483673" r:id="rId7"/>
    <p:sldLayoutId id="2147483666" r:id="rId8"/>
    <p:sldLayoutId id="2147483674" r:id="rId9"/>
    <p:sldLayoutId id="2147483665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oundcloud.com/babel_ua/sets/napal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dcasts.nv.ua/ukr/podcast/333-syrena.html" TargetMode="External"/><Relationship Id="rId5" Type="http://schemas.openxmlformats.org/officeDocument/2006/relationships/hyperlink" Target="https://podcasts.nv.ua/ukr/podcast/329-schodennyk-vijny.html" TargetMode="External"/><Relationship Id="rId4" Type="http://schemas.openxmlformats.org/officeDocument/2006/relationships/hyperlink" Target="https://www.warmuseum.kiev.ua/_ua/news/podcast/index_1.php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311150" y="315913"/>
            <a:ext cx="8521700" cy="103187"/>
          </a:xfrm>
        </p:spPr>
        <p:txBody>
          <a:bodyPr/>
          <a:lstStyle/>
          <a:p>
            <a:endParaRPr lang="ru-RU" sz="1200" smtClean="0">
              <a:latin typeface="Arial" charset="0"/>
              <a:cs typeface="Arial" charset="0"/>
            </a:endParaRPr>
          </a:p>
        </p:txBody>
      </p:sp>
      <p:pic>
        <p:nvPicPr>
          <p:cNvPr id="13314" name="Picture 4"/>
          <p:cNvPicPr>
            <a:picLocks noChangeAspect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039938" y="427038"/>
            <a:ext cx="1514475" cy="1328737"/>
          </a:xfrm>
        </p:spPr>
      </p:pic>
      <p:pic>
        <p:nvPicPr>
          <p:cNvPr id="13315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7063" y="417513"/>
            <a:ext cx="16192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182688" y="2051050"/>
            <a:ext cx="7254875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>
                <a:solidFill>
                  <a:schemeClr val="tx1"/>
                </a:solidFill>
              </a:rPr>
              <a:t>Сторітелінг під час війни</a:t>
            </a:r>
            <a:endParaRPr lang="ru-RU" sz="2800" b="1">
              <a:solidFill>
                <a:schemeClr val="tx1"/>
              </a:solidFill>
            </a:endParaRPr>
          </a:p>
          <a:p>
            <a:pPr algn="ctr"/>
            <a:endParaRPr lang="uk-UA" sz="2400" b="1">
              <a:solidFill>
                <a:schemeClr val="tx1"/>
              </a:solidFill>
            </a:endParaRPr>
          </a:p>
          <a:p>
            <a:pPr algn="ctr"/>
            <a:endParaRPr lang="uk-UA" sz="2400" b="1">
              <a:solidFill>
                <a:schemeClr val="tx1"/>
              </a:solidFill>
            </a:endParaRPr>
          </a:p>
          <a:p>
            <a:pPr algn="ctr"/>
            <a:r>
              <a:rPr lang="uk-UA" sz="2000">
                <a:solidFill>
                  <a:schemeClr val="tx1"/>
                </a:solidFill>
              </a:rPr>
              <a:t>Любченко Юлія Валеріївна – к.н.соц.ком., </a:t>
            </a:r>
          </a:p>
          <a:p>
            <a:pPr algn="ctr"/>
            <a:r>
              <a:rPr lang="uk-UA" sz="2000">
                <a:solidFill>
                  <a:schemeClr val="tx1"/>
                </a:solidFill>
              </a:rPr>
              <a:t>доцентка кафедри журналістики ЗНУ</a:t>
            </a:r>
          </a:p>
          <a:p>
            <a:pPr algn="ctr"/>
            <a:endParaRPr lang="ru-RU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38914" name="Text Box 3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/>
            <a:endParaRPr lang="uk-UA" sz="2400" smtClean="0">
              <a:latin typeface="Arial" charset="0"/>
              <a:cs typeface="Arial" charset="0"/>
            </a:endParaRPr>
          </a:p>
          <a:p>
            <a:pPr algn="ctr"/>
            <a:endParaRPr lang="uk-UA" sz="2400" smtClean="0">
              <a:latin typeface="Arial" charset="0"/>
              <a:cs typeface="Arial" charset="0"/>
            </a:endParaRPr>
          </a:p>
          <a:p>
            <a:pPr algn="ctr"/>
            <a:endParaRPr lang="uk-UA" sz="2400" smtClean="0">
              <a:latin typeface="Arial" charset="0"/>
              <a:cs typeface="Arial" charset="0"/>
            </a:endParaRPr>
          </a:p>
          <a:p>
            <a:pPr algn="ctr"/>
            <a:r>
              <a:rPr lang="uk-UA" sz="2400" b="1" smtClean="0">
                <a:latin typeface="Arial" charset="0"/>
                <a:cs typeface="Arial" charset="0"/>
              </a:rPr>
              <a:t>ДЯКУЮ ЗА УВАГУ!</a:t>
            </a:r>
            <a:endParaRPr lang="ru-RU" sz="24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Grp="1"/>
          </p:cNvSpPr>
          <p:nvPr>
            <p:ph type="title" idx="4294967295"/>
          </p:nvPr>
        </p:nvSpPr>
        <p:spPr>
          <a:xfrm>
            <a:off x="311150" y="315913"/>
            <a:ext cx="8521700" cy="511175"/>
          </a:xfrm>
        </p:spPr>
        <p:txBody>
          <a:bodyPr/>
          <a:lstStyle/>
          <a:p>
            <a:pPr algn="ctr"/>
            <a:r>
              <a:rPr lang="uk-UA" sz="2400" b="1" smtClean="0">
                <a:latin typeface="Arial" charset="0"/>
                <a:cs typeface="Arial" charset="0"/>
              </a:rPr>
              <a:t>СТАНДАРТИ ПІД ЧАС ВІІЙНИ</a:t>
            </a:r>
            <a:endParaRPr lang="ru-RU" sz="2400" b="1" smtClean="0">
              <a:latin typeface="Arial" charset="0"/>
              <a:cs typeface="Arial" charset="0"/>
            </a:endParaRPr>
          </a:p>
        </p:txBody>
      </p:sp>
      <p:sp>
        <p:nvSpPr>
          <p:cNvPr id="14338" name="Text Box 3"/>
          <p:cNvSpPr txBox="1">
            <a:spLocks noGrp="1"/>
          </p:cNvSpPr>
          <p:nvPr>
            <p:ph type="body" idx="4294967295"/>
          </p:nvPr>
        </p:nvSpPr>
        <p:spPr>
          <a:xfrm>
            <a:off x="311150" y="860425"/>
            <a:ext cx="4905375" cy="3719513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endParaRPr lang="ru-RU" sz="2400" b="1" smtClean="0">
              <a:latin typeface="Times New Roman" pitchFamily="18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2400" b="1" smtClean="0">
              <a:latin typeface="Times New Roman" pitchFamily="18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2400" b="1" smtClean="0">
              <a:latin typeface="Times New Roman" pitchFamily="18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sz="2400" b="1" smtClean="0">
                <a:latin typeface="Times New Roman" pitchFamily="18" charset="0"/>
                <a:cs typeface="Arial" charset="0"/>
              </a:rPr>
              <a:t>Основні стандарти і чи варто </a:t>
            </a:r>
          </a:p>
          <a:p>
            <a:pPr>
              <a:lnSpc>
                <a:spcPct val="80000"/>
              </a:lnSpc>
            </a:pPr>
            <a:endParaRPr lang="ru-RU" sz="2400" b="1" smtClean="0">
              <a:latin typeface="Times New Roman" pitchFamily="18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sz="2400" b="1" smtClean="0">
                <a:latin typeface="Times New Roman" pitchFamily="18" charset="0"/>
                <a:cs typeface="Arial" charset="0"/>
              </a:rPr>
              <a:t>їх дотримуватись?</a:t>
            </a:r>
            <a:r>
              <a:rPr lang="uk-UA" smtClean="0">
                <a:latin typeface="Arial" charset="0"/>
                <a:cs typeface="Arial" charset="0"/>
              </a:rPr>
              <a:t>					</a:t>
            </a:r>
          </a:p>
          <a:p>
            <a:pPr>
              <a:lnSpc>
                <a:spcPct val="80000"/>
              </a:lnSpc>
            </a:pPr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14339" name="AutoShape 4" descr="16836336-reporter-interview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4340" name="AutoShape 6" descr="16836336-reporter-interview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4341" name="AutoShape 8" descr="16836336-reporter-interview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4342" name="AutoShape 10" descr="16836336-reporter-interview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4343" name="AutoShape 12" descr="16836336-reporter-interview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pic>
        <p:nvPicPr>
          <p:cNvPr id="1434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4325" y="1084263"/>
            <a:ext cx="3571875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Grp="1"/>
          </p:cNvSpPr>
          <p:nvPr>
            <p:ph type="title" idx="4294967295"/>
          </p:nvPr>
        </p:nvSpPr>
        <p:spPr>
          <a:xfrm>
            <a:off x="311150" y="315913"/>
            <a:ext cx="8521700" cy="663575"/>
          </a:xfrm>
        </p:spPr>
        <p:txBody>
          <a:bodyPr/>
          <a:lstStyle/>
          <a:p>
            <a:pPr algn="ctr"/>
            <a:r>
              <a:rPr lang="uk-UA" sz="2800" b="1" smtClean="0">
                <a:latin typeface="Arial" charset="0"/>
                <a:cs typeface="Arial" charset="0"/>
              </a:rPr>
              <a:t>СКЛАДНОЩІ ЖУРНАЛІСТІВ ПІД ЧАС ВІЙНИ</a:t>
            </a:r>
            <a:endParaRPr lang="ru-RU" sz="2800" b="1" smtClean="0">
              <a:latin typeface="Arial" charset="0"/>
              <a:cs typeface="Arial" charset="0"/>
            </a:endParaRPr>
          </a:p>
        </p:txBody>
      </p:sp>
      <p:sp>
        <p:nvSpPr>
          <p:cNvPr id="15362" name="Text Box 3"/>
          <p:cNvSpPr txBox="1">
            <a:spLocks noGrp="1"/>
          </p:cNvSpPr>
          <p:nvPr>
            <p:ph type="body" idx="4294967295"/>
          </p:nvPr>
        </p:nvSpPr>
        <p:spPr>
          <a:xfrm>
            <a:off x="311150" y="1127125"/>
            <a:ext cx="8158163" cy="3452813"/>
          </a:xfrm>
        </p:spPr>
        <p:txBody>
          <a:bodyPr/>
          <a:lstStyle/>
          <a:p>
            <a:pPr fontAlgn="b"/>
            <a:r>
              <a:rPr lang="ru-RU" sz="1600" b="1" smtClean="0">
                <a:solidFill>
                  <a:srgbClr val="FF0066"/>
                </a:solidFill>
                <a:latin typeface="Times New Roman" pitchFamily="18" charset="0"/>
                <a:cs typeface="Arial" charset="0"/>
              </a:rPr>
              <a:t>«Нові виклики, з якими ми не стикались» – дослідження Комісії з журналістської етики (21.03.2022 – 31.03.2022)</a:t>
            </a:r>
          </a:p>
          <a:p>
            <a:pPr fontAlgn="b"/>
            <a:endParaRPr lang="uk-UA" sz="1600" b="1" smtClean="0">
              <a:solidFill>
                <a:srgbClr val="FF0066"/>
              </a:solidFill>
              <a:latin typeface="Times New Roman" pitchFamily="18" charset="0"/>
              <a:cs typeface="Arial" charset="0"/>
            </a:endParaRPr>
          </a:p>
          <a:p>
            <a:pPr fontAlgn="b"/>
            <a:r>
              <a:rPr lang="ru-RU" sz="1600" b="1" smtClean="0">
                <a:latin typeface="Times New Roman" pitchFamily="18" charset="0"/>
                <a:cs typeface="Arial" charset="0"/>
              </a:rPr>
              <a:t>Мета опитування</a:t>
            </a:r>
            <a:r>
              <a:rPr lang="ru-RU" sz="1600" smtClean="0">
                <a:latin typeface="Times New Roman" pitchFamily="18" charset="0"/>
                <a:cs typeface="Arial" charset="0"/>
              </a:rPr>
              <a:t> – дослідити складнощі роботи журналістів під час воєнного стану та виробити шляхи їх подолання через  надання роз’яснень та рекомендацій. </a:t>
            </a:r>
          </a:p>
          <a:p>
            <a:pPr fontAlgn="b"/>
            <a:endParaRPr lang="uk-UA" sz="1600" smtClean="0">
              <a:latin typeface="Times New Roman" pitchFamily="18" charset="0"/>
              <a:cs typeface="Arial" charset="0"/>
            </a:endParaRPr>
          </a:p>
          <a:p>
            <a:r>
              <a:rPr lang="ru-RU" sz="1600" b="1" smtClean="0">
                <a:latin typeface="Times New Roman" pitchFamily="18" charset="0"/>
                <a:cs typeface="Arial" charset="0"/>
              </a:rPr>
              <a:t>70% опитаних знайомі з Наказом ЗСУ №73 від 3 березня 2022 року про роботу журналістів під час війни,</a:t>
            </a:r>
            <a:r>
              <a:rPr lang="ru-RU" sz="1600" smtClean="0">
                <a:latin typeface="Times New Roman" pitchFamily="18" charset="0"/>
                <a:cs typeface="Arial" charset="0"/>
              </a:rPr>
              <a:t> 23% не знали про Наказ, 7% – зазначили, що їм важко відповісти.</a:t>
            </a:r>
          </a:p>
          <a:p>
            <a:endParaRPr lang="ru-RU" sz="1600" b="1" smtClean="0">
              <a:latin typeface="Times New Roman" pitchFamily="18" charset="0"/>
              <a:cs typeface="Arial" charset="0"/>
            </a:endParaRPr>
          </a:p>
          <a:p>
            <a:r>
              <a:rPr lang="ru-RU" sz="1600" b="1" smtClean="0">
                <a:latin typeface="Times New Roman" pitchFamily="18" charset="0"/>
                <a:cs typeface="Arial" charset="0"/>
              </a:rPr>
              <a:t>У 58% повністю або частково виникають складнощі в роботі під час висвітлення тем, пов‘язаних з війною,</a:t>
            </a:r>
            <a:r>
              <a:rPr lang="ru-RU" sz="1600" smtClean="0">
                <a:latin typeface="Times New Roman" pitchFamily="18" charset="0"/>
                <a:cs typeface="Arial" charset="0"/>
              </a:rPr>
              <a:t> лише у 30% складнощів не виникає, а 12% не змогли відповісти.  </a:t>
            </a:r>
            <a:endParaRPr lang="ru-RU" sz="1600" b="1" smtClean="0">
              <a:solidFill>
                <a:srgbClr val="FF0066"/>
              </a:solidFill>
              <a:latin typeface="Times New Roman" pitchFamily="18" charset="0"/>
              <a:cs typeface="Arial" charset="0"/>
            </a:endParaRPr>
          </a:p>
          <a:p>
            <a:pPr fontAlgn="b"/>
            <a:endParaRPr lang="uk-UA" sz="1600" b="1" smtClean="0">
              <a:solidFill>
                <a:srgbClr val="FF0066"/>
              </a:solidFill>
              <a:latin typeface="Times New Roman" pitchFamily="18" charset="0"/>
              <a:cs typeface="Arial" charset="0"/>
            </a:endParaRPr>
          </a:p>
          <a:p>
            <a:pPr fontAlgn="b"/>
            <a:endParaRPr lang="ru-RU" sz="1600" b="1" smtClean="0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  <a:p>
            <a:endParaRPr lang="ru-RU" sz="2000" smtClean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5"/>
          <p:cNvSpPr txBox="1">
            <a:spLocks noGrp="1"/>
          </p:cNvSpPr>
          <p:nvPr>
            <p:ph type="body" sz="half" idx="4294967295"/>
          </p:nvPr>
        </p:nvSpPr>
        <p:spPr>
          <a:xfrm>
            <a:off x="301625" y="473075"/>
            <a:ext cx="8486775" cy="4149725"/>
          </a:xfrm>
        </p:spPr>
        <p:txBody>
          <a:bodyPr/>
          <a:lstStyle/>
          <a:p>
            <a:r>
              <a:rPr lang="ru-RU" sz="1600" b="1" smtClean="0">
                <a:latin typeface="Times New Roman" pitchFamily="18" charset="0"/>
                <a:cs typeface="Arial" charset="0"/>
              </a:rPr>
              <a:t>87% опитаних медійників обов‘язково верифікують інформацію, перш ніж її поширити, 12% – верифікують частково,</a:t>
            </a:r>
            <a:r>
              <a:rPr lang="ru-RU" sz="1600" smtClean="0">
                <a:latin typeface="Times New Roman" pitchFamily="18" charset="0"/>
                <a:cs typeface="Arial" charset="0"/>
              </a:rPr>
              <a:t> 2% – важко відповісти.</a:t>
            </a:r>
          </a:p>
          <a:p>
            <a:endParaRPr lang="ru-RU" sz="1600" b="1" smtClean="0">
              <a:latin typeface="Times New Roman" pitchFamily="18" charset="0"/>
              <a:cs typeface="Arial" charset="0"/>
            </a:endParaRPr>
          </a:p>
          <a:p>
            <a:r>
              <a:rPr lang="ru-RU" sz="1600" b="1" smtClean="0">
                <a:latin typeface="Times New Roman" pitchFamily="18" charset="0"/>
                <a:cs typeface="Arial" charset="0"/>
              </a:rPr>
              <a:t>74% опитаних медійників вдається тримати баланс між бажанням терміново розмістити отриману інформацію та верифікацією цієї інформації,</a:t>
            </a:r>
            <a:r>
              <a:rPr lang="ru-RU" sz="1600" smtClean="0">
                <a:latin typeface="Times New Roman" pitchFamily="18" charset="0"/>
                <a:cs typeface="Arial" charset="0"/>
              </a:rPr>
              <a:t> 23% вважають, що частково вдається і 3% –  інше.</a:t>
            </a:r>
          </a:p>
          <a:p>
            <a:endParaRPr lang="ru-RU" sz="1600" b="1" smtClean="0">
              <a:latin typeface="Times New Roman" pitchFamily="18" charset="0"/>
              <a:cs typeface="Arial" charset="0"/>
            </a:endParaRPr>
          </a:p>
          <a:p>
            <a:r>
              <a:rPr lang="ru-RU" sz="1600" b="1" smtClean="0">
                <a:latin typeface="Times New Roman" pitchFamily="18" charset="0"/>
                <a:cs typeface="Arial" charset="0"/>
              </a:rPr>
              <a:t>У 61% опитаних медійників виникають або частково виникають складнощі з воєнною термінологією</a:t>
            </a:r>
            <a:r>
              <a:rPr lang="ru-RU" sz="1600" smtClean="0">
                <a:latin typeface="Times New Roman" pitchFamily="18" charset="0"/>
                <a:cs typeface="Arial" charset="0"/>
              </a:rPr>
              <a:t> (наприклад – різницею між бомбардуванням і обстрілами, між переселенцями та біженцями, між воєнним і військовим злочином), при цьому у 37% складнощів взагалі не виникає, 2% – інше.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 txBox="1">
            <a:spLocks noGrp="1"/>
          </p:cNvSpPr>
          <p:nvPr>
            <p:ph type="body" idx="4294967295"/>
          </p:nvPr>
        </p:nvSpPr>
        <p:spPr>
          <a:xfrm>
            <a:off x="311150" y="395288"/>
            <a:ext cx="8521700" cy="4184650"/>
          </a:xfrm>
        </p:spPr>
        <p:txBody>
          <a:bodyPr/>
          <a:lstStyle/>
          <a:p>
            <a:r>
              <a:rPr lang="ru-RU" sz="1600" b="1" smtClean="0">
                <a:latin typeface="Times New Roman" pitchFamily="18" charset="0"/>
                <a:cs typeface="Arial" charset="0"/>
              </a:rPr>
              <a:t>89% опитаних вважають, що Кодекс етики українського журналіста має бути дотриманим або частково дотриманим під час воєнного стану, </a:t>
            </a:r>
            <a:r>
              <a:rPr lang="ru-RU" sz="1600" smtClean="0">
                <a:latin typeface="Times New Roman" pitchFamily="18" charset="0"/>
                <a:cs typeface="Arial" charset="0"/>
              </a:rPr>
              <a:t>лише 11 % було важко відповісти на це питання.</a:t>
            </a:r>
          </a:p>
          <a:p>
            <a:endParaRPr lang="ru-RU" sz="1600" b="1" smtClean="0">
              <a:latin typeface="Times New Roman" pitchFamily="18" charset="0"/>
              <a:cs typeface="Arial" charset="0"/>
            </a:endParaRPr>
          </a:p>
          <a:p>
            <a:r>
              <a:rPr lang="ru-RU" sz="1600" b="1" smtClean="0">
                <a:latin typeface="Times New Roman" pitchFamily="18" charset="0"/>
                <a:cs typeface="Arial" charset="0"/>
              </a:rPr>
              <a:t>65% опитаних помічали порушення або часткове порушення журналістських стандартів</a:t>
            </a:r>
            <a:r>
              <a:rPr lang="ru-RU" sz="1600" smtClean="0">
                <a:latin typeface="Times New Roman" pitchFamily="18" charset="0"/>
                <a:cs typeface="Arial" charset="0"/>
              </a:rPr>
              <a:t> під час воєнного стану в Україні. При цьому 14% не помічали порушень, а 21% було важко відповісти на це запитання.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8"/>
          <p:cNvSpPr txBox="1">
            <a:spLocks noChangeArrowheads="1"/>
          </p:cNvSpPr>
          <p:nvPr/>
        </p:nvSpPr>
        <p:spPr bwMode="auto">
          <a:xfrm>
            <a:off x="592138" y="566738"/>
            <a:ext cx="7891462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800" b="1">
                <a:latin typeface="Times New Roman" pitchFamily="18" charset="0"/>
              </a:rPr>
              <a:t>Рекомендації Комісії з журналістської етики щодо інформації, яку не можна розголошувати в медіа під час воєнного стану</a:t>
            </a:r>
            <a:endParaRPr lang="ru-RU" sz="18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ru-RU" sz="18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ru-RU"/>
          </a:p>
          <a:p>
            <a:pPr algn="ctr">
              <a:spcBef>
                <a:spcPct val="50000"/>
              </a:spcBef>
            </a:pPr>
            <a:r>
              <a:rPr lang="ru-RU" sz="1600">
                <a:latin typeface="Times New Roman" pitchFamily="18" charset="0"/>
              </a:rPr>
              <a:t>https://cje.org.ua/statements/rekomendatsii-komisii-z-zhurnalistskoi-etyky-shchodo-informatsii-iaku-ne-mozhna-rozgholoshuvaty-v-media-pid-chas-voiennoho-stanu/</a:t>
            </a:r>
          </a:p>
          <a:p>
            <a:pPr>
              <a:spcBef>
                <a:spcPct val="50000"/>
              </a:spcBef>
            </a:pPr>
            <a:endParaRPr lang="uk-UA" sz="16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uk-UA"/>
          </a:p>
          <a:p>
            <a:pPr>
              <a:spcBef>
                <a:spcPct val="50000"/>
              </a:spcBef>
            </a:pPr>
            <a:endParaRPr lang="uk-UA"/>
          </a:p>
          <a:p>
            <a:pPr>
              <a:spcBef>
                <a:spcPct val="50000"/>
              </a:spcBef>
            </a:pPr>
            <a:endParaRPr lang="uk-UA"/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6"/>
          <p:cNvSpPr txBox="1">
            <a:spLocks noChangeArrowheads="1"/>
          </p:cNvSpPr>
          <p:nvPr/>
        </p:nvSpPr>
        <p:spPr bwMode="auto">
          <a:xfrm>
            <a:off x="585788" y="744538"/>
            <a:ext cx="807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/>
          </a:p>
        </p:txBody>
      </p:sp>
      <p:sp>
        <p:nvSpPr>
          <p:cNvPr id="21506" name="Rectangle 7"/>
          <p:cNvSpPr>
            <a:spLocks noChangeArrowheads="1"/>
          </p:cNvSpPr>
          <p:nvPr/>
        </p:nvSpPr>
        <p:spPr bwMode="auto">
          <a:xfrm>
            <a:off x="450850" y="0"/>
            <a:ext cx="8272463" cy="529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71415" rIns="0" bIns="71415" anchor="ctr">
            <a:spAutoFit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ПОДКАСТИ ПРО ВІЙНУ</a:t>
            </a:r>
          </a:p>
          <a:p>
            <a:pPr algn="ctr"/>
            <a:endParaRPr lang="uk-UA" sz="2000" b="1">
              <a:latin typeface="Times New Roman" pitchFamily="18" charset="0"/>
            </a:endParaRPr>
          </a:p>
          <a:p>
            <a:r>
              <a:rPr lang="uk-UA" sz="1800" b="1">
                <a:latin typeface="Times New Roman" pitchFamily="18" charset="0"/>
              </a:rPr>
              <a:t>Подкаст “Напалм”  - подкаст від “Бабель”  - </a:t>
            </a:r>
            <a:r>
              <a:rPr lang="ru-RU" sz="1800">
                <a:latin typeface="Times New Roman" pitchFamily="18" charset="0"/>
              </a:rPr>
              <a:t>це подкаст про фотографів, журналістів, кухарів, аптекарів, військових, лікарів, продавчинь, програмістів. Словом, це подкаст про українців, які переживають війну.  </a:t>
            </a:r>
            <a:r>
              <a:rPr lang="en-US" sz="1800">
                <a:latin typeface="Times New Roman" pitchFamily="18" charset="0"/>
                <a:hlinkClick r:id="rId3"/>
              </a:rPr>
              <a:t>https://soundcloud.com/babel_ua/sets/napalm</a:t>
            </a:r>
            <a:endParaRPr lang="uk-UA" sz="1800">
              <a:latin typeface="Times New Roman" pitchFamily="18" charset="0"/>
            </a:endParaRPr>
          </a:p>
          <a:p>
            <a:endParaRPr lang="uk-UA" sz="1800">
              <a:latin typeface="Times New Roman" pitchFamily="18" charset="0"/>
            </a:endParaRPr>
          </a:p>
          <a:p>
            <a:r>
              <a:rPr lang="uk-UA" sz="1800" b="1">
                <a:latin typeface="Times New Roman" pitchFamily="18" charset="0"/>
              </a:rPr>
              <a:t>Музейний подкаст</a:t>
            </a:r>
            <a:r>
              <a:rPr lang="uk-UA" sz="1800">
                <a:latin typeface="Times New Roman" pitchFamily="18" charset="0"/>
              </a:rPr>
              <a:t> – проєкт Національного музею історії України у ІІ світовій війні  </a:t>
            </a:r>
            <a:r>
              <a:rPr lang="uk-UA" sz="1800">
                <a:latin typeface="Times New Roman" pitchFamily="18" charset="0"/>
                <a:hlinkClick r:id="rId4"/>
              </a:rPr>
              <a:t>https://www.warmuseum.kiev.ua/_ua/news/podcast/index_1.php</a:t>
            </a:r>
            <a:endParaRPr lang="uk-UA" sz="1800">
              <a:latin typeface="Times New Roman" pitchFamily="18" charset="0"/>
            </a:endParaRPr>
          </a:p>
          <a:p>
            <a:endParaRPr lang="uk-UA" sz="1800">
              <a:latin typeface="Times New Roman" pitchFamily="18" charset="0"/>
            </a:endParaRPr>
          </a:p>
          <a:p>
            <a:r>
              <a:rPr lang="uk-UA" sz="1800" b="1">
                <a:latin typeface="Times New Roman" pitchFamily="18" charset="0"/>
              </a:rPr>
              <a:t>Щоденник війни</a:t>
            </a:r>
            <a:r>
              <a:rPr lang="uk-UA" sz="1800">
                <a:latin typeface="Times New Roman" pitchFamily="18" charset="0"/>
              </a:rPr>
              <a:t> – подкаст Дар</a:t>
            </a:r>
            <a:r>
              <a:rPr lang="en-US" sz="1800">
                <a:latin typeface="Times New Roman" pitchFamily="18" charset="0"/>
              </a:rPr>
              <a:t>’</a:t>
            </a:r>
            <a:r>
              <a:rPr lang="uk-UA" sz="1800">
                <a:latin typeface="Times New Roman" pitchFamily="18" charset="0"/>
              </a:rPr>
              <a:t>ї Коломієць </a:t>
            </a:r>
            <a:r>
              <a:rPr lang="uk-UA" sz="1800">
                <a:latin typeface="Times New Roman" pitchFamily="18" charset="0"/>
                <a:hlinkClick r:id="rId5"/>
              </a:rPr>
              <a:t>https://podcasts.nv.ua/ukr/podcast/329-schodennyk-vijny.html</a:t>
            </a:r>
            <a:endParaRPr lang="uk-UA" sz="1800">
              <a:latin typeface="Times New Roman" pitchFamily="18" charset="0"/>
            </a:endParaRPr>
          </a:p>
          <a:p>
            <a:endParaRPr lang="uk-UA" sz="1800">
              <a:latin typeface="Times New Roman" pitchFamily="18" charset="0"/>
            </a:endParaRPr>
          </a:p>
          <a:p>
            <a:r>
              <a:rPr lang="uk-UA" sz="1800" b="1">
                <a:latin typeface="Times New Roman" pitchFamily="18" charset="0"/>
              </a:rPr>
              <a:t>Сирена</a:t>
            </a:r>
            <a:r>
              <a:rPr lang="uk-UA" sz="1800">
                <a:latin typeface="Times New Roman" pitchFamily="18" charset="0"/>
              </a:rPr>
              <a:t> – подкаст від видання “Грати” </a:t>
            </a:r>
            <a:r>
              <a:rPr lang="uk-UA" sz="1800">
                <a:latin typeface="Times New Roman" pitchFamily="18" charset="0"/>
                <a:hlinkClick r:id="rId6"/>
              </a:rPr>
              <a:t>https://podcasts.nv.ua/ukr/podcast/333-syrena.html</a:t>
            </a:r>
            <a:endParaRPr lang="uk-UA" sz="1800">
              <a:latin typeface="Times New Roman" pitchFamily="18" charset="0"/>
            </a:endParaRPr>
          </a:p>
          <a:p>
            <a:endParaRPr lang="uk-UA" sz="18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endParaRPr lang="uk-UA" sz="1600">
              <a:latin typeface="Times New Roman" pitchFamily="18" charset="0"/>
            </a:endParaRPr>
          </a:p>
          <a:p>
            <a:r>
              <a:rPr lang="uk-UA"/>
              <a:t>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4"/>
          <p:cNvSpPr txBox="1">
            <a:spLocks noChangeArrowheads="1"/>
          </p:cNvSpPr>
          <p:nvPr/>
        </p:nvSpPr>
        <p:spPr bwMode="auto">
          <a:xfrm>
            <a:off x="525463" y="304800"/>
            <a:ext cx="79152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>
              <a:latin typeface="Times New Roman" pitchFamily="18" charset="0"/>
            </a:endParaRPr>
          </a:p>
          <a:p>
            <a:endParaRPr lang="ru-RU" sz="2000" b="1">
              <a:latin typeface="Times New Roman" pitchFamily="18" charset="0"/>
            </a:endParaRPr>
          </a:p>
          <a:p>
            <a:endParaRPr lang="ru-RU" sz="2000" b="1">
              <a:latin typeface="Times New Roman" pitchFamily="18" charset="0"/>
            </a:endParaRPr>
          </a:p>
          <a:p>
            <a:endParaRPr lang="ru-RU" sz="2000" b="1">
              <a:latin typeface="Times New Roman" pitchFamily="18" charset="0"/>
            </a:endParaRPr>
          </a:p>
          <a:p>
            <a:r>
              <a:rPr lang="ru-RU" sz="2000" b="1">
                <a:latin typeface="Times New Roman" pitchFamily="18" charset="0"/>
              </a:rPr>
              <a:t>Поради Інституту міжнародної журналістики імені Еріха </a:t>
            </a:r>
          </a:p>
          <a:p>
            <a:r>
              <a:rPr lang="ru-RU" sz="2000" b="1">
                <a:latin typeface="Times New Roman" pitchFamily="18" charset="0"/>
              </a:rPr>
              <a:t>Броста при Дортмундському технічному університеті.</a:t>
            </a:r>
          </a:p>
          <a:p>
            <a:endParaRPr lang="uk-UA" sz="2000" b="1">
              <a:latin typeface="Times New Roman" pitchFamily="18" charset="0"/>
            </a:endParaRPr>
          </a:p>
          <a:p>
            <a:endParaRPr lang="ru-RU" sz="2000" b="1">
              <a:latin typeface="Times New Roman" pitchFamily="18" charset="0"/>
            </a:endParaRPr>
          </a:p>
          <a:p>
            <a:r>
              <a:rPr lang="ru-RU" sz="2000" b="1">
                <a:latin typeface="Times New Roman" pitchFamily="18" charset="0"/>
              </a:rPr>
              <a:t>Інструкції щодо інтерв’ю з людьми, які пережили травму</a:t>
            </a:r>
          </a:p>
          <a:p>
            <a:endParaRPr lang="uk-UA" sz="2000" b="1">
              <a:latin typeface="Times New Roman" pitchFamily="18" charset="0"/>
            </a:endParaRPr>
          </a:p>
          <a:p>
            <a:endParaRPr lang="uk-UA" sz="2000" b="1">
              <a:latin typeface="Times New Roman" pitchFamily="18" charset="0"/>
            </a:endParaRPr>
          </a:p>
          <a:p>
            <a:endParaRPr lang="ru-RU" sz="2000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Rectangle 8"/>
          <p:cNvPicPr>
            <a:picLocks noGrp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44488" y="322263"/>
            <a:ext cx="8521700" cy="45227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</TotalTime>
  <Words>352</Words>
  <PresentationFormat>Экран (16:9)</PresentationFormat>
  <Paragraphs>64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Economica</vt:lpstr>
      <vt:lpstr>Times New Roman</vt:lpstr>
      <vt:lpstr>Luxe</vt:lpstr>
      <vt:lpstr>Luxe</vt:lpstr>
      <vt:lpstr>Luxe</vt:lpstr>
      <vt:lpstr>Luxe</vt:lpstr>
      <vt:lpstr>Luxe</vt:lpstr>
      <vt:lpstr>Luxe</vt:lpstr>
      <vt:lpstr>Слайд 1</vt:lpstr>
      <vt:lpstr>СТАНДАРТИ ПІД ЧАС ВІІЙНИ</vt:lpstr>
      <vt:lpstr>СКЛАДНОЩІ ЖУРНАЛІСТІВ ПІД ЧАС ВІЙНИ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розпізнати фейки в соцмережах</dc:title>
  <cp:lastModifiedBy>Юлия</cp:lastModifiedBy>
  <cp:revision>12</cp:revision>
  <dcterms:modified xsi:type="dcterms:W3CDTF">2022-04-05T20:46:00Z</dcterms:modified>
</cp:coreProperties>
</file>