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rimson Roman Bold" charset="0"/>
      <p:regular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28DD-E800-458B-A5CE-11C420986F3F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F4EA-8E85-4FD2-A7A4-AC1FB9CB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6C91-5773-4613-891F-543EE358A79E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CCFE-9C01-4C5B-8FAC-8C8913E8E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7915-2707-4547-BAA5-7A3557E5C3BA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B850-08FC-452E-89BB-381277A4C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BD6E-8763-4BE3-B3DF-FE881C7307F3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44E8-D4FF-4AB2-B927-4F1022D34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80B6-FC04-4B65-A18F-CFAE233A96C1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49F4-F0D8-42FF-BD7C-70122DCF6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6CD9-A0E2-49B6-BE0B-0CD680DAE78B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F14B-DDF3-4515-917A-2EA7E2592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B994-12CC-4420-85C3-FDF94FCCBCE8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0C3E-DD8A-45A1-8689-DAD3F9E4E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7941-A789-4179-841E-8D73C6AEFDBF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EFF0-AC13-4A72-AD3C-5AE503BD6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4D06-A25E-456E-B6FF-62E3361BBCE9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29C2-01CF-474F-B4ED-442495990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B5C9-78BA-4A29-B616-412AE2E2C4C7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EE0E-8338-4820-8AF8-C6A7FF88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97A1-8FC8-4D01-96B4-76D321596B06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7F04-E618-4960-8A70-683B31B02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A0CFC-9E83-4C90-86CC-A4742F2BD163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47964-45F8-4C86-B66C-C943CCC8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2"/>
          <a:srcRect l="7050" r="7050"/>
          <a:stretch>
            <a:fillRect/>
          </a:stretch>
        </p:blipFill>
        <p:spPr bwMode="auto">
          <a:xfrm>
            <a:off x="0" y="0"/>
            <a:ext cx="5891213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6646863" y="2352675"/>
            <a:ext cx="10612437" cy="4338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02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75" spc="-205">
                <a:solidFill>
                  <a:srgbClr val="393939"/>
                </a:solidFill>
                <a:latin typeface="Crimson Roman Bold"/>
                <a:cs typeface="+mn-cs"/>
              </a:rPr>
              <a:t>Маніпуляції в контексті фактчекінгу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 t="7825" b="7825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028700" y="542925"/>
            <a:ext cx="16230600" cy="7686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5">
                <a:solidFill>
                  <a:srgbClr val="FFFFFF"/>
                </a:solidFill>
                <a:latin typeface="Crimson Roman Bold"/>
                <a:cs typeface="+mn-cs"/>
              </a:rPr>
              <a:t>«Реформа децентралізації приносить очікувані результати - за останній рік бюджети розвитку практично всіх міст зросли у два рази. Можна сказати, що реформа діє на 100%».</a:t>
            </a:r>
          </a:p>
          <a:p>
            <a:pPr fontAlgn="auto">
              <a:lnSpc>
                <a:spcPts val="62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5">
                <a:solidFill>
                  <a:srgbClr val="FFFFFF"/>
                </a:solidFill>
                <a:latin typeface="Crimson Roman Bold"/>
                <a:cs typeface="+mn-cs"/>
              </a:rPr>
              <a:t> </a:t>
            </a:r>
          </a:p>
          <a:p>
            <a:pPr fontAlgn="auto">
              <a:lnSpc>
                <a:spcPts val="62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5">
                <a:solidFill>
                  <a:srgbClr val="FFFFFF"/>
                </a:solidFill>
                <a:latin typeface="Crimson Roman Bold"/>
                <a:cs typeface="+mn-cs"/>
              </a:rPr>
              <a:t>PS: насправді, бюджети зросли тільки у 75% міст</a:t>
            </a:r>
          </a:p>
          <a:p>
            <a:pPr fontAlgn="auto">
              <a:lnSpc>
                <a:spcPts val="85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0225" y="3159125"/>
            <a:ext cx="6611938" cy="3873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7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25">
                <a:solidFill>
                  <a:srgbClr val="393939"/>
                </a:solidFill>
                <a:latin typeface="Crimson Roman Bold"/>
                <a:cs typeface="+mn-cs"/>
              </a:rPr>
              <a:t> Гіперболізація явищ/подій та їх наслідків </a:t>
            </a:r>
          </a:p>
          <a:p>
            <a:pPr fontAlgn="auto">
              <a:lnSpc>
                <a:spcPts val="717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1504950"/>
            <a:ext cx="492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8691563" y="1362075"/>
            <a:ext cx="8567737" cy="8528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вражаючі свідомість порівняння величин, масштабні узагальнення цифрових показників, проміжків часу, інших фактичних даних; </a:t>
            </a: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використання таких слів та словосполучень як: «жахлива подія / ситуація», «неприпустимо», «страшно», «ганебно» і та ін.; </a:t>
            </a: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для надання ваги аргументації – висока емоційність риторики, присутність, критики, агресії, погроз. </a:t>
            </a:r>
          </a:p>
          <a:p>
            <a:pPr fontAlgn="auto">
              <a:lnSpc>
                <a:spcPts val="475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4489450"/>
            <a:ext cx="492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7772400"/>
            <a:ext cx="492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8625" y="733425"/>
            <a:ext cx="15400338" cy="8696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1">
                <a:solidFill>
                  <a:srgbClr val="393939"/>
                </a:solidFill>
                <a:latin typeface="Crimson Roman"/>
                <a:cs typeface="+mn-cs"/>
              </a:rPr>
              <a:t> Ми маємо жахливі пенсії і зарплати: в 4 рази нижчі, ніж в Латвії і Литві, в 6 разів - ніж в Польщі, в 16 разів - ніж в Єврозоні, і в 21 раз - ніж в США. В той же час ми маємо світові ціни на продукти харчування. І така тенденція буде тільки поглиблюватись. Це неприпустимо!..</a:t>
            </a:r>
          </a:p>
          <a:p>
            <a:pPr fontAlgn="auto">
              <a:lnSpc>
                <a:spcPts val="66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6">
                <a:solidFill>
                  <a:srgbClr val="393939"/>
                </a:solidFill>
                <a:latin typeface="Crimson Roman"/>
                <a:cs typeface="+mn-cs"/>
              </a:rPr>
              <a:t> </a:t>
            </a:r>
          </a:p>
          <a:p>
            <a:pPr fontAlgn="auto">
              <a:lnSpc>
                <a:spcPts val="66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6">
                <a:solidFill>
                  <a:srgbClr val="393939"/>
                </a:solidFill>
                <a:latin typeface="Crimson Roman"/>
                <a:cs typeface="+mn-cs"/>
              </a:rPr>
              <a:t>PS: фактичні показники в 3-4 рази менші тих, що озвучив спікер</a:t>
            </a:r>
          </a:p>
          <a:p>
            <a:pPr fontAlgn="auto">
              <a:lnSpc>
                <a:spcPts val="10252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773113"/>
            <a:ext cx="6699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2454275"/>
            <a:ext cx="6875463" cy="51196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8063"/>
              </a:lnSpc>
            </a:pPr>
            <a:r>
              <a:rPr lang="en-US" sz="7300">
                <a:solidFill>
                  <a:srgbClr val="FFFFFF"/>
                </a:solidFill>
                <a:latin typeface="Crimson Roman"/>
              </a:rPr>
              <a:t>   </a:t>
            </a:r>
            <a:r>
              <a:rPr lang="en-US" sz="6600">
                <a:solidFill>
                  <a:srgbClr val="FFFFFF"/>
                </a:solidFill>
                <a:latin typeface="Crimson Roman"/>
              </a:rPr>
              <a:t>«Перенесення» властивостей і ваги одних понять на інші</a:t>
            </a:r>
            <a:r>
              <a:rPr lang="en-US" sz="7300">
                <a:solidFill>
                  <a:srgbClr val="FFFFFF"/>
                </a:solidFill>
                <a:latin typeface="Crimson Roman"/>
              </a:rPr>
              <a:t> </a:t>
            </a:r>
          </a:p>
          <a:p>
            <a:pPr>
              <a:lnSpc>
                <a:spcPts val="8063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07325" y="1611313"/>
            <a:ext cx="4552950" cy="3967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815"/>
              </a:lnSpc>
              <a:spcAft>
                <a:spcPts val="0"/>
              </a:spcAft>
              <a:defRPr/>
            </a:pPr>
            <a:r>
              <a:rPr lang="en-US" sz="2725">
                <a:solidFill>
                  <a:srgbClr val="FFFFFF"/>
                </a:solidFill>
                <a:latin typeface="Crimson Roman Bold"/>
                <a:cs typeface="+mn-cs"/>
              </a:rPr>
              <a:t>на хвилі критики (або піднесення) – створення спотвореного уявлення про суть об’єкта, його властивості, можливості, вплив, взаємодію об’єкта з іншими об’єктами; 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807325" y="619125"/>
            <a:ext cx="4054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DFD4CB"/>
                </a:solidFill>
                <a:latin typeface="Crimson Roman"/>
              </a:rPr>
              <a:t>01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3204825" y="5038725"/>
            <a:ext cx="4054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DFD4CB"/>
                </a:solidFill>
                <a:latin typeface="Crimson Roman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04825" y="1611313"/>
            <a:ext cx="4552950" cy="2500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815"/>
              </a:lnSpc>
              <a:spcAft>
                <a:spcPts val="0"/>
              </a:spcAft>
              <a:defRPr/>
            </a:pPr>
            <a:r>
              <a:rPr lang="en-US" sz="2725">
                <a:solidFill>
                  <a:srgbClr val="FFFFFF"/>
                </a:solidFill>
                <a:latin typeface="Crimson Roman Bold"/>
                <a:cs typeface="+mn-cs"/>
              </a:rPr>
              <a:t>оманлива демонстрація високого рівня обізнаності в темі риторики, «турботи» спікера; 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13204825" y="619125"/>
            <a:ext cx="4054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DFD4CB"/>
                </a:solidFill>
                <a:latin typeface="Crimson Roman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4825" y="6426200"/>
            <a:ext cx="4552950" cy="2500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815"/>
              </a:lnSpc>
              <a:spcAft>
                <a:spcPts val="0"/>
              </a:spcAft>
              <a:defRPr/>
            </a:pPr>
            <a:r>
              <a:rPr lang="en-US" sz="2725">
                <a:solidFill>
                  <a:srgbClr val="FFFFFF"/>
                </a:solidFill>
                <a:latin typeface="Crimson Roman Bold"/>
                <a:cs typeface="+mn-cs"/>
              </a:rPr>
              <a:t>емоційність, декларативність риторики, критика, агресія, зневага до контраргументів.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698625" y="1385888"/>
            <a:ext cx="15057438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675"/>
              </a:lnSpc>
            </a:pPr>
            <a:r>
              <a:rPr lang="en-US" sz="6400">
                <a:solidFill>
                  <a:srgbClr val="393939"/>
                </a:solidFill>
                <a:latin typeface="Crimson Roman"/>
              </a:rPr>
              <a:t> Як можна приймати бюджет на основі такого ганебного Податкового кодексу, який відкинув нашу країну в рейтингу економічних свобод на 148 місце у світі?</a:t>
            </a:r>
          </a:p>
          <a:p>
            <a:pPr>
              <a:lnSpc>
                <a:spcPts val="7675"/>
              </a:lnSpc>
            </a:pPr>
            <a:r>
              <a:rPr lang="en-US" sz="6400">
                <a:solidFill>
                  <a:srgbClr val="393939"/>
                </a:solidFill>
                <a:latin typeface="Crimson Roman"/>
              </a:rPr>
              <a:t> </a:t>
            </a:r>
          </a:p>
          <a:p>
            <a:pPr>
              <a:lnSpc>
                <a:spcPts val="7675"/>
              </a:lnSpc>
            </a:pPr>
            <a:r>
              <a:rPr lang="en-US" sz="6400">
                <a:solidFill>
                  <a:srgbClr val="393939"/>
                </a:solidFill>
                <a:latin typeface="Crimson Roman"/>
              </a:rPr>
              <a:t>PS: насправді Податковий кодекс не має такого виключного впливу на бюджет</a:t>
            </a:r>
          </a:p>
          <a:p>
            <a:pPr>
              <a:lnSpc>
                <a:spcPts val="10800"/>
              </a:lnSpc>
            </a:pPr>
            <a:endParaRPr lang="en-US">
              <a:latin typeface="Calibri" pitchFamily="34" charset="0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028700"/>
            <a:ext cx="669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4625" y="231775"/>
            <a:ext cx="15814675" cy="4235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9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50">
                <a:solidFill>
                  <a:srgbClr val="FFFFFF"/>
                </a:solidFill>
                <a:latin typeface="Crimson Roman"/>
                <a:cs typeface="+mn-cs"/>
              </a:rPr>
              <a:t> Надання ваги викривленим даним завдяки використанню вигаданого або дійсного впливового джерела </a:t>
            </a:r>
          </a:p>
          <a:p>
            <a:pPr fontAlgn="auto">
              <a:lnSpc>
                <a:spcPts val="797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54050" y="5276850"/>
            <a:ext cx="45878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338"/>
              </a:lnSpc>
            </a:pPr>
            <a:r>
              <a:rPr lang="en-US" sz="3100">
                <a:solidFill>
                  <a:srgbClr val="FFFFFF"/>
                </a:solidFill>
                <a:latin typeface="Crimson Roman Bold"/>
              </a:rPr>
              <a:t>демонстрація карколомних, вражаючих даних / фактів, аргументації до них з посиланням на визнані джерела, експертні ресурси;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54050" y="3657600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01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372225" y="5010150"/>
            <a:ext cx="48783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338"/>
              </a:lnSpc>
            </a:pPr>
            <a:r>
              <a:rPr lang="en-US" sz="3100">
                <a:solidFill>
                  <a:srgbClr val="FFFFFF"/>
                </a:solidFill>
                <a:latin typeface="Crimson Roman Bold"/>
              </a:rPr>
              <a:t>приписування одним джерелам властивостей, можливостей, ознак інших – як наслідок - створення хибної картини щодо їх реальних функцій, завдань, мети; 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662738" y="3724275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02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12384088" y="5010150"/>
            <a:ext cx="45878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338"/>
              </a:lnSpc>
            </a:pPr>
            <a:r>
              <a:rPr lang="en-US" sz="3100">
                <a:solidFill>
                  <a:srgbClr val="FFFFFF"/>
                </a:solidFill>
                <a:latin typeface="Crimson Roman Bold"/>
              </a:rPr>
              <a:t>оманлива демонстрація глибокої обізнаності, високе емоційне забарвлення, декларативність риторики, критика, зневага до опонентів. 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12669838" y="3724275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2613" y="765175"/>
            <a:ext cx="15406687" cy="8623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35">
                <a:solidFill>
                  <a:srgbClr val="393939"/>
                </a:solidFill>
                <a:latin typeface="Crimson Roman"/>
                <a:cs typeface="+mn-cs"/>
              </a:rPr>
              <a:t> За час каденції минулого прем’єра, за 2015 рік, з держави в оффшори було виведено 15 млрд доларів США! І ці дані і висновки Світового банку і експертів МВФ… </a:t>
            </a:r>
          </a:p>
          <a:p>
            <a:pPr fontAlgn="auto">
              <a:lnSpc>
                <a:spcPts val="71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35">
                <a:solidFill>
                  <a:srgbClr val="393939"/>
                </a:solidFill>
                <a:latin typeface="Crimson Roman"/>
                <a:cs typeface="+mn-cs"/>
              </a:rPr>
              <a:t> </a:t>
            </a:r>
          </a:p>
          <a:p>
            <a:pPr fontAlgn="auto">
              <a:lnSpc>
                <a:spcPts val="71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35">
                <a:solidFill>
                  <a:srgbClr val="393939"/>
                </a:solidFill>
                <a:latin typeface="Crimson Roman"/>
                <a:cs typeface="+mn-cs"/>
              </a:rPr>
              <a:t>PS: ні МВФ, ні Світовий банк не займаються урахуванням коштів, виведених в офшорні зони з будь-якої країни.) </a:t>
            </a:r>
          </a:p>
          <a:p>
            <a:pPr fontAlgn="auto">
              <a:lnSpc>
                <a:spcPts val="9861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028700"/>
            <a:ext cx="669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ChangeArrowheads="1"/>
          </p:cNvSpPr>
          <p:nvPr/>
        </p:nvSpPr>
        <p:spPr bwMode="auto">
          <a:xfrm>
            <a:off x="8878888" y="1444625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0" y="3962400"/>
            <a:ext cx="8483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138"/>
              </a:lnSpc>
            </a:pPr>
            <a:r>
              <a:rPr lang="en-US" sz="7400">
                <a:solidFill>
                  <a:srgbClr val="393939"/>
                </a:solidFill>
                <a:latin typeface="Crimson Roman"/>
              </a:rPr>
              <a:t> «Тіньовий ефект» </a:t>
            </a:r>
          </a:p>
          <a:p>
            <a:pPr>
              <a:lnSpc>
                <a:spcPts val="8138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77450" y="895350"/>
            <a:ext cx="7613650" cy="8426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навмисний акцент на тих даних, що демонструють успішність (в поточному часі чи в майбутньому) з нехтуванням інших показників, наприклад – реально досягнутих, або досягнутих за рахунок чого;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оманлива демонстрація високої обізнаності в темі, оманлива аксіономічність тверджень;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потужна емоційність, декларативність, риторики, використання гасел, призивів. </a:t>
            </a:r>
          </a:p>
          <a:p>
            <a:pPr fontAlgn="auto">
              <a:lnSpc>
                <a:spcPts val="434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8878888" y="5175250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8878888" y="7461250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666875" y="609600"/>
            <a:ext cx="16263938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325"/>
              </a:lnSpc>
            </a:pPr>
            <a:r>
              <a:rPr lang="en-US" sz="6100">
                <a:solidFill>
                  <a:srgbClr val="393939"/>
                </a:solidFill>
                <a:latin typeface="Crimson Roman"/>
              </a:rPr>
              <a:t> Починаючи з 2014 року ми збільшували витрати на військові потреби країни. Якщо в 2014 році бюджетом було заплановано майже 21 млрд грн, то в 2017-му – 125 млрд грн, а в 2018 – вже 185!.. </a:t>
            </a:r>
          </a:p>
          <a:p>
            <a:pPr>
              <a:lnSpc>
                <a:spcPts val="7325"/>
              </a:lnSpc>
            </a:pPr>
            <a:r>
              <a:rPr lang="en-US" sz="6100">
                <a:solidFill>
                  <a:srgbClr val="393939"/>
                </a:solidFill>
                <a:latin typeface="Crimson Roman"/>
              </a:rPr>
              <a:t> </a:t>
            </a:r>
          </a:p>
          <a:p>
            <a:pPr>
              <a:lnSpc>
                <a:spcPts val="7325"/>
              </a:lnSpc>
            </a:pPr>
            <a:r>
              <a:rPr lang="en-US" sz="6100">
                <a:solidFill>
                  <a:srgbClr val="393939"/>
                </a:solidFill>
                <a:latin typeface="Crimson Roman"/>
              </a:rPr>
              <a:t>PS: в реальності бюджети недовиконувались, але це відображалось тільки в фінансовій звітності – в публічну площину не виносилось.)</a:t>
            </a:r>
          </a:p>
          <a:p>
            <a:pPr>
              <a:lnSpc>
                <a:spcPts val="10800"/>
              </a:lnSpc>
            </a:pPr>
            <a:endParaRPr lang="en-US">
              <a:latin typeface="Calibri" pitchFamily="34" charset="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773113"/>
            <a:ext cx="6699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363" y="2032000"/>
            <a:ext cx="6654800" cy="5314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6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25">
                <a:solidFill>
                  <a:srgbClr val="393939"/>
                </a:solidFill>
                <a:latin typeface="Crimson Roman Bold"/>
                <a:cs typeface="+mn-cs"/>
              </a:rPr>
              <a:t>Надання ваги заяві за рахунок використання фактів, перевірка яких ускладнена 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788" y="1379538"/>
            <a:ext cx="61277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8650288" y="885825"/>
            <a:ext cx="8609012" cy="8528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оманлива демонстрація: високої обізнаності в темі, володіння глибинними знаннями, широким спектром дотичної інформації; </a:t>
            </a: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створення хибного уявлення, викривленої картини дійсності про оголошені факти, надання їм ознак правдивості; </a:t>
            </a: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високе емоційне забарвлення, декларативність риторики, критика, агресія. </a:t>
            </a:r>
          </a:p>
          <a:p>
            <a:pPr fontAlgn="auto">
              <a:lnSpc>
                <a:spcPts val="475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788" y="4330700"/>
            <a:ext cx="612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13" y="7185025"/>
            <a:ext cx="5524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 l="9378" r="11603"/>
          <a:stretch>
            <a:fillRect/>
          </a:stretch>
        </p:blipFill>
        <p:spPr bwMode="auto">
          <a:xfrm>
            <a:off x="612775" y="1873250"/>
            <a:ext cx="88598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9850438" y="2782888"/>
            <a:ext cx="7896225" cy="3314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2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75">
                <a:solidFill>
                  <a:srgbClr val="393939"/>
                </a:solidFill>
                <a:latin typeface="Crimson Roman"/>
                <a:cs typeface="+mn-cs"/>
              </a:rPr>
              <a:t>Яка прихована загроза міститься у маніпуляціях?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8625" y="1141413"/>
            <a:ext cx="15005050" cy="8475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9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56">
                <a:solidFill>
                  <a:srgbClr val="393939"/>
                </a:solidFill>
                <a:latin typeface="Crimson Roman"/>
                <a:cs typeface="+mn-cs"/>
              </a:rPr>
              <a:t> Успішні країни в Європі мають потужні корпорації, і вони є державними корпораціями. Той самий Volkswagen (Німеччина), у Франції – Renault, Samsung – в Кореї!..</a:t>
            </a:r>
          </a:p>
          <a:p>
            <a:pPr fontAlgn="auto">
              <a:lnSpc>
                <a:spcPts val="69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69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56">
                <a:solidFill>
                  <a:srgbClr val="393939"/>
                </a:solidFill>
                <a:latin typeface="Crimson Roman"/>
                <a:cs typeface="+mn-cs"/>
              </a:rPr>
              <a:t> PS: насправді вище згадані компанії не є державними, бо її частка власності не перевищує 10-20%.) </a:t>
            </a:r>
          </a:p>
          <a:p>
            <a:pPr fontAlgn="auto">
              <a:lnSpc>
                <a:spcPts val="10361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028700"/>
            <a:ext cx="669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ChangeArrowheads="1"/>
          </p:cNvSpPr>
          <p:nvPr/>
        </p:nvSpPr>
        <p:spPr bwMode="auto">
          <a:xfrm>
            <a:off x="7815263" y="1328738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546100" y="2606675"/>
            <a:ext cx="65643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375"/>
              </a:lnSpc>
            </a:pPr>
            <a:r>
              <a:rPr lang="en-US" sz="6700">
                <a:solidFill>
                  <a:srgbClr val="393939"/>
                </a:solidFill>
                <a:latin typeface="Crimson Roman"/>
              </a:rPr>
              <a:t> Ототожнення подій та явищ з періодом чи особами </a:t>
            </a:r>
          </a:p>
          <a:p>
            <a:pPr>
              <a:lnSpc>
                <a:spcPts val="7375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895350"/>
            <a:ext cx="8115300" cy="7864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популістична, декларативна риторика, використання гасел, аргументації підкірпленої гаслами, публічних штампів, соціальних міфів, стереотипних кліше;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демонстрація знемаги до певного періоду часу, групи осіб, однієї особи, її дій, наслідків її дій;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висока емоційність, агресія, критиканство, багаторазові повторення. </a:t>
            </a:r>
          </a:p>
          <a:p>
            <a:pPr fontAlgn="auto">
              <a:lnSpc>
                <a:spcPts val="434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7815263" y="6711950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AutoShape 6"/>
          <p:cNvSpPr>
            <a:spLocks noChangeArrowheads="1"/>
          </p:cNvSpPr>
          <p:nvPr/>
        </p:nvSpPr>
        <p:spPr bwMode="auto">
          <a:xfrm>
            <a:off x="7815263" y="4638675"/>
            <a:ext cx="265112" cy="255588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3663" y="904875"/>
            <a:ext cx="16619537" cy="8750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5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67">
                <a:solidFill>
                  <a:srgbClr val="393939"/>
                </a:solidFill>
                <a:latin typeface="Crimson Roman"/>
                <a:cs typeface="+mn-cs"/>
              </a:rPr>
              <a:t> Реструктуризація боргів призвела до того, що ми будемо платити їх ще 40 років! Наші діти їх будуть платити! Ця влада, разом з «папередниками» досягла того, що кожен громадянин, навіть ті хто тільки народжені, вже винні кредиторам по $10 000…</a:t>
            </a:r>
          </a:p>
          <a:p>
            <a:pPr fontAlgn="auto">
              <a:lnSpc>
                <a:spcPts val="65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67">
                <a:solidFill>
                  <a:srgbClr val="393939"/>
                </a:solidFill>
                <a:latin typeface="Crimson Roman"/>
                <a:cs typeface="+mn-cs"/>
              </a:rPr>
              <a:t> </a:t>
            </a:r>
          </a:p>
          <a:p>
            <a:pPr fontAlgn="auto">
              <a:lnSpc>
                <a:spcPts val="65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67">
                <a:solidFill>
                  <a:srgbClr val="393939"/>
                </a:solidFill>
                <a:latin typeface="Crimson Roman"/>
                <a:cs typeface="+mn-cs"/>
              </a:rPr>
              <a:t>PS: будь-який борг держави не обліковується в фінансовій практиці з розрахунку на одного громадянина. Це макроекономічна величина.</a:t>
            </a:r>
          </a:p>
          <a:p>
            <a:pPr fontAlgn="auto">
              <a:lnSpc>
                <a:spcPts val="9841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1028700"/>
            <a:ext cx="669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ChangeArrowheads="1"/>
          </p:cNvSpPr>
          <p:nvPr/>
        </p:nvSpPr>
        <p:spPr bwMode="auto">
          <a:xfrm>
            <a:off x="8437563" y="0"/>
            <a:ext cx="9850437" cy="10287000"/>
          </a:xfrm>
          <a:prstGeom prst="rect">
            <a:avLst/>
          </a:prstGeom>
          <a:solidFill>
            <a:srgbClr val="DFD4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352425" y="2647950"/>
            <a:ext cx="74374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475"/>
              </a:lnSpc>
            </a:pPr>
            <a:r>
              <a:rPr lang="en-US" sz="6800">
                <a:solidFill>
                  <a:srgbClr val="393939"/>
                </a:solidFill>
                <a:latin typeface="Crimson Roman"/>
              </a:rPr>
              <a:t> «Забалакування» гострої теми суміжною, але другорядною </a:t>
            </a:r>
          </a:p>
          <a:p>
            <a:pPr>
              <a:lnSpc>
                <a:spcPts val="7475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5413" y="174625"/>
            <a:ext cx="6973887" cy="10112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надання об’єкту не притаманних йому властивостей, як наслідок – створення хибної картини щодо структури, діяльності об’єкту або його складових;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декларативна риторика та аргументація, використання гасел, публічних штампів, соціальних міфів, стереотипних кліше, апелювання до найбільш вразливих суспільних проблем;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яскраве емоційне забарвлення риторики, критика, агресія, зневага, спонукання до дій. </a:t>
            </a:r>
          </a:p>
          <a:p>
            <a:pPr fontAlgn="auto">
              <a:lnSpc>
                <a:spcPts val="434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9144000" y="1406525"/>
            <a:ext cx="265113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9144000" y="4886325"/>
            <a:ext cx="265113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>
            <a:off x="9144000" y="9001125"/>
            <a:ext cx="265113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58813" y="1141413"/>
            <a:ext cx="16970375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393939"/>
                </a:solidFill>
                <a:latin typeface="Crimson Roman"/>
              </a:rPr>
              <a:t> Коли говорять про тарифи, чому не звертають увагу, яку зарплатню отримують чиновники, так званого «регулятора». У його керівника зарплата 2 млн грн на місяць! І він там не один такий! А ви питаєте чому ростуть тарифи?..</a:t>
            </a:r>
          </a:p>
          <a:p>
            <a:pPr>
              <a:lnSpc>
                <a:spcPts val="72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ts val="7200"/>
              </a:lnSpc>
            </a:pPr>
            <a:r>
              <a:rPr lang="en-US" sz="6000">
                <a:solidFill>
                  <a:srgbClr val="393939"/>
                </a:solidFill>
                <a:latin typeface="Crimson Roman"/>
              </a:rPr>
              <a:t>PS: «оплата труда» закладена у будь-якому тарифі, не перевищує 10% і не є визначальною для формування самого тарифу.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773113"/>
            <a:ext cx="6699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025" y="374650"/>
            <a:ext cx="17429163" cy="2006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50">
                <a:solidFill>
                  <a:srgbClr val="FFFFFF"/>
                </a:solidFill>
                <a:latin typeface="Crimson Roman"/>
                <a:cs typeface="+mn-cs"/>
              </a:rPr>
              <a:t>Викривлення системи порівняння даних/періодів </a:t>
            </a:r>
          </a:p>
          <a:p>
            <a:pPr fontAlgn="auto">
              <a:lnSpc>
                <a:spcPts val="720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38188" y="5010150"/>
            <a:ext cx="45878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338"/>
              </a:lnSpc>
            </a:pPr>
            <a:r>
              <a:rPr lang="en-US" sz="3100">
                <a:solidFill>
                  <a:srgbClr val="FFFFFF"/>
                </a:solidFill>
                <a:latin typeface="Crimson Roman Bold"/>
              </a:rPr>
              <a:t>порівняння зручних величин/періодів, узагальнення, спрощення, надання ваги другорядним факторам, ознакам;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38188" y="2603500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01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6308725" y="4667250"/>
            <a:ext cx="53784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338"/>
              </a:lnSpc>
            </a:pPr>
            <a:r>
              <a:rPr lang="en-US" sz="3100">
                <a:solidFill>
                  <a:srgbClr val="FFFFFF"/>
                </a:solidFill>
                <a:latin typeface="Crimson Roman Bold"/>
              </a:rPr>
              <a:t>демонстрація високої обізнаності в темі, глибокого розуміння причинно-наслідкових зв’язків, оманлива аксіономічність, інколи беззаперечність, тверджень, оманливий конструктив; 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6559550" y="2603500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02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12255500" y="5010150"/>
            <a:ext cx="458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338"/>
              </a:lnSpc>
            </a:pPr>
            <a:r>
              <a:rPr lang="en-US" sz="3100">
                <a:solidFill>
                  <a:srgbClr val="FFFFFF"/>
                </a:solidFill>
                <a:latin typeface="Crimson Roman Bold"/>
              </a:rPr>
              <a:t>висока емоційність, декларативність, використання гасел. 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12671425" y="2603500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3663" y="1169988"/>
            <a:ext cx="16565562" cy="7562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13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12">
                <a:solidFill>
                  <a:srgbClr val="393939"/>
                </a:solidFill>
                <a:latin typeface="Crimson Roman"/>
                <a:cs typeface="+mn-cs"/>
              </a:rPr>
              <a:t> У лютому цього року наша металургійна галузь показала 1% відсоток зростання. Про що це свідчить? Що почала відновлюватись і зростати економіка держави, бо металургія – локомотив нашої економіки… </a:t>
            </a:r>
          </a:p>
          <a:p>
            <a:pPr fontAlgn="auto">
              <a:lnSpc>
                <a:spcPts val="613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12">
                <a:solidFill>
                  <a:srgbClr val="393939"/>
                </a:solidFill>
                <a:latin typeface="Crimson Roman"/>
                <a:cs typeface="+mn-cs"/>
              </a:rPr>
              <a:t> </a:t>
            </a:r>
          </a:p>
          <a:p>
            <a:pPr fontAlgn="auto">
              <a:lnSpc>
                <a:spcPts val="613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12">
                <a:solidFill>
                  <a:srgbClr val="393939"/>
                </a:solidFill>
                <a:latin typeface="Crimson Roman"/>
                <a:cs typeface="+mn-cs"/>
              </a:rPr>
              <a:t>PS: 1% зростання «з’явився» завдяки порівнянню показника лютого з січнем поточного року, а не як того потребують правила, з аналогічним періодом – лютим – минулого року.</a:t>
            </a:r>
          </a:p>
          <a:p>
            <a:pPr fontAlgn="auto">
              <a:lnSpc>
                <a:spcPts val="968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773113"/>
            <a:ext cx="6699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0" y="1922463"/>
            <a:ext cx="16560800" cy="8078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8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 spc="83">
                <a:solidFill>
                  <a:srgbClr val="FFFFFF"/>
                </a:solidFill>
                <a:latin typeface="Crimson Roman"/>
                <a:cs typeface="+mn-cs"/>
              </a:rPr>
              <a:t> Учасники гуртуються в групи. Кожна група отримує роздатку – заголовок (+фото) реального повідомлення. </a:t>
            </a:r>
          </a:p>
          <a:p>
            <a:pPr algn="ctr" fontAlgn="auto">
              <a:lnSpc>
                <a:spcPts val="58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 spc="83">
                <a:solidFill>
                  <a:srgbClr val="FFFFFF"/>
                </a:solidFill>
                <a:latin typeface="Crimson Roman"/>
                <a:cs typeface="+mn-cs"/>
              </a:rPr>
              <a:t> Завдання: Написати повідомлення, яке б могло відповідати  заголовку. </a:t>
            </a:r>
          </a:p>
          <a:p>
            <a:pPr algn="ctr" fontAlgn="auto">
              <a:lnSpc>
                <a:spcPts val="58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 spc="83">
                <a:solidFill>
                  <a:srgbClr val="FFFFFF"/>
                </a:solidFill>
                <a:latin typeface="Crimson Roman"/>
                <a:cs typeface="+mn-cs"/>
              </a:rPr>
              <a:t> Таймінг: 10 хвилин </a:t>
            </a:r>
          </a:p>
          <a:p>
            <a:pPr algn="ctr" fontAlgn="auto">
              <a:lnSpc>
                <a:spcPts val="58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 spc="83">
                <a:solidFill>
                  <a:srgbClr val="FFFFFF"/>
                </a:solidFill>
                <a:latin typeface="Crimson Roman"/>
                <a:cs typeface="+mn-cs"/>
              </a:rPr>
              <a:t> Резюме: Кожна група презентує варіант свого повідомлення. Потім демонструється текст, який насправді був в реальному повідомленні. </a:t>
            </a:r>
          </a:p>
          <a:p>
            <a:pPr algn="ctr" fontAlgn="auto">
              <a:lnSpc>
                <a:spcPts val="587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58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 spc="83">
                <a:solidFill>
                  <a:srgbClr val="FFFFFF"/>
                </a:solidFill>
                <a:latin typeface="Crimson Roman"/>
                <a:cs typeface="+mn-cs"/>
              </a:rPr>
              <a:t>Заголовки і реальні тексти навмисне підібрані з маніпулятивним характером. </a:t>
            </a:r>
          </a:p>
          <a:p>
            <a:pPr algn="ctr" fontAlgn="auto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627313" y="382588"/>
            <a:ext cx="117141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7813"/>
              </a:lnSpc>
            </a:pPr>
            <a:r>
              <a:rPr lang="en-US" sz="7100">
                <a:solidFill>
                  <a:srgbClr val="FFFFFF"/>
                </a:solidFill>
                <a:latin typeface="Crimson Roman"/>
              </a:rPr>
              <a:t>Робота в групах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/>
          </p:cNvPicPr>
          <p:nvPr/>
        </p:nvPicPr>
        <p:blipFill>
          <a:blip r:embed="rId2"/>
          <a:srcRect l="13020" r="13020"/>
          <a:stretch>
            <a:fillRect/>
          </a:stretch>
        </p:blipFill>
        <p:spPr bwMode="auto">
          <a:xfrm>
            <a:off x="1943100" y="1873250"/>
            <a:ext cx="6448425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9144000" y="1768475"/>
            <a:ext cx="7724775" cy="542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2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75">
                <a:solidFill>
                  <a:srgbClr val="393939"/>
                </a:solidFill>
                <a:latin typeface="Crimson Roman Bold"/>
                <a:cs typeface="+mn-cs"/>
              </a:rPr>
              <a:t>Група 1</a:t>
            </a:r>
          </a:p>
          <a:p>
            <a:pPr fontAlgn="auto">
              <a:lnSpc>
                <a:spcPts val="8222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82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75">
                <a:solidFill>
                  <a:srgbClr val="393939"/>
                </a:solidFill>
                <a:latin typeface="Crimson Roman"/>
                <a:cs typeface="+mn-cs"/>
              </a:rPr>
              <a:t>"Померла зірка серіалу "Моя прекрасна няня"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/>
          </p:cNvPicPr>
          <p:nvPr/>
        </p:nvPicPr>
        <p:blipFill>
          <a:blip r:embed="rId2"/>
          <a:srcRect l="25832" r="17416"/>
          <a:stretch>
            <a:fillRect/>
          </a:stretch>
        </p:blipFill>
        <p:spPr bwMode="auto">
          <a:xfrm>
            <a:off x="8535988" y="552450"/>
            <a:ext cx="9256712" cy="918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46088" y="1804988"/>
            <a:ext cx="7715250" cy="5434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3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49" spc="118">
                <a:solidFill>
                  <a:srgbClr val="393939"/>
                </a:solidFill>
                <a:latin typeface="Crimson Roman Bold"/>
                <a:cs typeface="+mn-cs"/>
              </a:rPr>
              <a:t>Група 2</a:t>
            </a:r>
          </a:p>
          <a:p>
            <a:pPr fontAlgn="auto">
              <a:lnSpc>
                <a:spcPts val="83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49" spc="118">
                <a:solidFill>
                  <a:srgbClr val="393939"/>
                </a:solidFill>
                <a:latin typeface="Crimson Roman Bold"/>
                <a:cs typeface="+mn-cs"/>
              </a:rPr>
              <a:t>"</a:t>
            </a:r>
            <a:r>
              <a:rPr lang="en-US" sz="5949" spc="118">
                <a:solidFill>
                  <a:srgbClr val="393939"/>
                </a:solidFill>
                <a:latin typeface="Crimson Roman"/>
                <a:cs typeface="+mn-cs"/>
              </a:rPr>
              <a:t>Російською спілкуйтеся вдома: Зеленського жорстко поставили на місце"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40175"/>
            <a:ext cx="6113463" cy="1206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05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25">
                <a:solidFill>
                  <a:srgbClr val="393939"/>
                </a:solidFill>
                <a:latin typeface="Crimson Roman"/>
                <a:cs typeface="+mn-cs"/>
              </a:rPr>
              <a:t>Маніпуляція: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788" y="149225"/>
            <a:ext cx="10052050" cy="3082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вплив на сприйняття і поведінку людей шляхом прихованих дій для досягнення певної мети – формування необхідного відношення до явищ/подій/осіб; </a:t>
            </a:r>
          </a:p>
          <a:p>
            <a:pPr fontAlgn="auto">
              <a:lnSpc>
                <a:spcPts val="475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97788" y="3281363"/>
            <a:ext cx="9561512" cy="2476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підміна істинних цілей, намірів хибними, викривленими, які видаються за істині; </a:t>
            </a:r>
          </a:p>
          <a:p>
            <a:pPr fontAlgn="auto">
              <a:lnSpc>
                <a:spcPts val="475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97788" y="6083300"/>
            <a:ext cx="9561512" cy="3082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 - приховані психологічні, технічні прийоми, метою яких є примусити об’єкт впливу, всупереч його інтересам, виконати потрібні дії.</a:t>
            </a:r>
          </a:p>
          <a:p>
            <a:pPr fontAlgn="auto">
              <a:lnSpc>
                <a:spcPts val="475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390650" y="4048125"/>
            <a:ext cx="7391400" cy="4538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52600" y="1577975"/>
            <a:ext cx="14782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93939"/>
                </a:solidFill>
                <a:latin typeface="Crimson Roman"/>
              </a:rPr>
              <a:t>Форми маніпуляцій у ЗМІ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9505950" y="4048125"/>
            <a:ext cx="7391400" cy="4538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411413" y="5668963"/>
            <a:ext cx="5349875" cy="1317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8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>
                <a:solidFill>
                  <a:srgbClr val="393939"/>
                </a:solidFill>
                <a:latin typeface="Crimson Roman Bold"/>
                <a:cs typeface="+mn-cs"/>
              </a:rPr>
              <a:t>Контекстна маніпуляція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09225" y="5711825"/>
            <a:ext cx="5349875" cy="1268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393939"/>
                </a:solidFill>
                <a:latin typeface="Crimson Roman Bold"/>
                <a:cs typeface="+mn-cs"/>
              </a:rPr>
              <a:t>Фактологічна маніпуляція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22313" y="371475"/>
            <a:ext cx="16744950" cy="99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393939"/>
                </a:solidFill>
                <a:latin typeface="Crimson Roman Bold"/>
              </a:rPr>
              <a:t> Заголовок: </a:t>
            </a:r>
            <a:r>
              <a:rPr lang="en-US" sz="5000">
                <a:solidFill>
                  <a:srgbClr val="393939"/>
                </a:solidFill>
                <a:latin typeface="Crimson Roman"/>
              </a:rPr>
              <a:t>«Народний депутат розкритикував голову уряду за пенсійну реформу» </a:t>
            </a:r>
          </a:p>
          <a:p>
            <a:pPr>
              <a:lnSpc>
                <a:spcPts val="6000"/>
              </a:lnSpc>
            </a:pPr>
            <a:r>
              <a:rPr lang="en-US" sz="5000">
                <a:solidFill>
                  <a:srgbClr val="393939"/>
                </a:solidFill>
                <a:latin typeface="Crimson Roman Bold"/>
              </a:rPr>
              <a:t> Текст:</a:t>
            </a:r>
            <a:r>
              <a:rPr lang="en-US" sz="5000">
                <a:solidFill>
                  <a:srgbClr val="393939"/>
                </a:solidFill>
                <a:latin typeface="Crimson Roman"/>
              </a:rPr>
              <a:t> </a:t>
            </a:r>
          </a:p>
          <a:p>
            <a:pPr>
              <a:lnSpc>
                <a:spcPts val="6000"/>
              </a:lnSpc>
            </a:pPr>
            <a:r>
              <a:rPr lang="en-US" sz="5000">
                <a:solidFill>
                  <a:srgbClr val="393939"/>
                </a:solidFill>
                <a:latin typeface="Crimson Roman"/>
              </a:rPr>
              <a:t>«Давайте подивимось до чого призвела пенсійна реформа, яка була запроваджена прем’єром країни минулого року – до масового виїзду громадян за кордон. Різні офіційні державні джерела, як в нас так і в сусідніх країнах, вказують, що в цьому році тільки на західних кордонах держави було зафіксовано 10 млн перетинів! Тобто 10 млн громадян виїхало на заробітки, тікаючи від неминучого зубожіння в старості», - завив депутат Н. </a:t>
            </a:r>
          </a:p>
          <a:p>
            <a:pPr>
              <a:lnSpc>
                <a:spcPts val="10800"/>
              </a:lnSpc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2775" y="923925"/>
            <a:ext cx="11982450" cy="1206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9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50">
                <a:solidFill>
                  <a:srgbClr val="FFFFFF"/>
                </a:solidFill>
                <a:latin typeface="Crimson Roman"/>
                <a:cs typeface="+mn-cs"/>
              </a:rPr>
              <a:t>Який заголовок маніпулює?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028700" y="3381375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49000" y="4924425"/>
            <a:ext cx="5794375" cy="189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39"/>
              </a:lnSpc>
              <a:spcAft>
                <a:spcPts val="0"/>
              </a:spcAft>
              <a:defRPr/>
            </a:pPr>
            <a:r>
              <a:rPr lang="en-US" sz="5099">
                <a:solidFill>
                  <a:srgbClr val="FFFFFF"/>
                </a:solidFill>
                <a:latin typeface="Crimson Roman"/>
                <a:cs typeface="+mn-cs"/>
              </a:rPr>
              <a:t>«Мільйони українці тікають за кордон»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1049000" y="3381375"/>
            <a:ext cx="4587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</a:rPr>
              <a:t>02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862013" y="4795838"/>
            <a:ext cx="591343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6125"/>
              </a:lnSpc>
            </a:pPr>
            <a:r>
              <a:rPr lang="en-US" sz="5100">
                <a:solidFill>
                  <a:srgbClr val="FFFFFF"/>
                </a:solidFill>
                <a:latin typeface="Crimson Roman"/>
              </a:rPr>
              <a:t>«Народний депутат розкритикував голову уряду за пенсійну реформу»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9144000" y="1817688"/>
            <a:ext cx="265113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04800" y="3009900"/>
            <a:ext cx="8686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138"/>
              </a:lnSpc>
            </a:pPr>
            <a:r>
              <a:rPr lang="en-US" sz="4800">
                <a:solidFill>
                  <a:srgbClr val="393939"/>
                </a:solidFill>
                <a:latin typeface="Crimson Roman"/>
              </a:rPr>
              <a:t> Применшення/перебільшення цифрових показників </a:t>
            </a:r>
          </a:p>
          <a:p>
            <a:pPr>
              <a:lnSpc>
                <a:spcPts val="8138"/>
              </a:lnSpc>
            </a:pPr>
            <a:endParaRPr lang="en-US" sz="4800">
              <a:latin typeface="Calibri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09263" y="1684338"/>
            <a:ext cx="6999287" cy="7847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перебільшення / применшення одних величин на користь інших;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хибність проміжків часу, порівняльних періодів;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 - узагальнення, хибне трактування понять, методик підрахунку, причинно-наслідкових зв’язків;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- високе емоційне забарвлення, критика, звинувачення. </a:t>
            </a:r>
          </a:p>
          <a:p>
            <a:pPr fontAlgn="auto">
              <a:lnSpc>
                <a:spcPts val="434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9144000" y="3676650"/>
            <a:ext cx="265113" cy="255588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719513" y="336550"/>
            <a:ext cx="100965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713"/>
              </a:lnSpc>
            </a:pPr>
            <a:r>
              <a:rPr lang="en-US" sz="6100">
                <a:solidFill>
                  <a:srgbClr val="393939"/>
                </a:solidFill>
                <a:latin typeface="Crimson Roman Bold"/>
              </a:rPr>
              <a:t>Ознаки маніпулювання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9144000" y="5675313"/>
            <a:ext cx="265113" cy="255587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9144000" y="8216900"/>
            <a:ext cx="265113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081213" y="1112838"/>
            <a:ext cx="15676562" cy="81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638"/>
              </a:lnSpc>
            </a:pPr>
            <a:r>
              <a:rPr lang="en-US" sz="7200">
                <a:solidFill>
                  <a:srgbClr val="393939"/>
                </a:solidFill>
                <a:latin typeface="Crimson Roman"/>
              </a:rPr>
              <a:t> «80-85% людей, це до речі, згідно офіційної статистики ООН, в державі перебувають за межею бідності. Це жахливий показник!» </a:t>
            </a:r>
          </a:p>
          <a:p>
            <a:pPr>
              <a:lnSpc>
                <a:spcPts val="9725"/>
              </a:lnSpc>
            </a:pPr>
            <a:r>
              <a:rPr lang="en-US" sz="8100">
                <a:solidFill>
                  <a:srgbClr val="393939"/>
                </a:solidFill>
                <a:latin typeface="Crimson Roman"/>
              </a:rPr>
              <a:t> </a:t>
            </a:r>
          </a:p>
          <a:p>
            <a:pPr>
              <a:lnSpc>
                <a:spcPts val="8638"/>
              </a:lnSpc>
            </a:pPr>
            <a:r>
              <a:rPr lang="en-US" sz="7200">
                <a:solidFill>
                  <a:srgbClr val="393939"/>
                </a:solidFill>
                <a:latin typeface="Crimson Roman"/>
              </a:rPr>
              <a:t>PS: реальний показник на 20% менший</a:t>
            </a:r>
          </a:p>
          <a:p>
            <a:pPr>
              <a:lnSpc>
                <a:spcPts val="9725"/>
              </a:lnSpc>
            </a:pPr>
            <a:endParaRPr lang="en-US">
              <a:latin typeface="Calibri" pitchFamily="34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773113"/>
            <a:ext cx="6699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>
            <a:off x="8062913" y="0"/>
            <a:ext cx="10225087" cy="10287000"/>
          </a:xfrm>
          <a:prstGeom prst="rect">
            <a:avLst/>
          </a:prstGeom>
          <a:solidFill>
            <a:srgbClr val="DFD4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028700" y="3962400"/>
            <a:ext cx="67611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138"/>
              </a:lnSpc>
            </a:pPr>
            <a:r>
              <a:rPr lang="en-US" sz="7400">
                <a:solidFill>
                  <a:srgbClr val="393939"/>
                </a:solidFill>
                <a:latin typeface="Crimson Roman"/>
              </a:rPr>
              <a:t>Узагальнення </a:t>
            </a:r>
          </a:p>
          <a:p>
            <a:pPr>
              <a:lnSpc>
                <a:spcPts val="8138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96500" y="1162050"/>
            <a:ext cx="7162800" cy="8407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- для надання правдивості заявленим фактам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- використання таких словесних обертів як: «практично», «фактично», «майже», «однозначно», «без сумніву» та ін.;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- декларативність риторики, присутність гасел; </a:t>
            </a: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393939"/>
                </a:solidFill>
                <a:latin typeface="Crimson Roman Bold"/>
                <a:cs typeface="+mn-cs"/>
              </a:rPr>
              <a:t>- звернення до гучних джерел, документів, апелювання до попередніх заяв, обіцянок, планів. </a:t>
            </a:r>
          </a:p>
          <a:p>
            <a:pPr fontAlgn="auto">
              <a:lnSpc>
                <a:spcPts val="434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8878888" y="1549400"/>
            <a:ext cx="265112" cy="255588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8878888" y="3398838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8878888" y="7937500"/>
            <a:ext cx="265112" cy="25717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8878888" y="6091238"/>
            <a:ext cx="265112" cy="255587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1107</Words>
  <Application>Microsoft Office PowerPoint</Application>
  <PresentationFormat>Произвольный</PresentationFormat>
  <Paragraphs>127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Arial</vt:lpstr>
      <vt:lpstr>Crimson Roman Bold</vt:lpstr>
      <vt:lpstr>Crimson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Маніпуляція</dc:title>
  <cp:lastModifiedBy>Юлия</cp:lastModifiedBy>
  <cp:revision>2</cp:revision>
  <dcterms:created xsi:type="dcterms:W3CDTF">2006-08-16T00:00:00Z</dcterms:created>
  <dcterms:modified xsi:type="dcterms:W3CDTF">2023-04-10T19:06:23Z</dcterms:modified>
</cp:coreProperties>
</file>