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3"/>
  </p:notesMasterIdLst>
  <p:sldIdLst>
    <p:sldId id="258" r:id="rId2"/>
    <p:sldId id="259" r:id="rId3"/>
    <p:sldId id="290" r:id="rId4"/>
    <p:sldId id="291" r:id="rId5"/>
    <p:sldId id="292" r:id="rId6"/>
    <p:sldId id="311" r:id="rId7"/>
    <p:sldId id="304" r:id="rId8"/>
    <p:sldId id="306" r:id="rId9"/>
    <p:sldId id="308" r:id="rId10"/>
    <p:sldId id="310" r:id="rId11"/>
    <p:sldId id="305" r:id="rId12"/>
    <p:sldId id="293" r:id="rId13"/>
    <p:sldId id="294" r:id="rId14"/>
    <p:sldId id="295" r:id="rId15"/>
    <p:sldId id="296" r:id="rId16"/>
    <p:sldId id="297" r:id="rId17"/>
    <p:sldId id="298" r:id="rId18"/>
    <p:sldId id="299" r:id="rId19"/>
    <p:sldId id="300" r:id="rId20"/>
    <p:sldId id="301" r:id="rId21"/>
    <p:sldId id="302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94598" autoAdjust="0"/>
  </p:normalViewPr>
  <p:slideViewPr>
    <p:cSldViewPr>
      <p:cViewPr>
        <p:scale>
          <a:sx n="100" d="100"/>
          <a:sy n="100" d="100"/>
        </p:scale>
        <p:origin x="-300" y="-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74D0F2-976F-418E-8410-9E5DDAA05E15}" type="datetimeFigureOut">
              <a:rPr lang="uk-UA" smtClean="0"/>
              <a:t>05.10.2023</a:t>
            </a:fld>
            <a:endParaRPr lang="uk-UA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A0E7B9-BBF7-48F4-87A6-B60852335D08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2494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0681-B6B7-4CD5-B2C8-EE1D112C4D18}" type="datetime1">
              <a:rPr lang="ru-RU" smtClean="0"/>
              <a:t>05.10.2023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AD507-B0D6-4109-99AD-63BC6C3393ED}" type="datetime1">
              <a:rPr lang="ru-RU" smtClean="0"/>
              <a:t>05.10.2023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5E26C-4715-40BD-BE80-4A601E84E803}" type="datetime1">
              <a:rPr lang="ru-RU" smtClean="0"/>
              <a:t>05.10.2023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88419-0312-4D4D-BDB5-DDE864C8DB5A}" type="datetime1">
              <a:rPr lang="ru-RU" smtClean="0"/>
              <a:t>05.10.2023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37F61-448D-4EE4-A29C-186244813DA4}" type="datetime1">
              <a:rPr lang="ru-RU" smtClean="0"/>
              <a:t>05.10.2023</a:t>
            </a:fld>
            <a:endParaRPr lang="ru-RU" dirty="0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4A499-50F7-4DDE-8396-E2232FEE5759}" type="datetime1">
              <a:rPr lang="ru-RU" smtClean="0"/>
              <a:t>05.10.2023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D128E-A303-4E33-9CE5-DF54B859370A}" type="datetime1">
              <a:rPr lang="ru-RU" smtClean="0"/>
              <a:t>05.10.2023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90AF2-10F7-4A1D-95F5-D7196D7C5760}" type="datetime1">
              <a:rPr lang="ru-RU" smtClean="0"/>
              <a:t>05.10.2023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44843-09A7-4ED0-8ACE-82350FD19F71}" type="datetime1">
              <a:rPr lang="ru-RU" smtClean="0"/>
              <a:t>05.10.2023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097C4-C484-488E-8B93-A340EED0F10F}" type="datetime1">
              <a:rPr lang="ru-RU" smtClean="0"/>
              <a:t>05.10.2023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80C4C-88EB-4E1C-9156-3744B450C81F}" type="datetime1">
              <a:rPr lang="ru-RU" smtClean="0"/>
              <a:t>05.10.2023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3F2C201-20F0-4F13-AB0D-6AECD71FBD0A}" type="datetime1">
              <a:rPr lang="ru-RU" smtClean="0"/>
              <a:t>05.10.2023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7.wmf"/><Relationship Id="rId4" Type="http://schemas.openxmlformats.org/officeDocument/2006/relationships/image" Target="../media/image5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9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420888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uk-UA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СИСТЕМНИЙ АНАЛІЗ</a:t>
            </a:r>
            <a:endParaRPr lang="uk-UA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5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7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1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3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5" name="Rectangle 4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7" name="Rectangle 5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9" name="Rectangle 9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2" name="Rectangle 1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4" name="Rectangle 1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6" name="Rectangle 13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8" name="Rectangle 15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0" name="Rectangle 15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2" name="Rectangle 15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4" name="Rectangle 16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6" name="Rectangle 2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8" name="Rectangle 2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0" name="Rectangle 2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2" name="Rectangle 22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3" name="Rectangle 246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5" name="Rectangle 247"/>
          <p:cNvSpPr>
            <a:spLocks noChangeArrowheads="1"/>
          </p:cNvSpPr>
          <p:nvPr/>
        </p:nvSpPr>
        <p:spPr bwMode="auto">
          <a:xfrm>
            <a:off x="1524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6" name="Rectangle 252"/>
          <p:cNvSpPr>
            <a:spLocks noChangeArrowheads="1"/>
          </p:cNvSpPr>
          <p:nvPr/>
        </p:nvSpPr>
        <p:spPr bwMode="auto">
          <a:xfrm>
            <a:off x="304800" y="304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8" name="Rectangle 253"/>
          <p:cNvSpPr>
            <a:spLocks noChangeArrowheads="1"/>
          </p:cNvSpPr>
          <p:nvPr/>
        </p:nvSpPr>
        <p:spPr bwMode="auto">
          <a:xfrm>
            <a:off x="304800" y="762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9" name="Rectangle 29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1" name="Rectangle 29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3" name="Rectangle 323"/>
          <p:cNvSpPr>
            <a:spLocks noChangeArrowheads="1"/>
          </p:cNvSpPr>
          <p:nvPr/>
        </p:nvSpPr>
        <p:spPr bwMode="auto">
          <a:xfrm>
            <a:off x="45720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5" name="Rectangle 324"/>
          <p:cNvSpPr>
            <a:spLocks noChangeArrowheads="1"/>
          </p:cNvSpPr>
          <p:nvPr/>
        </p:nvSpPr>
        <p:spPr bwMode="auto">
          <a:xfrm>
            <a:off x="457200" y="914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6" name="Rectangle 3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8" name="Rectangle 328"/>
          <p:cNvSpPr>
            <a:spLocks noChangeArrowheads="1"/>
          </p:cNvSpPr>
          <p:nvPr/>
        </p:nvSpPr>
        <p:spPr bwMode="auto">
          <a:xfrm>
            <a:off x="0" y="2095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9" name="Rectangle 35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1" name="Rectangle 35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3" name="Rectangle 40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5" name="Rectangle 4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7" name="Rectangle 49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9" name="Rectangle 49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1" name="Rectangle 49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3" name="Rectangle 5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8" name="Rectangle 65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3" name="Rectangle 65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7" name="Rectangle 654"/>
          <p:cNvSpPr>
            <a:spLocks noChangeArrowheads="1"/>
          </p:cNvSpPr>
          <p:nvPr/>
        </p:nvSpPr>
        <p:spPr bwMode="auto">
          <a:xfrm>
            <a:off x="0" y="2381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9" name="Rectangle 656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4" name="Rectangle 657"/>
          <p:cNvSpPr>
            <a:spLocks noChangeArrowheads="1"/>
          </p:cNvSpPr>
          <p:nvPr/>
        </p:nvSpPr>
        <p:spPr bwMode="auto">
          <a:xfrm>
            <a:off x="152400" y="3905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4" name="Rectangle 65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6" name="Rectangle 662"/>
          <p:cNvSpPr>
            <a:spLocks noChangeArrowheads="1"/>
          </p:cNvSpPr>
          <p:nvPr/>
        </p:nvSpPr>
        <p:spPr bwMode="auto">
          <a:xfrm>
            <a:off x="304800" y="304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8" name="Rectangle 663"/>
          <p:cNvSpPr>
            <a:spLocks noChangeArrowheads="1"/>
          </p:cNvSpPr>
          <p:nvPr/>
        </p:nvSpPr>
        <p:spPr bwMode="auto">
          <a:xfrm>
            <a:off x="304800" y="5429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9" name="Rectangle 66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1" name="Rectangle 70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3" name="Rectangle 70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5" name="Rectangle 74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7" name="Rectangle 755"/>
          <p:cNvSpPr>
            <a:spLocks noChangeArrowheads="1"/>
          </p:cNvSpPr>
          <p:nvPr/>
        </p:nvSpPr>
        <p:spPr bwMode="auto">
          <a:xfrm>
            <a:off x="6096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9" name="Rectangle 756"/>
          <p:cNvSpPr>
            <a:spLocks noChangeArrowheads="1"/>
          </p:cNvSpPr>
          <p:nvPr/>
        </p:nvSpPr>
        <p:spPr bwMode="auto">
          <a:xfrm>
            <a:off x="609600" y="1066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0" name="Rectangle 75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" name="Rectangle 80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2" name="Rectangle 80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6" name="Rectangle 80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2" name="Rectangle 80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6" name="Rectangle 8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5" name="Rectangle 8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3" name="Rectangle 8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7" name="Rectangle 85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7" name="Rectangle 86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2" name="Rectangle 88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6" name="Rectangle 90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0" name="Rectangle 90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4" name="Rectangle 90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7" name="Rectangle 9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2" name="Rectangle 93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6" name="Rectangle 93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4" name="Rectangle 96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6" name="Rectangle 96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0" name="Rectangle 10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0" name="Rectangle 1020"/>
          <p:cNvSpPr>
            <a:spLocks noChangeArrowheads="1"/>
          </p:cNvSpPr>
          <p:nvPr/>
        </p:nvSpPr>
        <p:spPr bwMode="auto">
          <a:xfrm>
            <a:off x="0" y="5429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4" name="Rectangle 107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8" name="Rectangle 1073"/>
          <p:cNvSpPr>
            <a:spLocks noChangeArrowheads="1"/>
          </p:cNvSpPr>
          <p:nvPr/>
        </p:nvSpPr>
        <p:spPr bwMode="auto">
          <a:xfrm>
            <a:off x="0" y="5048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9" name="Rectangle 110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1" name="Rectangle 11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3" name="Rectangle 1131"/>
          <p:cNvSpPr>
            <a:spLocks noChangeArrowheads="1"/>
          </p:cNvSpPr>
          <p:nvPr/>
        </p:nvSpPr>
        <p:spPr bwMode="auto">
          <a:xfrm>
            <a:off x="0" y="2762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4" name="Rectangle 1133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6" name="Rectangle 1134"/>
          <p:cNvSpPr>
            <a:spLocks noChangeArrowheads="1"/>
          </p:cNvSpPr>
          <p:nvPr/>
        </p:nvSpPr>
        <p:spPr bwMode="auto">
          <a:xfrm>
            <a:off x="152400" y="428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7" name="Rectangle 113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9" name="Rectangle 1137"/>
          <p:cNvSpPr>
            <a:spLocks noChangeArrowheads="1"/>
          </p:cNvSpPr>
          <p:nvPr/>
        </p:nvSpPr>
        <p:spPr bwMode="auto">
          <a:xfrm>
            <a:off x="0" y="228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20" name="Rectangle 113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4" name="Rectangle 12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0" name="Rectangle 12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23" name="Rectangle 12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25" name="Rectangle 126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27" name="Rectangle 13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29" name="Rectangle 13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31" name="Rectangle 13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33" name="Rectangle 137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35" name="Rectangle 144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37" name="Rectangle 145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39" name="Rectangle 148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41" name="Rectangle 15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43" name="Rectangle 15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45" name="Rectangle 157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47" name="Rectangle 16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49" name="Rectangle 18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1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9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5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1133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</a:rPr>
              <a:t>Вивід кількох графіків </a:t>
            </a:r>
            <a:r>
              <a:rPr lang="uk-UA" b="0" dirty="0">
                <a:solidFill>
                  <a:schemeClr val="bg1"/>
                </a:solidFill>
              </a:rPr>
              <a:t>в одному вікні</a:t>
            </a: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За </a:t>
            </a:r>
            <a:r>
              <a:rPr lang="uk-UA" dirty="0">
                <a:solidFill>
                  <a:schemeClr val="bg1"/>
                </a:solidFill>
              </a:rPr>
              <a:t>умовчанням, МАТЛАБ виводить кожний наступний графік у новому вікні. Для того, щоб виводити графіки в одному вікні, необхідно використовувати оператор 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                         </a:t>
            </a:r>
            <a:r>
              <a:rPr lang="uk-UA" i="1" dirty="0" smtClean="0">
                <a:solidFill>
                  <a:schemeClr val="bg1"/>
                </a:solidFill>
              </a:rPr>
              <a:t>subplot(m,n,p</a:t>
            </a:r>
            <a:r>
              <a:rPr lang="uk-UA" i="1" dirty="0">
                <a:solidFill>
                  <a:schemeClr val="bg1"/>
                </a:solidFill>
              </a:rPr>
              <a:t>), </a:t>
            </a:r>
            <a:endParaRPr lang="en-US" i="1" dirty="0" smtClean="0">
              <a:solidFill>
                <a:schemeClr val="bg1"/>
              </a:solidFill>
            </a:endParaRPr>
          </a:p>
          <a:p>
            <a:r>
              <a:rPr lang="uk-UA" dirty="0" smtClean="0">
                <a:solidFill>
                  <a:schemeClr val="bg1"/>
                </a:solidFill>
              </a:rPr>
              <a:t>який </a:t>
            </a:r>
            <a:r>
              <a:rPr lang="uk-UA" dirty="0">
                <a:solidFill>
                  <a:schemeClr val="bg1"/>
                </a:solidFill>
              </a:rPr>
              <a:t>дозволяє розбити область виведення на m*n вікон, причому параметр m вказує кількість вікон у стовпці, n – кількість вікон у рядку, p вказує номер вікна, у якому виводитиметься черговий графік.</a:t>
            </a:r>
            <a:endParaRPr lang="ru-RU" dirty="0">
              <a:solidFill>
                <a:schemeClr val="bg1"/>
              </a:solidFill>
            </a:endParaRPr>
          </a:p>
          <a:p>
            <a:r>
              <a:rPr lang="ru-RU" dirty="0">
                <a:solidFill>
                  <a:schemeClr val="bg1"/>
                </a:solidFill>
              </a:rPr>
              <a:t> 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22950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0" dirty="0" smtClean="0">
                <a:solidFill>
                  <a:schemeClr val="bg1"/>
                </a:solidFill>
              </a:rPr>
              <a:t>Файл-функції для розв'язку системи ДР   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>
                <a:solidFill>
                  <a:schemeClr val="bg1"/>
                </a:solidFill>
              </a:rPr>
              <a:t>function dq = sist(t,q);</a:t>
            </a:r>
          </a:p>
          <a:p>
            <a:r>
              <a:rPr lang="en-US" sz="2200" dirty="0">
                <a:solidFill>
                  <a:schemeClr val="bg1"/>
                </a:solidFill>
              </a:rPr>
              <a:t>    global a;</a:t>
            </a:r>
          </a:p>
          <a:p>
            <a:r>
              <a:rPr lang="en-US" sz="2200" dirty="0">
                <a:solidFill>
                  <a:schemeClr val="bg1"/>
                </a:solidFill>
              </a:rPr>
              <a:t>    dq(1)=q(2);</a:t>
            </a:r>
          </a:p>
          <a:p>
            <a:r>
              <a:rPr lang="en-US" sz="2200" dirty="0">
                <a:solidFill>
                  <a:schemeClr val="bg1"/>
                </a:solidFill>
              </a:rPr>
              <a:t>    dq(2)=-(P(q(1)+0.01)-P(q(1)-0.01))/0.02-a*q(2);</a:t>
            </a:r>
          </a:p>
          <a:p>
            <a:r>
              <a:rPr lang="en-US" sz="2200" dirty="0">
                <a:solidFill>
                  <a:schemeClr val="bg1"/>
                </a:solidFill>
              </a:rPr>
              <a:t>    dq=[dq(1);dq(2)];</a:t>
            </a:r>
          </a:p>
          <a:p>
            <a:r>
              <a:rPr lang="en-US" sz="2200" dirty="0">
                <a:solidFill>
                  <a:schemeClr val="bg1"/>
                </a:solidFill>
              </a:rPr>
              <a:t>end</a:t>
            </a:r>
          </a:p>
          <a:p>
            <a:r>
              <a:rPr lang="en-US" sz="2000" dirty="0">
                <a:solidFill>
                  <a:schemeClr val="bg1"/>
                </a:solidFill>
              </a:rPr>
              <a:t>function P=P(q);</a:t>
            </a:r>
          </a:p>
          <a:p>
            <a:r>
              <a:rPr lang="en-US" sz="2000" dirty="0">
                <a:solidFill>
                  <a:srgbClr val="FF0000"/>
                </a:solidFill>
              </a:rPr>
              <a:t>    </a:t>
            </a:r>
            <a:r>
              <a:rPr lang="en-US" sz="2000" dirty="0">
                <a:solidFill>
                  <a:schemeClr val="bg1"/>
                </a:solidFill>
              </a:rPr>
              <a:t>P=-0.5.*(q+2.5)</a:t>
            </a:r>
            <a:r>
              <a:rPr lang="en-US" sz="2000" dirty="0">
                <a:solidFill>
                  <a:srgbClr val="FF0000"/>
                </a:solidFill>
              </a:rPr>
              <a:t>.</a:t>
            </a:r>
            <a:r>
              <a:rPr lang="en-US" sz="2000" dirty="0">
                <a:solidFill>
                  <a:schemeClr val="bg1"/>
                </a:solidFill>
              </a:rPr>
              <a:t>*(q+1)</a:t>
            </a:r>
            <a:r>
              <a:rPr lang="en-US" sz="2000" dirty="0">
                <a:solidFill>
                  <a:srgbClr val="FF0000"/>
                </a:solidFill>
              </a:rPr>
              <a:t>.</a:t>
            </a:r>
            <a:r>
              <a:rPr lang="en-US" sz="2000" dirty="0">
                <a:solidFill>
                  <a:schemeClr val="bg1"/>
                </a:solidFill>
              </a:rPr>
              <a:t>*(q-1)</a:t>
            </a:r>
            <a:r>
              <a:rPr lang="en-US" sz="2000" dirty="0">
                <a:solidFill>
                  <a:srgbClr val="FF0000"/>
                </a:solidFill>
              </a:rPr>
              <a:t>.</a:t>
            </a:r>
            <a:r>
              <a:rPr lang="en-US" sz="2000" dirty="0">
                <a:solidFill>
                  <a:schemeClr val="bg1"/>
                </a:solidFill>
              </a:rPr>
              <a:t>*(q-2)</a:t>
            </a:r>
            <a:r>
              <a:rPr lang="en-US" sz="2000" dirty="0">
                <a:solidFill>
                  <a:srgbClr val="FF0000"/>
                </a:solidFill>
              </a:rPr>
              <a:t>.</a:t>
            </a:r>
            <a:r>
              <a:rPr lang="en-US" sz="2000" dirty="0">
                <a:solidFill>
                  <a:schemeClr val="bg1"/>
                </a:solidFill>
              </a:rPr>
              <a:t>*(q-3)</a:t>
            </a:r>
            <a:r>
              <a:rPr lang="en-US" sz="2000" dirty="0">
                <a:solidFill>
                  <a:srgbClr val="FF0000"/>
                </a:solidFill>
              </a:rPr>
              <a:t>.</a:t>
            </a:r>
            <a:r>
              <a:rPr lang="en-US" sz="2000" dirty="0">
                <a:solidFill>
                  <a:schemeClr val="bg1"/>
                </a:solidFill>
              </a:rPr>
              <a:t>*(q-4.8)</a:t>
            </a:r>
            <a:r>
              <a:rPr lang="en-US" sz="2000" dirty="0">
                <a:solidFill>
                  <a:srgbClr val="FF0000"/>
                </a:solidFill>
              </a:rPr>
              <a:t>.</a:t>
            </a:r>
            <a:r>
              <a:rPr lang="en-US" sz="2000" dirty="0">
                <a:solidFill>
                  <a:schemeClr val="bg1"/>
                </a:solidFill>
              </a:rPr>
              <a:t>*(q-6)/25+5;</a:t>
            </a:r>
          </a:p>
          <a:p>
            <a:r>
              <a:rPr lang="en-US" sz="2000" dirty="0">
                <a:solidFill>
                  <a:schemeClr val="bg1"/>
                </a:solidFill>
              </a:rPr>
              <a:t>end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47976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</a:rPr>
              <a:t>Чисельне інтегрування рівнянь Лагранжа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Тепер ми маємо систему двох диференціальних рівнянь першого порядку щодо двох шуканих функцій:</a:t>
            </a:r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                 (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1.8.5)</a:t>
            </a:r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Вирішуючи цю систему методом </a:t>
            </a:r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Рунге-Кутта</a:t>
            </a:r>
          </a:p>
          <a:p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 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використанням початкових умов: при t=t</a:t>
            </a:r>
            <a:r>
              <a:rPr lang="uk-UA" sz="2200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uk-UA" sz="2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маємо 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q=q</a:t>
            </a:r>
            <a:r>
              <a:rPr lang="uk-UA" sz="2200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і  одержуємо відповідь у табличній </a:t>
            </a:r>
            <a:endParaRPr lang="uk-UA" sz="2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формі 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(див. праворуч). Ця таблиця дає не </a:t>
            </a:r>
            <a:endParaRPr lang="uk-UA" sz="2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тільки 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залежності виду (1.8.5), але і </a:t>
            </a:r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залежність, </a:t>
            </a:r>
          </a:p>
          <a:p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тобто 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фазову криву</a:t>
            </a:r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12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9860266"/>
              </p:ext>
            </p:extLst>
          </p:nvPr>
        </p:nvGraphicFramePr>
        <p:xfrm>
          <a:off x="827584" y="4797152"/>
          <a:ext cx="864096" cy="3726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90" name="Формула" r:id="rId3" imgW="634725" imgH="228501" progId="Equation.3">
                  <p:embed/>
                </p:oleObj>
              </mc:Choice>
              <mc:Fallback>
                <p:oleObj name="Формула" r:id="rId3" imgW="634725" imgH="228501" progId="Equation.3">
                  <p:embed/>
                  <p:pic>
                    <p:nvPicPr>
                      <p:cNvPr id="0" name="Объект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4797152"/>
                        <a:ext cx="864096" cy="3726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1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2852936"/>
            <a:ext cx="1224136" cy="172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2354043"/>
              </p:ext>
            </p:extLst>
          </p:nvPr>
        </p:nvGraphicFramePr>
        <p:xfrm>
          <a:off x="2411760" y="2348880"/>
          <a:ext cx="1872208" cy="3726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91" name="Формула" r:id="rId6" imgW="1358900" imgH="228600" progId="Equation.3">
                  <p:embed/>
                </p:oleObj>
              </mc:Choice>
              <mc:Fallback>
                <p:oleObj name="Формула" r:id="rId6" imgW="1358900" imgH="228600" progId="Equation.3">
                  <p:embed/>
                  <p:pic>
                    <p:nvPicPr>
                      <p:cNvPr id="0" name="Объект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2348880"/>
                        <a:ext cx="1872208" cy="3726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489033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</a:rPr>
              <a:t>Чисельне інтегрування рівнянь Лагранжа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Розглянемо приклад застосування чисельного методу.</a:t>
            </a:r>
            <a:r>
              <a:rPr lang="uk-UA" sz="2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Нехай маємо постійну приведену масу a(q)=1 і потенціальну енергію, задану формулою:</a:t>
            </a:r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П=3q</a:t>
            </a:r>
            <a:r>
              <a:rPr lang="uk-UA" sz="2200" baseline="30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–64q</a:t>
            </a:r>
            <a:r>
              <a:rPr lang="uk-UA" sz="2200" baseline="30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+438q</a:t>
            </a:r>
            <a:r>
              <a:rPr lang="uk-UA" sz="2200" baseline="30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–1080q+1300	</a:t>
            </a:r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(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1.8.6)</a:t>
            </a:r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Ця енергія побудована як інтеграл від узагальненої сили:</a:t>
            </a:r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Q=–12(q–2)(q–5)(q–9)	</a:t>
            </a:r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(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1.8.7)</a:t>
            </a:r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 тих точках, у яких сила обертається в нуль, потенціальна енергія має екстремуми (рис. 1.8.1)</a:t>
            </a:r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96270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0" dirty="0">
                <a:solidFill>
                  <a:schemeClr val="bg1"/>
                </a:solidFill>
              </a:rPr>
              <a:t>Чисельне інтегрування рівнянь Лагранжа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14</a:t>
            </a:fld>
            <a:endParaRPr lang="ru-RU" dirty="0"/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7671" y="1772816"/>
            <a:ext cx="3943350" cy="4373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484527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b="0" dirty="0" smtClean="0">
                <a:solidFill>
                  <a:schemeClr val="bg1"/>
                </a:solidFill>
              </a:rPr>
              <a:t>Вибір кроку чисельного інтегрування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При чисельному інтегруванні диференціальних рівнянь важливу роль грає правильний вибір кроку інтегрування h. У даному випадку рішення цієї задачі можна полегшити в такий спосіб. Побудуємо фазову траєкторію для випадку відсутності тертя (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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=0) застосувавши, як у попередньому параграфі, закон збереження енергії. Повну енергію обчислимо через початкові дані. Нехай при t</a:t>
            </a:r>
            <a:r>
              <a:rPr lang="uk-UA" sz="2200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=0 </a:t>
            </a:r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буде         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Тоді E=П(0)=1300. Закону збереження енергії відповідає замкнута фазова крива.</a:t>
            </a:r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15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3309410"/>
              </p:ext>
            </p:extLst>
          </p:nvPr>
        </p:nvGraphicFramePr>
        <p:xfrm>
          <a:off x="7740352" y="3717032"/>
          <a:ext cx="1079500" cy="300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14" name="Формула" r:id="rId3" imgW="838200" imgH="228600" progId="Equation.3">
                  <p:embed/>
                </p:oleObj>
              </mc:Choice>
              <mc:Fallback>
                <p:oleObj name="Формула" r:id="rId3" imgW="838200" imgH="228600" progId="Equation.3">
                  <p:embed/>
                  <p:pic>
                    <p:nvPicPr>
                      <p:cNvPr id="0" name="Объект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40352" y="3717032"/>
                        <a:ext cx="1079500" cy="300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328436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0" dirty="0">
                <a:solidFill>
                  <a:schemeClr val="bg1"/>
                </a:solidFill>
              </a:rPr>
              <a:t>Вибір кроку чисельного інтегрування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Вирішуємо тепер рівняння (1.8.4) методом Рунге-Кутта при 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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=0 і знову будуємо ту ж фазову криву. Якщо крок чисельного інтегрування обраний занадто великим, то побудовані різними способами криві будуть істотно відрізнятися друг від друга. Зменшуємо, у </a:t>
            </a:r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жимі діалогу, крок доти, поки криві не співпадуть.</a:t>
            </a:r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Такий «візуальний» метод вибору кроку h дуже зручний при роботі із сучасними персональними комп'ютерами. Його безсумнівним достоїнством є простота, а також те, що вибір кроку робиться за інтегральним критерієм збігу точної і наближеної кривих, а не локально, як звичайно.</a:t>
            </a:r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98421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</a:rPr>
              <a:t>Вибір кроку чисельного інтегрування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17</a:t>
            </a:fld>
            <a:endParaRPr lang="ru-RU" dirty="0"/>
          </a:p>
        </p:txBody>
      </p:sp>
      <p:pic>
        <p:nvPicPr>
          <p:cNvPr id="3891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844824"/>
            <a:ext cx="4314825" cy="442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41650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0" dirty="0">
                <a:solidFill>
                  <a:schemeClr val="bg1"/>
                </a:solidFill>
              </a:rPr>
              <a:t>Вибір кроку чисельного інтегрування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18</a:t>
            </a:fld>
            <a:endParaRPr lang="ru-RU" dirty="0"/>
          </a:p>
        </p:txBody>
      </p:sp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772816"/>
            <a:ext cx="3762375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2168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</a:rPr>
              <a:t>Вибір кроку чисельного інтегрування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Обраний у такий спосіб крок можна використовувати і при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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0. На рис. 1.8.1 приведена фазова крива, що відповідає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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=0.32. Вона має вид спіралі, поміщеної в замкнутий контур, що відповідає відсутності тертя. Спочатку в системи вистачає енергії переборювати потенціальний бар'єр, розташований між двома потенціальними ямами, але потім коливання загасають в одній з ям.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Цей же ефект видний і з графіків q=q(t) і , приведених на рис. 1.8.2. Спочатку графіки  мають характерні подвійні «горби», що відповідають проходженням системи через дві потенціальні ями; потім ці «горби» зникають. Система починає робити загасаючі коливання в 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околі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точки q=2.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7499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ЛЕКЦІЯ </a:t>
            </a:r>
            <a:r>
              <a:rPr lang="en-US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800" dirty="0">
                <a:solidFill>
                  <a:schemeClr val="bg1"/>
                </a:solidFill>
              </a:rPr>
              <a:t>Чисельне інтегрування рівнянь </a:t>
            </a:r>
            <a:r>
              <a:rPr lang="uk-UA" sz="2800" dirty="0" smtClean="0">
                <a:solidFill>
                  <a:schemeClr val="bg1"/>
                </a:solidFill>
              </a:rPr>
              <a:t>Лагранжа</a:t>
            </a:r>
            <a:endParaRPr lang="en-US" sz="2800" dirty="0" smtClean="0">
              <a:solidFill>
                <a:schemeClr val="bg1"/>
              </a:solidFill>
            </a:endParaRPr>
          </a:p>
          <a:p>
            <a:r>
              <a:rPr lang="ru-RU" sz="2800" dirty="0" smtClean="0">
                <a:solidFill>
                  <a:schemeClr val="bg1"/>
                </a:solidFill>
              </a:rPr>
              <a:t>Побудова графіків в </a:t>
            </a:r>
            <a:r>
              <a:rPr lang="en-US" dirty="0" smtClean="0">
                <a:solidFill>
                  <a:schemeClr val="bg1"/>
                </a:solidFill>
              </a:rPr>
              <a:t>MatLab</a:t>
            </a:r>
          </a:p>
          <a:p>
            <a:r>
              <a:rPr lang="uk-UA" sz="2800" dirty="0" smtClean="0">
                <a:solidFill>
                  <a:schemeClr val="bg1"/>
                </a:solidFill>
              </a:rPr>
              <a:t>Розв</a:t>
            </a:r>
            <a:r>
              <a:rPr lang="en-US" sz="2800" dirty="0" smtClean="0">
                <a:solidFill>
                  <a:schemeClr val="bg1"/>
                </a:solidFill>
              </a:rPr>
              <a:t>’</a:t>
            </a:r>
            <a:r>
              <a:rPr lang="uk-UA" sz="2800" dirty="0" smtClean="0">
                <a:solidFill>
                  <a:schemeClr val="bg1"/>
                </a:solidFill>
              </a:rPr>
              <a:t>язок</a:t>
            </a:r>
            <a:r>
              <a:rPr lang="uk-UA" sz="2800" dirty="0" smtClean="0">
                <a:solidFill>
                  <a:schemeClr val="bg1"/>
                </a:solidFill>
              </a:rPr>
              <a:t> систем диференціальних</a:t>
            </a:r>
          </a:p>
          <a:p>
            <a:r>
              <a:rPr lang="uk-UA" sz="2800" dirty="0" smtClean="0">
                <a:solidFill>
                  <a:schemeClr val="bg1"/>
                </a:solidFill>
              </a:rPr>
              <a:t>рівнянь в </a:t>
            </a:r>
            <a:r>
              <a:rPr lang="en-US" dirty="0">
                <a:solidFill>
                  <a:schemeClr val="bg1"/>
                </a:solidFill>
              </a:rPr>
              <a:t>MatLab</a:t>
            </a:r>
            <a:r>
              <a:rPr lang="uk-UA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88468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b="0" dirty="0" smtClean="0">
                <a:solidFill>
                  <a:schemeClr val="bg1"/>
                </a:solidFill>
              </a:rPr>
              <a:t>Нестійкість чисельного рішення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Заздалегідь передбачити</a:t>
            </a:r>
            <a:r>
              <a:rPr lang="ru-RU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у 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якій</a:t>
            </a:r>
            <a:r>
              <a:rPr lang="ru-RU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саме потенціальній ямі загасннуть коливання, неможливо. Незначна зміна значення коефіцієнта тертя з попереднього на </a:t>
            </a:r>
            <a:r>
              <a:rPr lang="ru-RU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</a:t>
            </a:r>
            <a:r>
              <a:rPr lang="ru-RU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=0.33 приводить до загасань в іншій потенціальній ямі (рис. 1.8.3, 1.8.4).</a:t>
            </a:r>
          </a:p>
          <a:p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Подібний ефект сильної зміни кінцевих результатів при незначній зміні вихідних параметрів типовий для нелінійних систем. Особливо докладно подібні ситуації вивчаються в так називаній «теорії катастроф».</a:t>
            </a:r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87775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0" dirty="0">
                <a:solidFill>
                  <a:schemeClr val="bg1"/>
                </a:solidFill>
              </a:rPr>
              <a:t>Чисельне інтегрування рівнянь Лагранжа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21</a:t>
            </a:fld>
            <a:endParaRPr lang="ru-RU" dirty="0"/>
          </a:p>
        </p:txBody>
      </p:sp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6963" y="1772816"/>
            <a:ext cx="4410075" cy="451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5562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0" dirty="0" smtClean="0">
                <a:solidFill>
                  <a:schemeClr val="bg1"/>
                </a:solidFill>
              </a:rPr>
              <a:t>Чисельне інтегрування рівнянь Лагранжа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25963"/>
          </a:xfrm>
        </p:spPr>
        <p:txBody>
          <a:bodyPr>
            <a:normAutofit/>
          </a:bodyPr>
          <a:lstStyle/>
          <a:p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Розглянутий 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 попередньому параграфі метод фазової площини подає велику інформацію про рух системи з одним </a:t>
            </a:r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ступенем свободи, 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однак його не можна вважати всеосяжним. </a:t>
            </a:r>
            <a:endParaRPr lang="uk-UA" sz="2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По-перше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залишається невирішеною задача пошуку функції q=q(t). </a:t>
            </a:r>
            <a:endParaRPr lang="uk-UA" sz="2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По-друге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навіть якщо обмежитися пошуком залежності , то і це можливо порівняно просто тільки у випадку потенціальних сил. </a:t>
            </a:r>
            <a:endParaRPr lang="uk-UA" sz="2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Наявність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наприклад, сил тертя вже не дозволяє так само просто проінтегрувати рівняння руху, як це вийшло з рівнянням (1.7.4).</a:t>
            </a:r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4144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0" dirty="0">
                <a:solidFill>
                  <a:schemeClr val="bg1"/>
                </a:solidFill>
              </a:rPr>
              <a:t>Чисельне інтегрування рівнянь Лагранжа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Перепишемо це рівняння у формі:</a:t>
            </a:r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endParaRPr lang="uk-UA" sz="2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           (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1.8.1)</a:t>
            </a:r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Така форма запису нагадує другий закон Ньютона. У лівій частині знаходяться сили інерції, у правої – рушійні сили. Нехай до складу рушійних сил входить, крім потенціальних сил, сила тертя. Тоді </a:t>
            </a:r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вираз 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для правої частини можна записати у виді:</a:t>
            </a:r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   (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1.8.2)</a:t>
            </a:r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Тут врахована тільки сила тертя, пропорційна швидкості, але легко врахувати і будь-яку іншу залежність.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6956715"/>
              </p:ext>
            </p:extLst>
          </p:nvPr>
        </p:nvGraphicFramePr>
        <p:xfrm>
          <a:off x="1907704" y="2060848"/>
          <a:ext cx="3096344" cy="6297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46" name="Формула" r:id="rId3" imgW="1968500" imgH="482600" progId="Equation.3">
                  <p:embed/>
                </p:oleObj>
              </mc:Choice>
              <mc:Fallback>
                <p:oleObj name="Формула" r:id="rId3" imgW="1968500" imgH="482600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2060848"/>
                        <a:ext cx="3096344" cy="6297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4141508"/>
              </p:ext>
            </p:extLst>
          </p:nvPr>
        </p:nvGraphicFramePr>
        <p:xfrm>
          <a:off x="3203848" y="4365104"/>
          <a:ext cx="1296144" cy="6297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47" name="Формула" r:id="rId5" imgW="1104900" imgH="482600" progId="Equation.3">
                  <p:embed/>
                </p:oleObj>
              </mc:Choice>
              <mc:Fallback>
                <p:oleObj name="Формула" r:id="rId5" imgW="1104900" imgH="482600" progId="Equation.3">
                  <p:embed/>
                  <p:pic>
                    <p:nvPicPr>
                      <p:cNvPr id="0" name="Объект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848" y="4365104"/>
                        <a:ext cx="1296144" cy="6297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53152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</a:rPr>
              <a:t>Чисельне інтегрування рівнянь Лагранжа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Підставляючи (1.8.2) у (1.8.1), одержуємо:</a:t>
            </a:r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</a:t>
            </a:r>
          </a:p>
          <a:p>
            <a:endParaRPr lang="uk-UA" sz="2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Це 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нелінійне диференціальне рівняння вже неможливо вирішити аналітично, тому застосуємо для його рішення чисельний метод Рунге-Кутта. Однак даний метод орієнтований на рішення системи диференціальних рівнянь першого порядку, тому перепишемо (1.8.3) у формі:</a:t>
            </a:r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4928230"/>
              </p:ext>
            </p:extLst>
          </p:nvPr>
        </p:nvGraphicFramePr>
        <p:xfrm>
          <a:off x="1881188" y="2108200"/>
          <a:ext cx="3582987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70" name="Формула" r:id="rId3" imgW="2336760" imgH="419040" progId="Equation.3">
                  <p:embed/>
                </p:oleObj>
              </mc:Choice>
              <mc:Fallback>
                <p:oleObj name="Формула" r:id="rId3" imgW="2336760" imgH="419040" progId="Equation.3">
                  <p:embed/>
                  <p:pic>
                    <p:nvPicPr>
                      <p:cNvPr id="0" name="Объект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1188" y="2108200"/>
                        <a:ext cx="3582987" cy="625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4461845"/>
              </p:ext>
            </p:extLst>
          </p:nvPr>
        </p:nvGraphicFramePr>
        <p:xfrm>
          <a:off x="2195736" y="4725144"/>
          <a:ext cx="4392488" cy="15121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71" name="Формула" r:id="rId5" imgW="2705040" imgH="914400" progId="Equation.3">
                  <p:embed/>
                </p:oleObj>
              </mc:Choice>
              <mc:Fallback>
                <p:oleObj name="Формула" r:id="rId5" imgW="2705040" imgH="914400" progId="Equation.3">
                  <p:embed/>
                  <p:pic>
                    <p:nvPicPr>
                      <p:cNvPr id="0" name="Объект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4725144"/>
                        <a:ext cx="4392488" cy="151216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1209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0" dirty="0">
                <a:solidFill>
                  <a:schemeClr val="bg1"/>
                </a:solidFill>
              </a:rPr>
              <a:t>Побудова графіків в </a:t>
            </a:r>
            <a:r>
              <a:rPr lang="en-US" b="0" dirty="0">
                <a:solidFill>
                  <a:schemeClr val="bg1"/>
                </a:solidFill>
              </a:rPr>
              <a:t>MatLab</a:t>
            </a:r>
            <a:br>
              <a:rPr lang="en-US" b="0" dirty="0">
                <a:solidFill>
                  <a:schemeClr val="bg1"/>
                </a:solidFill>
              </a:rPr>
            </a:b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1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 = 7;</a:t>
            </a:r>
          </a:p>
          <a:p>
            <a:r>
              <a:rPr lang="en-US" sz="1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x=[-1:0.01:6];</a:t>
            </a:r>
          </a:p>
          <a:p>
            <a:r>
              <a:rPr lang="en-US" sz="19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 = -0.5.*(x+2.5).*(x+1).*(x-1).*(x-2).*(x-3).*(x-4.8).*(x-6)/25+5;</a:t>
            </a:r>
          </a:p>
          <a:p>
            <a:r>
              <a:rPr lang="en-US" sz="1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plot(</a:t>
            </a:r>
            <a:r>
              <a:rPr lang="en-US" sz="1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x,u</a:t>
            </a:r>
            <a:r>
              <a:rPr lang="en-US" sz="19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);</a:t>
            </a:r>
          </a:p>
          <a:p>
            <a:r>
              <a:rPr lang="en-US" sz="1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grid;</a:t>
            </a:r>
          </a:p>
          <a:p>
            <a:r>
              <a:rPr lang="en-US" sz="1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xlabel</a:t>
            </a:r>
            <a:r>
              <a:rPr lang="en-US" sz="1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('q');</a:t>
            </a:r>
          </a:p>
          <a:p>
            <a:r>
              <a:rPr lang="en-US" sz="1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ylabel</a:t>
            </a:r>
            <a:r>
              <a:rPr lang="en-US" sz="1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('E, P</a:t>
            </a:r>
            <a:r>
              <a:rPr lang="en-US" sz="19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');</a:t>
            </a:r>
            <a:endParaRPr lang="en-US" sz="19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1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q=[-1:0.01:6];</a:t>
            </a:r>
          </a:p>
          <a:p>
            <a:r>
              <a:rPr lang="en-US" sz="19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 = -0.5.*(q+2.5).*(q+1).*(q-1).*(q-2).*(q-3).*(q-4.8).*(q-6)/25+5;</a:t>
            </a:r>
          </a:p>
          <a:p>
            <a:r>
              <a:rPr lang="en-US" sz="19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qt</a:t>
            </a:r>
            <a:r>
              <a:rPr lang="en-US" sz="19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en-US" sz="1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sqrt</a:t>
            </a:r>
            <a:r>
              <a:rPr lang="en-US" sz="19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((2 / 1) * (e - U));</a:t>
            </a:r>
          </a:p>
          <a:p>
            <a:r>
              <a:rPr lang="en-US" sz="19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plot(</a:t>
            </a:r>
            <a:r>
              <a:rPr lang="en-US" sz="19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q,qt</a:t>
            </a:r>
            <a:r>
              <a:rPr lang="en-US" sz="1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'b-', q, -</a:t>
            </a:r>
            <a:r>
              <a:rPr lang="en-US" sz="1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qt</a:t>
            </a:r>
            <a:r>
              <a:rPr lang="en-US" sz="1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'g-');</a:t>
            </a:r>
          </a:p>
          <a:p>
            <a:r>
              <a:rPr lang="en-US" sz="1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grid;</a:t>
            </a:r>
          </a:p>
          <a:p>
            <a:r>
              <a:rPr lang="en-US" sz="1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xlabel</a:t>
            </a:r>
            <a:r>
              <a:rPr lang="en-US" sz="1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('q');</a:t>
            </a:r>
          </a:p>
          <a:p>
            <a:r>
              <a:rPr lang="en-US" sz="1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ylabel</a:t>
            </a:r>
            <a:r>
              <a:rPr lang="en-US" sz="1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('</a:t>
            </a:r>
            <a:r>
              <a:rPr lang="en-US" sz="1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qt</a:t>
            </a:r>
            <a:r>
              <a:rPr lang="en-US" sz="19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');</a:t>
            </a:r>
          </a:p>
          <a:p>
            <a:r>
              <a:rPr lang="uk-UA" sz="22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Зверніть увагу на крапку перед знаком * при множенні векторів</a:t>
            </a:r>
            <a:endParaRPr lang="en-US" sz="2200" b="1" i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ru-RU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58311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</a:rPr>
              <a:t>Розвязок систем диференціальних</a:t>
            </a:r>
            <a:br>
              <a:rPr lang="uk-UA" b="0" dirty="0">
                <a:solidFill>
                  <a:schemeClr val="bg1"/>
                </a:solidFill>
              </a:rPr>
            </a:br>
            <a:r>
              <a:rPr lang="uk-UA" b="0" dirty="0">
                <a:solidFill>
                  <a:schemeClr val="bg1"/>
                </a:solidFill>
              </a:rPr>
              <a:t>рівнянь в </a:t>
            </a:r>
            <a:r>
              <a:rPr lang="en-US" b="0" dirty="0">
                <a:solidFill>
                  <a:schemeClr val="bg1"/>
                </a:solidFill>
              </a:rPr>
              <a:t>MatLab</a:t>
            </a:r>
            <a:r>
              <a:rPr lang="uk-UA" b="0" dirty="0">
                <a:solidFill>
                  <a:schemeClr val="bg1"/>
                </a:solidFill>
              </a:rPr>
              <a:t> </a:t>
            </a:r>
            <a:r>
              <a:rPr lang="en-US" b="0" dirty="0">
                <a:solidFill>
                  <a:schemeClr val="bg1"/>
                </a:solidFill>
              </a:rPr>
              <a:t> </a:t>
            </a:r>
            <a:r>
              <a:rPr lang="ru-RU" b="0" dirty="0">
                <a:solidFill>
                  <a:schemeClr val="bg1"/>
                </a:solidFill>
              </a:rPr>
              <a:t/>
            </a:r>
            <a:br>
              <a:rPr lang="ru-RU" b="0" dirty="0">
                <a:solidFill>
                  <a:schemeClr val="bg1"/>
                </a:solidFill>
              </a:rPr>
            </a:b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global a;</a:t>
            </a:r>
          </a:p>
          <a:p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a=0.1;</a:t>
            </a:r>
          </a:p>
          <a:p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t=[0:0.01:10];</a:t>
            </a:r>
          </a:p>
          <a:p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[t,q]=ode23('sist',t,[0,0]);</a:t>
            </a:r>
          </a:p>
          <a:p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subplot(3,1,1);</a:t>
            </a:r>
          </a:p>
          <a:p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plot(q(:,1),q(:,2));</a:t>
            </a:r>
          </a:p>
          <a:p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grid;</a:t>
            </a:r>
          </a:p>
          <a:p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xlabel('q');</a:t>
            </a:r>
          </a:p>
          <a:p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ylabel('qt');</a:t>
            </a:r>
          </a:p>
          <a:p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title('Phase plane');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80116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</a:rPr>
              <a:t>Розвязок систем диференціальних</a:t>
            </a:r>
            <a:br>
              <a:rPr lang="uk-UA" b="0" dirty="0">
                <a:solidFill>
                  <a:schemeClr val="bg1"/>
                </a:solidFill>
              </a:rPr>
            </a:br>
            <a:r>
              <a:rPr lang="uk-UA" b="0" dirty="0">
                <a:solidFill>
                  <a:schemeClr val="bg1"/>
                </a:solidFill>
              </a:rPr>
              <a:t>рівнянь в </a:t>
            </a:r>
            <a:r>
              <a:rPr lang="en-US" b="0" dirty="0">
                <a:solidFill>
                  <a:schemeClr val="bg1"/>
                </a:solidFill>
              </a:rPr>
              <a:t>MatLab</a:t>
            </a:r>
            <a:r>
              <a:rPr lang="uk-UA" b="0" dirty="0">
                <a:solidFill>
                  <a:schemeClr val="bg1"/>
                </a:solidFill>
              </a:rPr>
              <a:t> </a:t>
            </a:r>
            <a:r>
              <a:rPr lang="en-US" b="0" dirty="0">
                <a:solidFill>
                  <a:schemeClr val="bg1"/>
                </a:solidFill>
              </a:rPr>
              <a:t> </a:t>
            </a:r>
            <a:r>
              <a:rPr lang="ru-RU" b="0" dirty="0">
                <a:solidFill>
                  <a:schemeClr val="bg1"/>
                </a:solidFill>
              </a:rPr>
              <a:t/>
            </a:r>
            <a:br>
              <a:rPr lang="ru-RU" b="0" dirty="0">
                <a:solidFill>
                  <a:schemeClr val="bg1"/>
                </a:solidFill>
              </a:rPr>
            </a:b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chemeClr val="bg1"/>
                </a:solidFill>
              </a:rPr>
              <a:t>subplot(3,1,2);</a:t>
            </a:r>
          </a:p>
          <a:p>
            <a:r>
              <a:rPr lang="en-US" dirty="0">
                <a:solidFill>
                  <a:schemeClr val="bg1"/>
                </a:solidFill>
              </a:rPr>
              <a:t>plot(t,q(:,1));</a:t>
            </a:r>
          </a:p>
          <a:p>
            <a:r>
              <a:rPr lang="en-US" dirty="0">
                <a:solidFill>
                  <a:schemeClr val="bg1"/>
                </a:solidFill>
              </a:rPr>
              <a:t>grid;</a:t>
            </a:r>
          </a:p>
          <a:p>
            <a:r>
              <a:rPr lang="en-US" dirty="0">
                <a:solidFill>
                  <a:schemeClr val="bg1"/>
                </a:solidFill>
              </a:rPr>
              <a:t>xlabel('t');</a:t>
            </a:r>
          </a:p>
          <a:p>
            <a:r>
              <a:rPr lang="en-US" dirty="0">
                <a:solidFill>
                  <a:schemeClr val="bg1"/>
                </a:solidFill>
              </a:rPr>
              <a:t>ylabel('q');</a:t>
            </a:r>
          </a:p>
          <a:p>
            <a:r>
              <a:rPr lang="en-US" dirty="0">
                <a:solidFill>
                  <a:schemeClr val="bg1"/>
                </a:solidFill>
              </a:rPr>
              <a:t>title('Displacement q(t)');</a:t>
            </a:r>
          </a:p>
          <a:p>
            <a:r>
              <a:rPr lang="en-US" dirty="0">
                <a:solidFill>
                  <a:schemeClr val="bg1"/>
                </a:solidFill>
              </a:rPr>
              <a:t>subplot(3,1,3);</a:t>
            </a:r>
          </a:p>
          <a:p>
            <a:r>
              <a:rPr lang="en-US" dirty="0">
                <a:solidFill>
                  <a:schemeClr val="bg1"/>
                </a:solidFill>
              </a:rPr>
              <a:t>plot(t,q(:,2));</a:t>
            </a:r>
          </a:p>
          <a:p>
            <a:r>
              <a:rPr lang="en-US" dirty="0">
                <a:solidFill>
                  <a:schemeClr val="bg1"/>
                </a:solidFill>
              </a:rPr>
              <a:t>grid;</a:t>
            </a:r>
          </a:p>
          <a:p>
            <a:r>
              <a:rPr lang="en-US" dirty="0">
                <a:solidFill>
                  <a:schemeClr val="bg1"/>
                </a:solidFill>
              </a:rPr>
              <a:t>xlabel('t');</a:t>
            </a:r>
          </a:p>
          <a:p>
            <a:r>
              <a:rPr lang="en-US" dirty="0">
                <a:solidFill>
                  <a:schemeClr val="bg1"/>
                </a:solidFill>
              </a:rPr>
              <a:t>ylabel('qt');</a:t>
            </a:r>
          </a:p>
          <a:p>
            <a:r>
              <a:rPr lang="en-US" dirty="0">
                <a:solidFill>
                  <a:schemeClr val="bg1"/>
                </a:solidFill>
              </a:rPr>
              <a:t>title('Velocity qt(t)');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79966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</a:rPr>
              <a:t>Файл-функція</a:t>
            </a: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>
                <a:solidFill>
                  <a:schemeClr val="bg1"/>
                </a:solidFill>
              </a:rPr>
              <a:t>Коли в програмі деяка послідовність операторів виконується багаторазово або є необхідність підвищення читабельності виділити цю послідовність в окрему групу, вдаються до так званих файл-функцій. Формат використання файл-функції виглядає так: 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uk-UA" dirty="0" smtClean="0">
                <a:solidFill>
                  <a:schemeClr val="bg1"/>
                </a:solidFill>
              </a:rPr>
              <a:t>function </a:t>
            </a:r>
            <a:r>
              <a:rPr lang="uk-UA" dirty="0">
                <a:solidFill>
                  <a:schemeClr val="bg1"/>
                </a:solidFill>
              </a:rPr>
              <a:t>f = myfun (x); 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uk-UA" dirty="0" smtClean="0">
                <a:solidFill>
                  <a:schemeClr val="bg1"/>
                </a:solidFill>
              </a:rPr>
              <a:t>f=…</a:t>
            </a:r>
            <a:r>
              <a:rPr lang="en-US" dirty="0" smtClean="0">
                <a:solidFill>
                  <a:schemeClr val="bg1"/>
                </a:solidFill>
              </a:rPr>
              <a:t>;</a:t>
            </a:r>
          </a:p>
          <a:p>
            <a:r>
              <a:rPr lang="en-US" sz="2200" dirty="0" smtClean="0">
                <a:solidFill>
                  <a:schemeClr val="bg1"/>
                </a:solidFill>
              </a:rPr>
              <a:t>end</a:t>
            </a:r>
          </a:p>
          <a:p>
            <a:r>
              <a:rPr lang="uk-UA" dirty="0" smtClean="0">
                <a:solidFill>
                  <a:schemeClr val="bg1"/>
                </a:solidFill>
              </a:rPr>
              <a:t> </a:t>
            </a:r>
            <a:r>
              <a:rPr lang="uk-UA" dirty="0">
                <a:solidFill>
                  <a:schemeClr val="bg1"/>
                </a:solidFill>
              </a:rPr>
              <a:t>Тут f - параметр, якому потрібно буде привласнити значення, що повертається функцією, x - вхідний аргумент, від якого залежить значення функції, myfun - ім'я функції, через яке в основній програмі і буде здійснюватися звернення до функції. Функція повинна бути розміщена в окремому файлі з розширенням “.m”. Ім'я файлу має збігатися з ім'ям функції.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6690564"/>
      </p:ext>
    </p:extLst>
  </p:cSld>
  <p:clrMapOvr>
    <a:masterClrMapping/>
  </p:clrMapOvr>
</p:sld>
</file>

<file path=ppt/theme/theme1.xml><?xml version="1.0" encoding="utf-8"?>
<a:theme xmlns:a="http://schemas.openxmlformats.org/drawingml/2006/main" name="Паркет">
  <a:themeElements>
    <a:clrScheme name="Другая 1">
      <a:dk1>
        <a:sysClr val="windowText" lastClr="000000"/>
      </a:dk1>
      <a:lt1>
        <a:sysClr val="window" lastClr="FFFFFF"/>
      </a:lt1>
      <a:dk2>
        <a:srgbClr val="00B0F0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3186</TotalTime>
  <Words>1031</Words>
  <Application>Microsoft Office PowerPoint</Application>
  <PresentationFormat>Экран (4:3)</PresentationFormat>
  <Paragraphs>135</Paragraphs>
  <Slides>21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3" baseType="lpstr">
      <vt:lpstr>Паркет</vt:lpstr>
      <vt:lpstr>Формула</vt:lpstr>
      <vt:lpstr>СИСТЕМНИЙ АНАЛІЗ</vt:lpstr>
      <vt:lpstr>ЛЕКЦІЯ 5</vt:lpstr>
      <vt:lpstr>Чисельне інтегрування рівнянь Лагранжа</vt:lpstr>
      <vt:lpstr>Чисельне інтегрування рівнянь Лагранжа</vt:lpstr>
      <vt:lpstr>Чисельне інтегрування рівнянь Лагранжа</vt:lpstr>
      <vt:lpstr>Побудова графіків в MatLab </vt:lpstr>
      <vt:lpstr>Розвязок систем диференціальних рівнянь в MatLab   </vt:lpstr>
      <vt:lpstr>Розвязок систем диференціальних рівнянь в MatLab   </vt:lpstr>
      <vt:lpstr>Файл-функція</vt:lpstr>
      <vt:lpstr>Вивід кількох графіків в одному вікні</vt:lpstr>
      <vt:lpstr>Файл-функції для розв'язку системи ДР   </vt:lpstr>
      <vt:lpstr>Чисельне інтегрування рівнянь Лагранжа</vt:lpstr>
      <vt:lpstr>Чисельне інтегрування рівнянь Лагранжа</vt:lpstr>
      <vt:lpstr>Чисельне інтегрування рівнянь Лагранжа</vt:lpstr>
      <vt:lpstr>Вибір кроку чисельного інтегрування</vt:lpstr>
      <vt:lpstr>Вибір кроку чисельного інтегрування</vt:lpstr>
      <vt:lpstr>Вибір кроку чисельного інтегрування</vt:lpstr>
      <vt:lpstr>Вибір кроку чисельного інтегрування</vt:lpstr>
      <vt:lpstr>Вибір кроку чисельного інтегрування</vt:lpstr>
      <vt:lpstr>Нестійкість чисельного рішення</vt:lpstr>
      <vt:lpstr>Чисельне інтегрування рівнянь Лагранжа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Теория конфликтов </dc:title>
  <dc:creator>Валерий И. Заяц</dc:creator>
  <cp:lastModifiedBy>user</cp:lastModifiedBy>
  <cp:revision>245</cp:revision>
  <dcterms:created xsi:type="dcterms:W3CDTF">2018-09-10T07:12:08Z</dcterms:created>
  <dcterms:modified xsi:type="dcterms:W3CDTF">2023-10-05T13:34:54Z</dcterms:modified>
</cp:coreProperties>
</file>