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309" r:id="rId4"/>
    <p:sldId id="319" r:id="rId5"/>
    <p:sldId id="293" r:id="rId6"/>
    <p:sldId id="318" r:id="rId7"/>
    <p:sldId id="295" r:id="rId8"/>
    <p:sldId id="312" r:id="rId9"/>
    <p:sldId id="313" r:id="rId10"/>
    <p:sldId id="314" r:id="rId11"/>
    <p:sldId id="315" r:id="rId12"/>
    <p:sldId id="316" r:id="rId13"/>
    <p:sldId id="317" r:id="rId14"/>
    <p:sldId id="320" r:id="rId15"/>
    <p:sldId id="321" r:id="rId16"/>
  </p:sldIdLst>
  <p:sldSz cx="9144000" cy="6858000" type="screen4x3"/>
  <p:notesSz cx="6669088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8C91"/>
    <a:srgbClr val="CBD9DB"/>
    <a:srgbClr val="D6F1F2"/>
    <a:srgbClr val="355466"/>
    <a:srgbClr val="46BCC2"/>
    <a:srgbClr val="394E51"/>
    <a:srgbClr val="88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48" autoAdjust="0"/>
    <p:restoredTop sz="94660"/>
  </p:normalViewPr>
  <p:slideViewPr>
    <p:cSldViewPr>
      <p:cViewPr varScale="1">
        <p:scale>
          <a:sx n="70" d="100"/>
          <a:sy n="7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36" y="-96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4C4EE9A3-CB80-4CDD-8188-BDB0477BB0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5116F117-1322-48B4-805B-2B33885431D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fld id="{4FBE1BEB-0D1D-4974-8411-AA2E2E14061D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xmlns="" id="{D005BD70-63EC-4964-8C57-A82B07D824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xmlns="" id="{75052266-AA20-42C9-8763-8ED091AC9D1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1B9E38-A2DC-4C13-920E-7360AE9A6861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017793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xmlns="" id="{F630A502-B8E4-49C9-9FD4-3D06B2B650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xmlns="" id="{908992D7-206D-49CA-B09E-0611C5F6B7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6663" y="0"/>
            <a:ext cx="2890837" cy="488950"/>
          </a:xfrm>
          <a:prstGeom prst="rect">
            <a:avLst/>
          </a:prstGeom>
        </p:spPr>
        <p:txBody>
          <a:bodyPr vert="horz" lIns="89895" tIns="44947" rIns="89895" bIns="4494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fld id="{4EF28846-9068-4A3D-B36C-8FCE519C1E92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xmlns="" id="{79AB7823-00B1-404E-8011-25EFF1AA83C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2175" y="733425"/>
            <a:ext cx="4884738" cy="3663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95" tIns="44947" rIns="89895" bIns="44947" rtlCol="0" anchor="ctr"/>
          <a:lstStyle/>
          <a:p>
            <a:pPr lvl="0"/>
            <a:endParaRPr lang="en-US" noProof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xmlns="" id="{6CDBAC69-CFE0-4C7F-A583-D08CDEF32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643438"/>
            <a:ext cx="5335588" cy="4397375"/>
          </a:xfrm>
          <a:prstGeom prst="rect">
            <a:avLst/>
          </a:prstGeom>
        </p:spPr>
        <p:txBody>
          <a:bodyPr vert="horz" lIns="89895" tIns="44947" rIns="89895" bIns="44947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  <a:endParaRPr lang="en-US" noProof="0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xmlns="" id="{B8BE9476-9000-45CF-B77B-3783F9B64DF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890838" cy="488950"/>
          </a:xfrm>
          <a:prstGeom prst="rect">
            <a:avLst/>
          </a:prstGeom>
        </p:spPr>
        <p:txBody>
          <a:bodyPr vert="horz" lIns="89895" tIns="44947" rIns="89895" bIns="4494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xmlns="" id="{EC119A2F-749C-4474-9266-009F332CA7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6663" y="9283700"/>
            <a:ext cx="2890837" cy="488950"/>
          </a:xfrm>
          <a:prstGeom prst="rect">
            <a:avLst/>
          </a:prstGeom>
        </p:spPr>
        <p:txBody>
          <a:bodyPr vert="horz" wrap="square" lIns="89895" tIns="44947" rIns="89895" bIns="449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4EC7534-107A-4B50-9E45-AF5508283E0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31261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6">
            <a:extLst>
              <a:ext uri="{FF2B5EF4-FFF2-40B4-BE49-F238E27FC236}">
                <a16:creationId xmlns:a16="http://schemas.microsoft.com/office/drawing/2014/main" xmlns="" id="{22193425-D325-45AC-9447-65C26A1851FA}"/>
              </a:ext>
            </a:extLst>
          </p:cNvPr>
          <p:cNvSpPr/>
          <p:nvPr userDrawn="1"/>
        </p:nvSpPr>
        <p:spPr>
          <a:xfrm>
            <a:off x="10620375" y="-3173413"/>
            <a:ext cx="4572000" cy="86201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0" i="0" dirty="0">
                <a:solidFill>
                  <a:srgbClr val="658C91"/>
                </a:solidFill>
                <a:latin typeface="Arial" charset="0"/>
                <a:cs typeface="Arial" charset="0"/>
              </a:rPr>
              <a:t/>
            </a:r>
            <a:br>
              <a:rPr lang="en-US" sz="3200" b="0" i="0" dirty="0">
                <a:solidFill>
                  <a:srgbClr val="658C91"/>
                </a:solidFill>
                <a:latin typeface="Arial" charset="0"/>
                <a:cs typeface="Arial" charset="0"/>
              </a:rPr>
            </a:br>
            <a:endParaRPr lang="en-US" b="0" i="0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E4BDD719-A3A9-41AC-A3D4-FD33F17AB3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21">
            <a:extLst>
              <a:ext uri="{FF2B5EF4-FFF2-40B4-BE49-F238E27FC236}">
                <a16:creationId xmlns:a16="http://schemas.microsoft.com/office/drawing/2014/main" xmlns="" id="{876FFF09-FD1C-47EB-AEB0-6342F4BBC5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320675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xmlns="" id="{550AC878-9E54-45B6-8101-E3D67795C2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22">
            <a:extLst>
              <a:ext uri="{FF2B5EF4-FFF2-40B4-BE49-F238E27FC236}">
                <a16:creationId xmlns:a16="http://schemas.microsoft.com/office/drawing/2014/main" xmlns="" id="{D72DCC6E-6AA0-4ACE-B084-3B95E6B378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92150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Рисунок 23">
            <a:extLst>
              <a:ext uri="{FF2B5EF4-FFF2-40B4-BE49-F238E27FC236}">
                <a16:creationId xmlns:a16="http://schemas.microsoft.com/office/drawing/2014/main" xmlns="" id="{25354562-150D-499C-BFD4-B36B510152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AEC224E-F4F3-4E21-AC96-71891AFA8420}"/>
              </a:ext>
            </a:extLst>
          </p:cNvPr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r>
              <a:rPr lang="en-US" sz="1150" b="0" i="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  <p:sp>
        <p:nvSpPr>
          <p:cNvPr id="14" name="Заголовок 1"/>
          <p:cNvSpPr>
            <a:spLocks noGrp="1"/>
          </p:cNvSpPr>
          <p:nvPr>
            <p:ph type="ctrTitle"/>
          </p:nvPr>
        </p:nvSpPr>
        <p:spPr>
          <a:xfrm>
            <a:off x="-1" y="1556792"/>
            <a:ext cx="9143999" cy="1718433"/>
          </a:xfrm>
        </p:spPr>
        <p:txBody>
          <a:bodyPr>
            <a:normAutofit/>
          </a:bodyPr>
          <a:lstStyle>
            <a:lvl1pPr marL="1797050" indent="0" algn="l">
              <a:defRPr lang="en-US" sz="2800" b="1" kern="1200" cap="all" baseline="0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5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" y="3648684"/>
            <a:ext cx="9143999" cy="1457373"/>
          </a:xfrm>
        </p:spPr>
        <p:txBody>
          <a:bodyPr anchor="ctr">
            <a:normAutofit/>
          </a:bodyPr>
          <a:lstStyle>
            <a:lvl1pPr marL="179705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lang="en-US" sz="1800" b="0" kern="1200" cap="none" baseline="0" dirty="0" smtClean="0">
                <a:solidFill>
                  <a:srgbClr val="355466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1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xmlns="" id="{4BAA8D29-D7DB-4022-86F1-9629980C44F6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fld id="{FBCCAE0F-B9F8-4FD4-9167-160823895981}" type="slidenum">
              <a:rPr lang="en-US" altLang="ru-RU" sz="1200" b="0" i="0" smtClean="0">
                <a:solidFill>
                  <a:srgbClr val="355466"/>
                </a:solidFill>
              </a:rPr>
              <a:pPr algn="r" eaLnBrk="1" hangingPunct="1">
                <a:defRPr/>
              </a:pPr>
              <a:t>‹#›</a:t>
            </a:fld>
            <a:endParaRPr lang="en-US" altLang="ru-RU" sz="1200" b="0" i="0">
              <a:solidFill>
                <a:srgbClr val="355466"/>
              </a:solidFill>
            </a:endParaRPr>
          </a:p>
        </p:txBody>
      </p:sp>
      <p:cxnSp>
        <p:nvCxnSpPr>
          <p:cNvPr id="6" name="Пряма сполучна лінія 9">
            <a:extLst>
              <a:ext uri="{FF2B5EF4-FFF2-40B4-BE49-F238E27FC236}">
                <a16:creationId xmlns:a16="http://schemas.microsoft.com/office/drawing/2014/main" xmlns="" id="{7CB8FB99-15A4-410B-9757-D58A765DFFB4}"/>
              </a:ext>
            </a:extLst>
          </p:cNvPr>
          <p:cNvCxnSpPr/>
          <p:nvPr userDrawn="1"/>
        </p:nvCxnSpPr>
        <p:spPr>
          <a:xfrm>
            <a:off x="250825" y="1412875"/>
            <a:ext cx="8642350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11">
            <a:extLst>
              <a:ext uri="{FF2B5EF4-FFF2-40B4-BE49-F238E27FC236}">
                <a16:creationId xmlns:a16="http://schemas.microsoft.com/office/drawing/2014/main" xmlns="" id="{9AF27D5F-5ACF-485A-9EB6-9FCA2957A877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2">
            <a:extLst>
              <a:ext uri="{FF2B5EF4-FFF2-40B4-BE49-F238E27FC236}">
                <a16:creationId xmlns:a16="http://schemas.microsoft.com/office/drawing/2014/main" xmlns="" id="{24E726A5-DE9B-43D3-926A-188BD8CC4825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21">
            <a:extLst>
              <a:ext uri="{FF2B5EF4-FFF2-40B4-BE49-F238E27FC236}">
                <a16:creationId xmlns:a16="http://schemas.microsoft.com/office/drawing/2014/main" xmlns="" id="{6F546D85-F46C-4983-BA34-48AA31DFE8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>
            <a:lvl1pPr marL="360363" indent="-342900" algn="just">
              <a:buClr>
                <a:srgbClr val="658C91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2pPr>
            <a:lvl3pPr algn="just">
              <a:buClr>
                <a:srgbClr val="355466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3pPr>
            <a:lvl4pPr algn="just">
              <a:buClr>
                <a:srgbClr val="C0E8EA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4pPr>
            <a:lvl5pPr algn="just">
              <a:buClr>
                <a:srgbClr val="46BCC2"/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Пряма сполучна лінія 11">
            <a:extLst>
              <a:ext uri="{FF2B5EF4-FFF2-40B4-BE49-F238E27FC236}">
                <a16:creationId xmlns:a16="http://schemas.microsoft.com/office/drawing/2014/main" xmlns="" id="{DE5F01AE-C591-4334-84DD-0736494AB516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 сполучна лінія 12">
            <a:extLst>
              <a:ext uri="{FF2B5EF4-FFF2-40B4-BE49-F238E27FC236}">
                <a16:creationId xmlns:a16="http://schemas.microsoft.com/office/drawing/2014/main" xmlns="" id="{84D349D8-74BE-4741-BD85-C7B052ABA981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Рисунок 21">
            <a:extLst>
              <a:ext uri="{FF2B5EF4-FFF2-40B4-BE49-F238E27FC236}">
                <a16:creationId xmlns:a16="http://schemas.microsoft.com/office/drawing/2014/main" xmlns="" id="{80C57886-8918-43DD-8169-CE2772E82D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882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11">
            <a:extLst>
              <a:ext uri="{FF2B5EF4-FFF2-40B4-BE49-F238E27FC236}">
                <a16:creationId xmlns:a16="http://schemas.microsoft.com/office/drawing/2014/main" xmlns="" id="{97553276-5849-4E94-9E4E-16CBEA3DFE23}"/>
              </a:ext>
            </a:extLst>
          </p:cNvPr>
          <p:cNvCxnSpPr/>
          <p:nvPr userDrawn="1"/>
        </p:nvCxnSpPr>
        <p:spPr>
          <a:xfrm>
            <a:off x="482600" y="6708775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 сполучна лінія 12">
            <a:extLst>
              <a:ext uri="{FF2B5EF4-FFF2-40B4-BE49-F238E27FC236}">
                <a16:creationId xmlns:a16="http://schemas.microsoft.com/office/drawing/2014/main" xmlns="" id="{81AEBF04-4041-4033-9A1D-BC0A8C849ADD}"/>
              </a:ext>
            </a:extLst>
          </p:cNvPr>
          <p:cNvCxnSpPr/>
          <p:nvPr userDrawn="1"/>
        </p:nvCxnSpPr>
        <p:spPr>
          <a:xfrm>
            <a:off x="482600" y="6772275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21">
            <a:extLst>
              <a:ext uri="{FF2B5EF4-FFF2-40B4-BE49-F238E27FC236}">
                <a16:creationId xmlns:a16="http://schemas.microsoft.com/office/drawing/2014/main" xmlns="" id="{9CF2B298-64A2-4055-A444-73B5F7A336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>
            <a:fillRect/>
          </a:stretch>
        </p:blipFill>
        <p:spPr bwMode="auto">
          <a:xfrm>
            <a:off x="482600" y="6092825"/>
            <a:ext cx="2505075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 сполучна лінія 9">
            <a:extLst>
              <a:ext uri="{FF2B5EF4-FFF2-40B4-BE49-F238E27FC236}">
                <a16:creationId xmlns:a16="http://schemas.microsoft.com/office/drawing/2014/main" xmlns="" id="{2B5D55BD-7631-4859-9374-8437A86C97F8}"/>
              </a:ext>
            </a:extLst>
          </p:cNvPr>
          <p:cNvCxnSpPr/>
          <p:nvPr userDrawn="1"/>
        </p:nvCxnSpPr>
        <p:spPr>
          <a:xfrm>
            <a:off x="250825" y="1412875"/>
            <a:ext cx="8642350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xmlns="" id="{C303FE77-C4DF-4F77-A501-97174012C0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xmlns="" id="{B719353F-2612-491B-BE46-61F1568996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42">
            <a:extLst>
              <a:ext uri="{FF2B5EF4-FFF2-40B4-BE49-F238E27FC236}">
                <a16:creationId xmlns:a16="http://schemas.microsoft.com/office/drawing/2014/main" xmlns="" id="{E3C07B9D-3467-4CB6-94DA-A1149E9FB7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850BE6-1B4D-4AE7-8C53-24C8ADBAE61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08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301111-B8EB-447B-9AC6-B0B083283687}"/>
              </a:ext>
            </a:extLst>
          </p:cNvPr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>
            <a:lvl1pPr marL="17907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r>
              <a:rPr lang="uk-UA" altLang="ru-RU" sz="3200" i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3" name="Рисунок 21">
            <a:extLst>
              <a:ext uri="{FF2B5EF4-FFF2-40B4-BE49-F238E27FC236}">
                <a16:creationId xmlns:a16="http://schemas.microsoft.com/office/drawing/2014/main" xmlns="" id="{5601F9EF-2AD6-4E96-BE32-939A73397F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22">
            <a:extLst>
              <a:ext uri="{FF2B5EF4-FFF2-40B4-BE49-F238E27FC236}">
                <a16:creationId xmlns:a16="http://schemas.microsoft.com/office/drawing/2014/main" xmlns="" id="{9CA2A41F-6ABB-4E8D-A14C-E8A7F4E0F9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23">
            <a:extLst>
              <a:ext uri="{FF2B5EF4-FFF2-40B4-BE49-F238E27FC236}">
                <a16:creationId xmlns:a16="http://schemas.microsoft.com/office/drawing/2014/main" xmlns="" id="{EC3CCFBA-E659-4805-933B-472D0C6139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xmlns="" id="{220DD5C6-7169-43F1-B6D0-1966F0B726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xmlns="" id="{CF88C36C-4705-481E-BEEC-B5DCD31701B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ідзаголовок 2">
            <a:extLst>
              <a:ext uri="{FF2B5EF4-FFF2-40B4-BE49-F238E27FC236}">
                <a16:creationId xmlns:a16="http://schemas.microsoft.com/office/drawing/2014/main" xmlns="" id="{FB75A805-5720-4EBB-BDFB-3E98B5D93AAA}"/>
              </a:ext>
            </a:extLst>
          </p:cNvPr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>
            <a:lvl1pPr marL="17907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eaLnBrk="1" hangingPunct="1">
              <a:spcBef>
                <a:spcPct val="20000"/>
              </a:spcBef>
              <a:buClr>
                <a:srgbClr val="658C91"/>
              </a:buClr>
              <a:buFont typeface="Arial" charset="0"/>
              <a:buNone/>
              <a:defRPr/>
            </a:pPr>
            <a:r>
              <a:rPr lang="uk-UA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altLang="ru-RU" sz="1400" b="0" i="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US" altLang="ru-RU" sz="1400" b="0" i="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Arial" charset="0"/>
              <a:buNone/>
              <a:defRPr/>
            </a:pPr>
            <a:endParaRPr lang="uk-UA" altLang="ru-RU" sz="1400" b="0" i="0">
              <a:solidFill>
                <a:srgbClr val="9D9D9D"/>
              </a:solidFill>
              <a:latin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Arial" charset="0"/>
              <a:buNone/>
              <a:defRPr/>
            </a:pPr>
            <a:endParaRPr lang="uk-UA" altLang="ru-RU" sz="1400" b="0" i="0">
              <a:solidFill>
                <a:srgbClr val="808080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7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xmlns="" id="{085C3BF1-6A5F-4271-A9EB-C58F6AD3FF4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заголовка</a:t>
            </a:r>
            <a:endParaRPr lang="en-US" altLang="en-US"/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xmlns="" id="{06F0FBF9-87DC-43A9-B08C-4B79D2E760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en-US"/>
              <a:t>Зразок тексту</a:t>
            </a:r>
          </a:p>
          <a:p>
            <a:pPr lvl="1"/>
            <a:r>
              <a:rPr lang="uk-UA" altLang="en-US"/>
              <a:t>Другий рівень</a:t>
            </a:r>
          </a:p>
          <a:p>
            <a:pPr lvl="2"/>
            <a:r>
              <a:rPr lang="uk-UA" altLang="en-US"/>
              <a:t>Третій рівень</a:t>
            </a:r>
          </a:p>
          <a:p>
            <a:pPr lvl="3"/>
            <a:r>
              <a:rPr lang="uk-UA" altLang="en-US"/>
              <a:t>Четвертий рівень</a:t>
            </a:r>
          </a:p>
          <a:p>
            <a:pPr lvl="4"/>
            <a:r>
              <a:rPr lang="uk-UA" altLang="en-US"/>
              <a:t>П'ятий рівень</a:t>
            </a:r>
            <a:endParaRPr lang="en-US" alt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xmlns="" id="{C80DB71B-E958-4E16-A1F4-2D6A39BED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xmlns="" id="{D6AA3C8A-6EFF-45C1-A1B3-C8F73B43E6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1200" b="0" i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xmlns="" id="{470A88D5-A685-4785-BE8E-6F6ED544A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0" i="0" smtClean="0">
                <a:solidFill>
                  <a:srgbClr val="919191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233909E-3CBF-46E0-9797-62E04485387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4">
            <a:extLst>
              <a:ext uri="{FF2B5EF4-FFF2-40B4-BE49-F238E27FC236}">
                <a16:creationId xmlns:a16="http://schemas.microsoft.com/office/drawing/2014/main" xmlns="" id="{5B663EC5-3DA7-4637-9372-E96155F70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13" y="1412875"/>
            <a:ext cx="9144000" cy="2879725"/>
          </a:xfrm>
        </p:spPr>
        <p:txBody>
          <a:bodyPr>
            <a:noAutofit/>
          </a:bodyPr>
          <a:lstStyle/>
          <a:p>
            <a:pPr marL="1790700" eaLnBrk="1" hangingPunct="1"/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ТЕМА </a:t>
            </a:r>
            <a:r>
              <a:rPr lang="uk-UA" altLang="ru-RU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 </a:t>
            </a: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МЕТОДОЛОГІЯ ТА СУЧАСНА ПРАКТИКА СТРАТЕГІЧНОГО ПЛАНУВАННЯ</a:t>
            </a:r>
            <a:br>
              <a:rPr lang="uk-UA"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altLang="ru-RU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uk-UA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.2</a:t>
            </a:r>
            <a:r>
              <a:rPr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uk-UA" altLang="ru-RU" sz="2200" cap="none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uk-UA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r>
              <a:rPr lang="ru-RU" altLang="ru-RU" sz="2200" cap="none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рганізаційне</a:t>
            </a:r>
            <a:r>
              <a:rPr lang="ru-RU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200" cap="none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забезпечення</a:t>
            </a:r>
            <a:r>
              <a:rPr lang="ru-RU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br>
              <a:rPr lang="ru-RU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altLang="ru-RU" sz="2200" cap="none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процесу</a:t>
            </a:r>
            <a:r>
              <a:rPr lang="ru-RU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200" cap="none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стратегічного</a:t>
            </a:r>
            <a:r>
              <a:rPr lang="ru-RU" altLang="ru-RU" sz="2200" cap="none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200" cap="none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планування</a:t>
            </a:r>
            <a:endParaRPr lang="uk-UA" altLang="ru-RU" sz="2200" cap="none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Заголовок 1">
            <a:extLst>
              <a:ext uri="{FF2B5EF4-FFF2-40B4-BE49-F238E27FC236}">
                <a16:creationId xmlns:a16="http://schemas.microsoft.com/office/drawing/2014/main" xmlns="" id="{BB3CEFA4-973B-4478-AE6A-549547792807}"/>
              </a:ext>
            </a:extLst>
          </p:cNvPr>
          <p:cNvSpPr txBox="1">
            <a:spLocks/>
          </p:cNvSpPr>
          <p:nvPr/>
        </p:nvSpPr>
        <p:spPr bwMode="auto">
          <a:xfrm>
            <a:off x="36513" y="4097338"/>
            <a:ext cx="9144000" cy="134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7907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i="0">
              <a:solidFill>
                <a:srgbClr val="3E3E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uk-UA" altLang="en-US" sz="1800" i="0">
                <a:solidFill>
                  <a:srgbClr val="3E3E4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Навчальна програма з місцевого економічного розвитку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uk-UA" altLang="en-US" sz="1800" i="0">
              <a:solidFill>
                <a:srgbClr val="3E3E4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xmlns="" id="{BA0009FB-5E79-4EDA-8381-AD09E899D0C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68313" y="1484313"/>
            <a:ext cx="8351837" cy="5040312"/>
          </a:xfrm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Робоча група зі стратегічного планування - найвищий орган системи стратегічного планування. Утворюється для обговорення і затвердження всіх ключових рішень, пов'язаних з розробкою і реалізацією Стратегічного плану.</a:t>
            </a:r>
            <a:endParaRPr lang="uk-UA" altLang="ru-RU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endParaRPr lang="en-US" altLang="ru-RU" sz="1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r>
              <a:rPr lang="uk-UA" alt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 робочої групи (25-30 осіб)</a:t>
            </a:r>
            <a:endParaRPr lang="en-US" altLang="ru-RU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80000"/>
              </a:lnSpc>
              <a:buFont typeface="Arial" charset="0"/>
              <a:buNone/>
              <a:defRPr/>
            </a:pPr>
            <a:endParaRPr lang="uk-UA" altLang="ru-RU" sz="1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депутати міської ради;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керівники управлінь (відділів) виконкому;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керівники (представники) громадських організацій;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представники місцевого бізнесу; 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керівники органів самоорганізації населення;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представники місцевих ЗМІ;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інші шановані представники місцевої еліти, агентств регіонального розвитку, залучені експерти, консультанти. </a:t>
            </a: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defRPr/>
            </a:pPr>
            <a:endParaRPr lang="en-US" altLang="ru-RU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uk-UA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У містах з районним поділом до складу робочої групи залучаються представники районних (у місті) рад.</a:t>
            </a:r>
            <a:r>
              <a:rPr lang="ru-RU" alt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xmlns="" id="{275E77AE-1904-49B0-8899-4D44D0075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r>
              <a:rPr lang="uk-UA" altLang="ru-RU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СТАТУС РОБОЧОЇ ГРУПИ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42553431-6258-40C7-9DF3-7EC59D781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>
            <a:noAutofit/>
          </a:bodyPr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У ПЛАНІ ДІЯЛЬНОСТІ РОБОЧА ГРУПА ПОВИННА ВИЗНАЧИТИ: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89BFFDE9-5E23-4A85-B338-57DED6B181B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57200" y="1554163"/>
            <a:ext cx="8229600" cy="4611687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чіткий графік засідань;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частоту і кількість зустрічей, які відбудуться з представниками громади та бізнесу;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коли саме вони повинні буди проведені;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скільки осіб, хто персонально та на якому етапі будуть залучені до процесу планування;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хто персонально відповідатиме за збір та обсяг вихідної базової Інформації;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чи це не заважатиме їм виконувати свої професійні обов'язки;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коли і в який спосіб проводити анкетування;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кого залучати для обробки результатів опитування;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строки завершення кожного етапу. </a:t>
            </a:r>
          </a:p>
          <a:p>
            <a:pPr>
              <a:lnSpc>
                <a:spcPct val="80000"/>
              </a:lnSpc>
            </a:pPr>
            <a:endParaRPr lang="uk-UA" altLang="ru-RU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84C9EA16-E5B2-43B6-93CE-09EB36D30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260350"/>
            <a:ext cx="8229600" cy="936625"/>
          </a:xfrm>
        </p:spPr>
        <p:txBody>
          <a:bodyPr>
            <a:noAutofit/>
          </a:bodyPr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ОСНОВНІ ФУНКЦІЇ І ПОВНОВАЖЕННЯ РОБОЧОЇ ГРУПИ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xmlns="" id="{7006C8B7-A19E-4602-A9FB-8AF791334028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79388" y="1412875"/>
            <a:ext cx="8785225" cy="5229225"/>
          </a:xfrm>
        </p:spPr>
        <p:txBody>
          <a:bodyPr/>
          <a:lstStyle/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підготовка для розгляду і затвердження на місцевій раді: </a:t>
            </a:r>
          </a:p>
          <a:p>
            <a:pPr lvl="1">
              <a:spcBef>
                <a:spcPct val="0"/>
              </a:spcBef>
              <a:buClr>
                <a:srgbClr val="658C91"/>
              </a:buClr>
            </a:pPr>
            <a:r>
              <a:rPr lang="uk-UA" altLang="ru-RU" sz="1400">
                <a:latin typeface="Arial" panose="020B0604020202020204" pitchFamily="34" charset="0"/>
                <a:cs typeface="Arial" panose="020B0604020202020204" pitchFamily="34" charset="0"/>
              </a:rPr>
              <a:t>основної мети і головних стратегічних напрямів </a:t>
            </a:r>
          </a:p>
          <a:p>
            <a:pPr lvl="1">
              <a:spcBef>
                <a:spcPct val="0"/>
              </a:spcBef>
              <a:buClr>
                <a:srgbClr val="658C91"/>
              </a:buClr>
            </a:pPr>
            <a:r>
              <a:rPr lang="uk-UA" altLang="ru-RU" sz="1400">
                <a:latin typeface="Arial" panose="020B0604020202020204" pitchFamily="34" charset="0"/>
                <a:cs typeface="Arial" panose="020B0604020202020204" pitchFamily="34" charset="0"/>
              </a:rPr>
              <a:t>базової версії тексту Стратегічного плану </a:t>
            </a:r>
          </a:p>
          <a:p>
            <a:pPr lvl="1">
              <a:spcBef>
                <a:spcPct val="0"/>
              </a:spcBef>
              <a:buClr>
                <a:srgbClr val="658C91"/>
              </a:buClr>
            </a:pPr>
            <a:r>
              <a:rPr lang="uk-UA" altLang="ru-RU" sz="1400">
                <a:latin typeface="Arial" panose="020B0604020202020204" pitchFamily="34" charset="0"/>
                <a:cs typeface="Arial" panose="020B0604020202020204" pitchFamily="34" charset="0"/>
              </a:rPr>
              <a:t>щорічних звітів про хід реалізації Стратегічного плану </a:t>
            </a:r>
          </a:p>
          <a:p>
            <a:pPr lvl="1">
              <a:spcBef>
                <a:spcPct val="0"/>
              </a:spcBef>
              <a:buClr>
                <a:srgbClr val="658C91"/>
              </a:buClr>
            </a:pPr>
            <a:r>
              <a:rPr lang="uk-UA" altLang="ru-RU" sz="1400">
                <a:latin typeface="Arial" panose="020B0604020202020204" pitchFamily="34" charset="0"/>
                <a:cs typeface="Arial" panose="020B0604020202020204" pitchFamily="34" charset="0"/>
              </a:rPr>
              <a:t>рішень про необхідність корегування або розробки нового Стратегічного плану </a:t>
            </a:r>
          </a:p>
          <a:p>
            <a:pPr lvl="1">
              <a:spcBef>
                <a:spcPct val="0"/>
              </a:spcBef>
              <a:buClr>
                <a:srgbClr val="658C91"/>
              </a:buClr>
            </a:pPr>
            <a:r>
              <a:rPr lang="uk-UA" altLang="ru-RU" sz="1400">
                <a:latin typeface="Arial" panose="020B0604020202020204" pitchFamily="34" charset="0"/>
                <a:cs typeface="Arial" panose="020B0604020202020204" pitchFamily="34" charset="0"/>
              </a:rPr>
              <a:t>змін до Рішення про стратегічне планування, включаючи кадрові, що стосуються складу цільових підгруп і Робочої групи;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відбір заходів та інвестиційних проектів, що рекомендуються для першочергової реалізації;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розгляд проектів Плану дій виконавчого комітету місцевої ради по реалізації Стратегічного плану;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розгляд звітів цільових підгруп про хід реалізації Стратегічного плану;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розгляд піврічних звітів за наслідками моніторингу реалізації Стратегічного плану;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затвердження методичних документів, що визначають порядок дій в рамках стратегічного планування, зокрема, Методики моніторингу Стратегічного плану; </a:t>
            </a:r>
          </a:p>
          <a:p>
            <a:pPr>
              <a:spcBef>
                <a:spcPct val="0"/>
              </a:spcBef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600">
                <a:latin typeface="Arial" panose="020B0604020202020204" pitchFamily="34" charset="0"/>
                <a:cs typeface="Arial" panose="020B0604020202020204" pitchFamily="34" charset="0"/>
              </a:rPr>
              <a:t>ухвалення рекомендацій і звернень до учасників стратегічного партнерства, у тому числі і до органів влади з приводу реалізації Стратегічного плану. Зокрема, Робоча група може в поточному році передавати виконавчому комітетові рекомендації з вказівкою пріоритетних заходів, потребуючих бюджетного фінансування в наступному бюджетному році. </a:t>
            </a:r>
            <a:endParaRPr lang="ru-RU" altLang="ru-RU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DAF5AA6C-6C08-4F64-8543-A06707CA1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8375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СТАТУС ЦІЛЬОВИХ ПІДГРУП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xmlns="" id="{C86FC1B6-CD52-4098-AD8C-4BEAFFB6C2A3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uk-UA" altLang="ru-RU" sz="2400">
                <a:latin typeface="Arial" panose="020B0604020202020204" pitchFamily="34" charset="0"/>
                <a:cs typeface="Arial" panose="020B0604020202020204" pitchFamily="34" charset="0"/>
              </a:rPr>
              <a:t>Цільові групи Стратегічного плану - робочі органи, які забезпечують розробку, реалізацію, моніторинг, корегування та оновлення Стратегічного плану по обраних стратегічних напрямах і окремих проблемах. </a:t>
            </a:r>
            <a:endParaRPr lang="en-US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endParaRPr lang="uk-UA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uk-UA" altLang="ru-RU" sz="2400">
                <a:latin typeface="Arial" panose="020B0604020202020204" pitchFamily="34" charset="0"/>
                <a:cs typeface="Arial" panose="020B0604020202020204" pitchFamily="34" charset="0"/>
              </a:rPr>
              <a:t>Утворюються з представників зацікавлених організацій, як правило, членів Робочої групи Стратегічного плану. Через членство в цільових підгрупах забезпечується участь у розробці і реалізації Стратегічного плану органів влади, ділових кіл, громадськості, фахівців.</a:t>
            </a:r>
            <a:endParaRPr lang="ru-RU" altLang="ru-RU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6C4EDD4C-BC66-4EB8-925B-CE1C062CA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8375"/>
          </a:xfrm>
        </p:spPr>
        <p:txBody>
          <a:bodyPr/>
          <a:lstStyle/>
          <a:p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ЗАВДАННЯ ЦІЛЬОВИХ ПІДГРУП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F52BC173-6985-4289-9547-F1FF275DA755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підготовка аналітичних матеріалів для виявлення основних проблем і пріоритетів розвитку у відповідній області/ сфері життєдіяльності території;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розробка, обговорення та узгодження мети, задач і заходів відповідного розділу стратегії; 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представлення підготовленого розділу стратегії на обговорення Робочої групи, а потім місцевої ради; 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моніторинг реалізації відповідних розділів стратегії; </a:t>
            </a:r>
          </a:p>
          <a:p>
            <a:pPr>
              <a:lnSpc>
                <a:spcPct val="9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2200">
                <a:latin typeface="Arial" panose="020B0604020202020204" pitchFamily="34" charset="0"/>
                <a:cs typeface="Arial" panose="020B0604020202020204" pitchFamily="34" charset="0"/>
              </a:rPr>
              <a:t>підготовка пропозицій щодо корегування та оновлення відповідних розділів стратегії для обговорення Робочою групою.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Місце для номера слайда 3">
            <a:extLst>
              <a:ext uri="{FF2B5EF4-FFF2-40B4-BE49-F238E27FC236}">
                <a16:creationId xmlns:a16="http://schemas.microsoft.com/office/drawing/2014/main" xmlns="" id="{2C4FA25A-E4D9-4AD5-A912-8F0C7D56C139}"/>
              </a:ext>
            </a:extLst>
          </p:cNvPr>
          <p:cNvSpPr txBox="1">
            <a:spLocks/>
          </p:cNvSpPr>
          <p:nvPr/>
        </p:nvSpPr>
        <p:spPr bwMode="auto">
          <a:xfrm>
            <a:off x="6686550" y="62325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3861BF-30E0-4DF0-B471-9B4C0BD891E5}" type="slidenum">
              <a:rPr lang="en-US" altLang="en-US" sz="1200" b="0" i="0">
                <a:solidFill>
                  <a:srgbClr val="355466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b="0" i="0">
              <a:solidFill>
                <a:srgbClr val="355466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Місце для вмісту 1">
            <a:extLst>
              <a:ext uri="{FF2B5EF4-FFF2-40B4-BE49-F238E27FC236}">
                <a16:creationId xmlns:a16="http://schemas.microsoft.com/office/drawing/2014/main" xmlns="" id="{0622EF5A-C827-49C4-ADA8-18AF377AB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412875"/>
            <a:ext cx="8642350" cy="5029200"/>
          </a:xfrm>
        </p:spPr>
        <p:txBody>
          <a:bodyPr/>
          <a:lstStyle/>
          <a:p>
            <a:pPr marL="0" indent="0" algn="ctr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uk-UA" altLang="ru-RU" sz="2200" b="1">
                <a:solidFill>
                  <a:schemeClr val="tx1"/>
                </a:solidFill>
              </a:rPr>
              <a:t>Зміст</a:t>
            </a:r>
            <a:endParaRPr lang="uk-UA" altLang="ru-RU" sz="2200" b="1" i="1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  <a:buFont typeface="Wingdings" panose="05000000000000000000" pitchFamily="2" charset="2"/>
              <a:buNone/>
            </a:pPr>
            <a:r>
              <a:rPr lang="uk-UA" altLang="ru-RU" sz="1800" b="1">
                <a:solidFill>
                  <a:schemeClr val="tx1"/>
                </a:solidFill>
              </a:rPr>
              <a:t>Лекція</a:t>
            </a:r>
          </a:p>
          <a:p>
            <a:pPr marL="0" indent="0" algn="l">
              <a:buFont typeface="Wingdings" panose="05000000000000000000" pitchFamily="2" charset="2"/>
              <a:buChar char="§"/>
            </a:pPr>
            <a:r>
              <a:rPr lang="uk-UA" altLang="ru-RU" sz="1800">
                <a:solidFill>
                  <a:schemeClr val="tx1"/>
                </a:solidFill>
              </a:rPr>
              <a:t>Основні етапи стратегічного планування. Структура стратегічного плану.</a:t>
            </a:r>
          </a:p>
          <a:p>
            <a:pPr marL="0" indent="0" algn="l">
              <a:buFont typeface="Wingdings" panose="05000000000000000000" pitchFamily="2" charset="2"/>
              <a:buChar char="§"/>
            </a:pPr>
            <a:r>
              <a:rPr lang="uk-UA" altLang="ru-RU" sz="1800">
                <a:solidFill>
                  <a:schemeClr val="tx1"/>
                </a:solidFill>
              </a:rPr>
              <a:t>Ініціація стратегічного планування розвитку територій. Створення організаційних структур. Залучення представників громади до процесу стратегічного планування. Основні методи роботи з територіальною громадою. Створення дорадчих, експертно-консультаційних та інших органів. </a:t>
            </a:r>
            <a:endParaRPr lang="ru-RU" altLang="ru-RU" sz="1800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</a:pPr>
            <a:endParaRPr lang="ru-RU" altLang="ru-RU" sz="1800">
              <a:solidFill>
                <a:schemeClr val="tx1"/>
              </a:solidFill>
            </a:endParaRPr>
          </a:p>
          <a:p>
            <a:pPr marL="0" indent="0" algn="l">
              <a:spcBef>
                <a:spcPct val="0"/>
              </a:spcBef>
              <a:buClrTx/>
              <a:buFont typeface="Arial" panose="020B0604020202020204" pitchFamily="34" charset="0"/>
              <a:buNone/>
            </a:pPr>
            <a:r>
              <a:rPr lang="uk-UA" altLang="ru-RU" sz="1800" b="1">
                <a:solidFill>
                  <a:schemeClr val="tx1"/>
                </a:solidFill>
              </a:rPr>
              <a:t> Робота в групах</a:t>
            </a:r>
            <a:endParaRPr lang="ru-RU" altLang="ru-RU" sz="1800">
              <a:solidFill>
                <a:schemeClr val="tx1"/>
              </a:solidFill>
            </a:endParaRPr>
          </a:p>
          <a:p>
            <a:pPr marL="0" indent="0" algn="l">
              <a:buFont typeface="Wingdings" panose="05000000000000000000" pitchFamily="2" charset="2"/>
              <a:buChar char="§"/>
            </a:pPr>
            <a:r>
              <a:rPr lang="uk-UA" altLang="ru-RU" sz="1800" i="1">
                <a:solidFill>
                  <a:schemeClr val="tx1"/>
                </a:solidFill>
              </a:rPr>
              <a:t>Обговорення питань щодо</a:t>
            </a:r>
            <a:r>
              <a:rPr lang="uk-UA" altLang="ru-RU" sz="1800">
                <a:solidFill>
                  <a:schemeClr val="tx1"/>
                </a:solidFill>
              </a:rPr>
              <a:t>: складу робочої групи; організації  планування діяльності робочих груп; принципів робочої групи (на прикладі), функції керівника.</a:t>
            </a:r>
            <a:endParaRPr lang="uk-UA" altLang="ru-RU" sz="1800" i="1">
              <a:solidFill>
                <a:schemeClr val="tx1"/>
              </a:solidFill>
            </a:endParaRPr>
          </a:p>
          <a:p>
            <a:pPr marL="0" indent="0" algn="l">
              <a:buFont typeface="Wingdings" panose="05000000000000000000" pitchFamily="2" charset="2"/>
              <a:buChar char="§"/>
            </a:pPr>
            <a:r>
              <a:rPr lang="uk-UA" altLang="ru-RU" sz="1800" i="1">
                <a:solidFill>
                  <a:schemeClr val="tx1"/>
                </a:solidFill>
              </a:rPr>
              <a:t>Цільові підгрупи</a:t>
            </a:r>
            <a:r>
              <a:rPr lang="uk-UA" altLang="ru-RU" sz="1800">
                <a:solidFill>
                  <a:schemeClr val="tx1"/>
                </a:solidFill>
              </a:rPr>
              <a:t>. </a:t>
            </a:r>
            <a:r>
              <a:rPr lang="uk-UA" altLang="ru-RU" sz="1800" i="1">
                <a:solidFill>
                  <a:schemeClr val="tx1"/>
                </a:solidFill>
              </a:rPr>
              <a:t>Завдання:</a:t>
            </a:r>
            <a:r>
              <a:rPr lang="uk-UA" altLang="ru-RU" sz="1800">
                <a:solidFill>
                  <a:schemeClr val="tx1"/>
                </a:solidFill>
              </a:rPr>
              <a:t> визначити  готовність територіальної громади до запровадження стратегічного планування</a:t>
            </a:r>
            <a:r>
              <a:rPr lang="ru-RU" altLang="ru-RU" sz="1800">
                <a:solidFill>
                  <a:schemeClr val="tx1"/>
                </a:solidFill>
              </a:rPr>
              <a:t> </a:t>
            </a:r>
            <a:endParaRPr lang="en-US" altLang="ru-RU" sz="1800">
              <a:solidFill>
                <a:schemeClr val="tx1"/>
              </a:solidFill>
            </a:endParaRPr>
          </a:p>
        </p:txBody>
      </p:sp>
      <p:sp>
        <p:nvSpPr>
          <p:cNvPr id="10" name="Заголовок 8">
            <a:extLst>
              <a:ext uri="{FF2B5EF4-FFF2-40B4-BE49-F238E27FC236}">
                <a16:creationId xmlns:a16="http://schemas.microsoft.com/office/drawing/2014/main" xmlns="" id="{B550A60A-7DF7-4A15-A5DF-EBDB87126699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itchFamily="2" charset="2"/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20000"/>
              </a:spcBef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endParaRPr lang="uk-UA" altLang="ru-RU" i="0" dirty="0"/>
          </a:p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  <a:defRPr/>
            </a:pPr>
            <a:r>
              <a:rPr lang="uk-UA" altLang="ru-RU" sz="2800" i="0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ОРГАНІЗАЦІЙНЕ ЗАБЕЗПЕЧЕННЯ ПРОЦЕСУ СТРАТЕГІЧНОГО ПЛАНУВАННЯ </a:t>
            </a:r>
            <a:endParaRPr lang="en-US" altLang="ru-RU" sz="2000" i="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51DDAAA7-5BEC-4309-B39A-224259A02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Clr>
                <a:srgbClr val="658C91"/>
              </a:buClr>
              <a:defRPr/>
            </a:pPr>
            <a:r>
              <a:rPr lang="uk-UA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Технологія стратегічного планування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A67390E1-E911-4544-A6F7-580B1393931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57200" y="163988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Зосереджуючи увагу на </a:t>
            </a:r>
            <a:r>
              <a:rPr lang="uk-UA" altLang="ru-RU" sz="1800" i="1">
                <a:latin typeface="Arial" panose="020B0604020202020204" pitchFamily="34" charset="0"/>
              </a:rPr>
              <a:t>технології стратегічного планування</a:t>
            </a:r>
            <a:r>
              <a:rPr lang="uk-UA" altLang="ru-RU" sz="1800">
                <a:latin typeface="Arial" panose="020B0604020202020204" pitchFamily="34" charset="0"/>
              </a:rPr>
              <a:t> передовсім наголосимо </a:t>
            </a:r>
            <a:r>
              <a:rPr lang="uk-UA" altLang="ru-RU" sz="1800" u="sng">
                <a:latin typeface="Arial" panose="020B0604020202020204" pitchFamily="34" charset="0"/>
              </a:rPr>
              <a:t>на процесуальних фазах стратегічного планування</a:t>
            </a:r>
            <a:r>
              <a:rPr lang="uk-UA" altLang="ru-RU" sz="1800">
                <a:latin typeface="Arial" panose="020B0604020202020204" pitchFamily="34" charset="0"/>
              </a:rPr>
              <a:t> (за Дж.Брайсоном):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ініціація та ухвалення процесу стратегічного планування;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розподіл службових обов’язків;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призначення організації та її цінності;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оцінювання зовнішніх та внутрішніх обставин для з’ясування своєї "сили і слабкості", своїх можливостей і перешкод, які необхідно подолати;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окреслення першочергових завдань, що стоять перед організацією;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розробка стратегії для керування цими завданнями;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ухвалення й застосування стратегічного плану/планів;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встановлення дієвого прогнозування;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розробка процесу результативного впровадження політики;</a:t>
            </a:r>
          </a:p>
          <a:p>
            <a:pPr>
              <a:lnSpc>
                <a:spcPct val="80000"/>
              </a:lnSpc>
              <a:buClr>
                <a:srgbClr val="658C91"/>
              </a:buClr>
              <a:buFont typeface="Wingdings" panose="05000000000000000000" pitchFamily="2" charset="2"/>
              <a:buChar char="§"/>
            </a:pPr>
            <a:r>
              <a:rPr lang="uk-UA" altLang="ru-RU" sz="1800">
                <a:latin typeface="Arial" panose="020B0604020202020204" pitchFamily="34" charset="0"/>
              </a:rPr>
              <a:t>оцінювання стратегій і процесу стратегічного планування </a:t>
            </a:r>
            <a:endParaRPr lang="ru-RU" altLang="ru-RU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F12B216D-3B6E-4728-B569-AAE737E146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487362"/>
          </a:xfrm>
        </p:spPr>
        <p:txBody>
          <a:bodyPr/>
          <a:lstStyle/>
          <a:p>
            <a:pPr eaLnBrk="1" hangingPunct="1">
              <a:defRPr/>
            </a:pPr>
            <a:r>
              <a:rPr lang="uk-UA" altLang="ru-RU" sz="24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ОСНОВНІ КРОКИ / ЕТАПИ ПРОЦЕСУ ПЛАНУВАННЯ</a:t>
            </a:r>
            <a:endParaRPr lang="ru-RU" altLang="ru-RU" sz="24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Text Box 4">
            <a:extLst>
              <a:ext uri="{FF2B5EF4-FFF2-40B4-BE49-F238E27FC236}">
                <a16:creationId xmlns:a16="http://schemas.microsoft.com/office/drawing/2014/main" xmlns="" id="{D05D2067-7085-4DD7-8681-87D31D0EF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08050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</a:t>
            </a:r>
          </a:p>
        </p:txBody>
      </p:sp>
      <p:sp>
        <p:nvSpPr>
          <p:cNvPr id="12292" name="Text Box 5">
            <a:extLst>
              <a:ext uri="{FF2B5EF4-FFF2-40B4-BE49-F238E27FC236}">
                <a16:creationId xmlns:a16="http://schemas.microsoft.com/office/drawing/2014/main" xmlns="" id="{7EE4834B-F4AC-43A8-99B4-2ED87D63AC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908050"/>
            <a:ext cx="6408738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Ініціювання</a:t>
            </a:r>
          </a:p>
        </p:txBody>
      </p:sp>
      <p:sp>
        <p:nvSpPr>
          <p:cNvPr id="12293" name="Text Box 6">
            <a:extLst>
              <a:ext uri="{FF2B5EF4-FFF2-40B4-BE49-F238E27FC236}">
                <a16:creationId xmlns:a16="http://schemas.microsoft.com/office/drawing/2014/main" xmlns="" id="{CF896807-F89C-4826-A440-0ACD9A9AD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1557338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ІІ</a:t>
            </a:r>
          </a:p>
        </p:txBody>
      </p:sp>
      <p:sp>
        <p:nvSpPr>
          <p:cNvPr id="12294" name="Text Box 7">
            <a:extLst>
              <a:ext uri="{FF2B5EF4-FFF2-40B4-BE49-F238E27FC236}">
                <a16:creationId xmlns:a16="http://schemas.microsoft.com/office/drawing/2014/main" xmlns="" id="{F4AB6A61-D700-4D12-805E-8F267873A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1412875"/>
            <a:ext cx="6408738" cy="792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Створення організаційних структур (громадська участь, організація робіт з підготовки стратегії)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2295" name="Text Box 8">
            <a:extLst>
              <a:ext uri="{FF2B5EF4-FFF2-40B4-BE49-F238E27FC236}">
                <a16:creationId xmlns:a16="http://schemas.microsoft.com/office/drawing/2014/main" xmlns="" id="{6339BC86-780C-4D54-A888-48581BD72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492375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ІІІ</a:t>
            </a:r>
          </a:p>
        </p:txBody>
      </p:sp>
      <p:sp>
        <p:nvSpPr>
          <p:cNvPr id="12296" name="Text Box 9">
            <a:extLst>
              <a:ext uri="{FF2B5EF4-FFF2-40B4-BE49-F238E27FC236}">
                <a16:creationId xmlns:a16="http://schemas.microsoft.com/office/drawing/2014/main" xmlns="" id="{3327E5AE-1130-46A8-96AA-19B17C2DE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2276475"/>
            <a:ext cx="6408738" cy="10080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Аналіз (аналіз соціально-економічної ситуації, виявлення проблем, соціологічні дослідження, оцінка конкурентоспроможності, </a:t>
            </a:r>
            <a:r>
              <a:rPr lang="en-US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SWOT</a:t>
            </a: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-аналіз)</a:t>
            </a:r>
          </a:p>
        </p:txBody>
      </p:sp>
      <p:sp>
        <p:nvSpPr>
          <p:cNvPr id="12297" name="Text Box 10">
            <a:extLst>
              <a:ext uri="{FF2B5EF4-FFF2-40B4-BE49-F238E27FC236}">
                <a16:creationId xmlns:a16="http://schemas.microsoft.com/office/drawing/2014/main" xmlns="" id="{0C90BA3A-6493-42CC-BD30-D88C42C72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500438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</a:t>
            </a:r>
            <a:r>
              <a:rPr lang="en-US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endParaRPr lang="uk-UA" altLang="ru-RU" sz="2000" b="0" i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298" name="Text Box 11">
            <a:extLst>
              <a:ext uri="{FF2B5EF4-FFF2-40B4-BE49-F238E27FC236}">
                <a16:creationId xmlns:a16="http://schemas.microsoft.com/office/drawing/2014/main" xmlns="" id="{15296E7A-784F-4B1A-8344-FCF6CABD8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3357563"/>
            <a:ext cx="6408738" cy="7921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Визначення цілей, сценарії розвитку (формування </a:t>
            </a:r>
            <a:r>
              <a:rPr lang="ru-RU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дерева </a:t>
            </a: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цілей, їх узгодження)</a:t>
            </a:r>
          </a:p>
        </p:txBody>
      </p:sp>
      <p:sp>
        <p:nvSpPr>
          <p:cNvPr id="12299" name="Text Box 12">
            <a:extLst>
              <a:ext uri="{FF2B5EF4-FFF2-40B4-BE49-F238E27FC236}">
                <a16:creationId xmlns:a16="http://schemas.microsoft.com/office/drawing/2014/main" xmlns="" id="{D7A144F6-8EDC-4DA8-B5D1-056FF4CB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292600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en-US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endParaRPr lang="uk-UA" altLang="ru-RU" sz="2000" b="0" i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300" name="Text Box 13">
            <a:extLst>
              <a:ext uri="{FF2B5EF4-FFF2-40B4-BE49-F238E27FC236}">
                <a16:creationId xmlns:a16="http://schemas.microsoft.com/office/drawing/2014/main" xmlns="" id="{2CA52B49-6C21-4648-AA65-950FBD124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4221163"/>
            <a:ext cx="6408738" cy="647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ts val="60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Планування (розробка цільових програм, планів дій і проектів)</a:t>
            </a:r>
          </a:p>
        </p:txBody>
      </p:sp>
      <p:sp>
        <p:nvSpPr>
          <p:cNvPr id="12301" name="Text Box 14">
            <a:extLst>
              <a:ext uri="{FF2B5EF4-FFF2-40B4-BE49-F238E27FC236}">
                <a16:creationId xmlns:a16="http://schemas.microsoft.com/office/drawing/2014/main" xmlns="" id="{DFEBA8BC-2F7A-44CE-9E29-4F58412BA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084763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en-US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</a:t>
            </a:r>
          </a:p>
        </p:txBody>
      </p:sp>
      <p:sp>
        <p:nvSpPr>
          <p:cNvPr id="12302" name="Text Box 15">
            <a:extLst>
              <a:ext uri="{FF2B5EF4-FFF2-40B4-BE49-F238E27FC236}">
                <a16:creationId xmlns:a16="http://schemas.microsoft.com/office/drawing/2014/main" xmlns="" id="{52EDEC99-0B94-4DC1-A358-11A0A2C8C0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4941888"/>
            <a:ext cx="6408738" cy="79216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Реалізація (виконання планів дій, проектів, маркетинг, брендінг, PR)</a:t>
            </a:r>
          </a:p>
        </p:txBody>
      </p:sp>
      <p:sp>
        <p:nvSpPr>
          <p:cNvPr id="12303" name="Text Box 16">
            <a:extLst>
              <a:ext uri="{FF2B5EF4-FFF2-40B4-BE49-F238E27FC236}">
                <a16:creationId xmlns:a16="http://schemas.microsoft.com/office/drawing/2014/main" xmlns="" id="{8C70A0AB-446C-432E-95E5-0F079F9A7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949950"/>
            <a:ext cx="1152525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r>
              <a:rPr lang="en-US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V</a:t>
            </a: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ІІ</a:t>
            </a:r>
          </a:p>
        </p:txBody>
      </p:sp>
      <p:sp>
        <p:nvSpPr>
          <p:cNvPr id="12304" name="Text Box 17">
            <a:extLst>
              <a:ext uri="{FF2B5EF4-FFF2-40B4-BE49-F238E27FC236}">
                <a16:creationId xmlns:a16="http://schemas.microsoft.com/office/drawing/2014/main" xmlns="" id="{C3914406-8078-4AEC-A674-1B37062C5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5805488"/>
            <a:ext cx="6408738" cy="6477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Aft>
                <a:spcPts val="60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uk-UA" altLang="ru-RU" sz="2000" b="0" i="0">
                <a:solidFill>
                  <a:srgbClr val="000000"/>
                </a:solidFill>
                <a:latin typeface="Arial" panose="020B0604020202020204" pitchFamily="34" charset="0"/>
              </a:rPr>
              <a:t>Моніторинг, оцінювання, контроль</a:t>
            </a:r>
          </a:p>
        </p:txBody>
      </p:sp>
      <p:sp>
        <p:nvSpPr>
          <p:cNvPr id="12305" name="Line 19">
            <a:extLst>
              <a:ext uri="{FF2B5EF4-FFF2-40B4-BE49-F238E27FC236}">
                <a16:creationId xmlns:a16="http://schemas.microsoft.com/office/drawing/2014/main" xmlns="" id="{B59FA6F9-D4E9-4901-B801-8CB190D6F2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1125538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6" name="Line 20">
            <a:extLst>
              <a:ext uri="{FF2B5EF4-FFF2-40B4-BE49-F238E27FC236}">
                <a16:creationId xmlns:a16="http://schemas.microsoft.com/office/drawing/2014/main" xmlns="" id="{DBE7847F-ABAA-48AC-B8B7-8FDE882AA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1773238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7" name="Rectangle 26">
            <a:extLst>
              <a:ext uri="{FF2B5EF4-FFF2-40B4-BE49-F238E27FC236}">
                <a16:creationId xmlns:a16="http://schemas.microsoft.com/office/drawing/2014/main" xmlns="" id="{4A566985-8618-46F0-B2F6-E4499A855A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765175"/>
            <a:ext cx="8713788" cy="5903913"/>
          </a:xfrm>
          <a:prstGeom prst="rect">
            <a:avLst/>
          </a:prstGeom>
          <a:noFill/>
          <a:ln w="76200" cmpd="tri" algn="ctr">
            <a:solidFill>
              <a:srgbClr val="355466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sp>
        <p:nvSpPr>
          <p:cNvPr id="12308" name="Line 27">
            <a:extLst>
              <a:ext uri="{FF2B5EF4-FFF2-40B4-BE49-F238E27FC236}">
                <a16:creationId xmlns:a16="http://schemas.microsoft.com/office/drawing/2014/main" xmlns="" id="{9A839F64-C0F4-4055-811E-483B087647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2708275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09" name="Line 28">
            <a:extLst>
              <a:ext uri="{FF2B5EF4-FFF2-40B4-BE49-F238E27FC236}">
                <a16:creationId xmlns:a16="http://schemas.microsoft.com/office/drawing/2014/main" xmlns="" id="{AE983B7C-3D60-450C-B324-77F7F6D7D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3716338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0" name="Line 29">
            <a:extLst>
              <a:ext uri="{FF2B5EF4-FFF2-40B4-BE49-F238E27FC236}">
                <a16:creationId xmlns:a16="http://schemas.microsoft.com/office/drawing/2014/main" xmlns="" id="{A1339DEB-C5C4-4D4D-8D6D-944B61AE85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4508500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1" name="Line 30">
            <a:extLst>
              <a:ext uri="{FF2B5EF4-FFF2-40B4-BE49-F238E27FC236}">
                <a16:creationId xmlns:a16="http://schemas.microsoft.com/office/drawing/2014/main" xmlns="" id="{6FE7C28D-E3E8-4A26-A03D-EE06072226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5300663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312" name="Line 31">
            <a:extLst>
              <a:ext uri="{FF2B5EF4-FFF2-40B4-BE49-F238E27FC236}">
                <a16:creationId xmlns:a16="http://schemas.microsoft.com/office/drawing/2014/main" xmlns="" id="{DDA71228-734F-470A-BDEB-45B5C03F87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2275" y="6165850"/>
            <a:ext cx="647700" cy="0"/>
          </a:xfrm>
          <a:prstGeom prst="line">
            <a:avLst/>
          </a:prstGeom>
          <a:noFill/>
          <a:ln w="50800">
            <a:solidFill>
              <a:srgbClr val="658C9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F3470463-4744-4851-B295-7F5D32548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333375"/>
            <a:ext cx="8208962" cy="792163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uk-UA" altLang="ru-RU" sz="2800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</a:rPr>
              <a:t>Етапи стратегічного планування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AEBEC59-B936-4B9E-883F-B82D4CAC9C1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484313"/>
            <a:ext cx="8229600" cy="46101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uk-UA" altLang="ru-RU" sz="2400" b="1" i="1">
                <a:latin typeface="Arial" panose="020B0604020202020204" pitchFamily="34" charset="0"/>
              </a:rPr>
              <a:t>    </a:t>
            </a:r>
            <a:endParaRPr lang="uk-UA" altLang="ru-RU" sz="2800" b="1">
              <a:latin typeface="Arial" panose="020B0604020202020204" pitchFamily="34" charset="0"/>
            </a:endParaRPr>
          </a:p>
        </p:txBody>
      </p:sp>
      <p:sp>
        <p:nvSpPr>
          <p:cNvPr id="13316" name="Rectangle 14">
            <a:extLst>
              <a:ext uri="{FF2B5EF4-FFF2-40B4-BE49-F238E27FC236}">
                <a16:creationId xmlns:a16="http://schemas.microsoft.com/office/drawing/2014/main" xmlns="" id="{5239DCE6-DDF3-49E9-A7D4-E53A21C6A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2400" y="2438400"/>
            <a:ext cx="6300788" cy="0"/>
          </a:xfrm>
          <a:prstGeom prst="rect">
            <a:avLst/>
          </a:prstGeom>
          <a:solidFill>
            <a:srgbClr val="DAEE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Aft>
                <a:spcPts val="600"/>
              </a:spcAft>
              <a:buClr>
                <a:srgbClr val="658C91"/>
              </a:buClr>
              <a:buFont typeface="Wingdings" panose="05000000000000000000" pitchFamily="2" charset="2"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  <p:grpSp>
        <p:nvGrpSpPr>
          <p:cNvPr id="13317" name="Полотно 333">
            <a:extLst>
              <a:ext uri="{FF2B5EF4-FFF2-40B4-BE49-F238E27FC236}">
                <a16:creationId xmlns:a16="http://schemas.microsoft.com/office/drawing/2014/main" xmlns="" id="{2D5C7306-4AC5-48B9-8DEF-7642B6B6E20D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1773238"/>
            <a:ext cx="8064500" cy="4103687"/>
            <a:chOff x="0" y="0"/>
            <a:chExt cx="61639" cy="19812"/>
          </a:xfrm>
        </p:grpSpPr>
        <p:sp>
          <p:nvSpPr>
            <p:cNvPr id="13318" name="AutoShape 13">
              <a:extLst>
                <a:ext uri="{FF2B5EF4-FFF2-40B4-BE49-F238E27FC236}">
                  <a16:creationId xmlns:a16="http://schemas.microsoft.com/office/drawing/2014/main" xmlns="" id="{A259724D-D1C3-4602-B3D9-9F32487268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0" y="0"/>
              <a:ext cx="61639" cy="19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spcAft>
                  <a:spcPts val="600"/>
                </a:spcAft>
                <a:buClr>
                  <a:srgbClr val="658C91"/>
                </a:buClr>
                <a:buFont typeface="Wingdings" panose="05000000000000000000" pitchFamily="2" charset="2"/>
                <a:buNone/>
              </a:pPr>
              <a:endParaRPr lang="ru-RU" altLang="ru-RU" sz="1800">
                <a:latin typeface="Arial" panose="020B0604020202020204" pitchFamily="34" charset="0"/>
              </a:endParaRPr>
            </a:p>
          </p:txBody>
        </p:sp>
        <p:sp>
          <p:nvSpPr>
            <p:cNvPr id="13319" name="Rectangle 4">
              <a:extLst>
                <a:ext uri="{FF2B5EF4-FFF2-40B4-BE49-F238E27FC236}">
                  <a16:creationId xmlns:a16="http://schemas.microsoft.com/office/drawing/2014/main" xmlns="" id="{AB398A6B-58D8-4EB1-B830-B40CD96CD2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" y="0"/>
              <a:ext cx="40004" cy="2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1. Організація роботи зі стратегічного планування</a:t>
              </a:r>
              <a:endParaRPr lang="uk-UA" altLang="ru-RU" sz="1400" i="0"/>
            </a:p>
          </p:txBody>
        </p:sp>
        <p:sp>
          <p:nvSpPr>
            <p:cNvPr id="13320" name="Rectangle 5">
              <a:extLst>
                <a:ext uri="{FF2B5EF4-FFF2-40B4-BE49-F238E27FC236}">
                  <a16:creationId xmlns:a16="http://schemas.microsoft.com/office/drawing/2014/main" xmlns="" id="{7614667D-B44C-4984-B07B-5FA4C49DC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2" y="3429"/>
              <a:ext cx="37720" cy="22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2. Аналіз середовища та факторів розвитку міста</a:t>
              </a:r>
              <a:endParaRPr lang="uk-UA" altLang="ru-RU" sz="1400" i="0"/>
            </a:p>
          </p:txBody>
        </p:sp>
        <p:sp>
          <p:nvSpPr>
            <p:cNvPr id="13321" name="Rectangle 6">
              <a:extLst>
                <a:ext uri="{FF2B5EF4-FFF2-40B4-BE49-F238E27FC236}">
                  <a16:creationId xmlns:a16="http://schemas.microsoft.com/office/drawing/2014/main" xmlns="" id="{54175423-171E-4E3C-B8FF-44DCDA76C4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3" y="6857"/>
              <a:ext cx="55320" cy="228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3. Визначення Місії міста, Стратегічного Бачення, Сценаріїв та Напрямів розвитку</a:t>
              </a:r>
              <a:endParaRPr lang="uk-UA" altLang="ru-RU" sz="1400" i="0"/>
            </a:p>
          </p:txBody>
        </p:sp>
        <p:sp>
          <p:nvSpPr>
            <p:cNvPr id="13322" name="Rectangle 7">
              <a:extLst>
                <a:ext uri="{FF2B5EF4-FFF2-40B4-BE49-F238E27FC236}">
                  <a16:creationId xmlns:a16="http://schemas.microsoft.com/office/drawing/2014/main" xmlns="" id="{143EEF02-369B-4417-9F18-B046799B3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6" y="10286"/>
              <a:ext cx="53240" cy="2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4. Визначення Стратегічних цілей та розробка дій у вигляді Оперативних цілей (Проектів)</a:t>
              </a:r>
              <a:endParaRPr lang="uk-UA" altLang="ru-RU" sz="1400" i="0"/>
            </a:p>
          </p:txBody>
        </p:sp>
        <p:sp>
          <p:nvSpPr>
            <p:cNvPr id="13323" name="Rectangle 8">
              <a:extLst>
                <a:ext uri="{FF2B5EF4-FFF2-40B4-BE49-F238E27FC236}">
                  <a16:creationId xmlns:a16="http://schemas.microsoft.com/office/drawing/2014/main" xmlns="" id="{C52C4236-D145-44E7-A0B9-C96298258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9" y="13717"/>
              <a:ext cx="50770" cy="2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5. Громадське обговорення та ухвалення стратегії</a:t>
              </a:r>
              <a:endParaRPr lang="uk-UA" altLang="ru-RU" sz="1400" i="0"/>
            </a:p>
          </p:txBody>
        </p:sp>
        <p:sp>
          <p:nvSpPr>
            <p:cNvPr id="13324" name="Rectangle 9">
              <a:extLst>
                <a:ext uri="{FF2B5EF4-FFF2-40B4-BE49-F238E27FC236}">
                  <a16:creationId xmlns:a16="http://schemas.microsoft.com/office/drawing/2014/main" xmlns="" id="{B7BECE78-675E-4799-9014-338A838DD1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50" y="17146"/>
              <a:ext cx="48289" cy="22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uk-UA" altLang="ru-RU" sz="1400" i="0">
                  <a:latin typeface="Arial" panose="020B0604020202020204" pitchFamily="34" charset="0"/>
                  <a:cs typeface="Times New Roman" panose="02020603050405020304" pitchFamily="18" charset="0"/>
                </a:rPr>
                <a:t>Етап 6. Впровадження Проектів та заходів СП. Моніторинг та коригування СП</a:t>
              </a:r>
              <a:endParaRPr lang="en-US" altLang="ru-RU" sz="1400" i="0">
                <a:latin typeface="Arial" panose="020B0604020202020204" pitchFamily="34" charset="0"/>
                <a:cs typeface="Times New Roman" panose="02020603050405020304" pitchFamily="18" charset="0"/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endParaRPr lang="en-US" altLang="ru-RU" sz="1200" b="0" i="0"/>
            </a:p>
          </p:txBody>
        </p:sp>
        <p:sp>
          <p:nvSpPr>
            <p:cNvPr id="13325" name="Стрелка углом вверх 332">
              <a:extLst>
                <a:ext uri="{FF2B5EF4-FFF2-40B4-BE49-F238E27FC236}">
                  <a16:creationId xmlns:a16="http://schemas.microsoft.com/office/drawing/2014/main" xmlns="" id="{7B256D55-74DA-428F-90A7-AF92EB76462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4466" y="9564"/>
              <a:ext cx="7252" cy="9302"/>
            </a:xfrm>
            <a:custGeom>
              <a:avLst/>
              <a:gdLst>
                <a:gd name="T0" fmla="*/ 0 w 725268"/>
                <a:gd name="T1" fmla="*/ 0 h 930164"/>
                <a:gd name="T2" fmla="*/ 0 w 725268"/>
                <a:gd name="T3" fmla="*/ 0 h 930164"/>
                <a:gd name="T4" fmla="*/ 0 w 725268"/>
                <a:gd name="T5" fmla="*/ 0 h 930164"/>
                <a:gd name="T6" fmla="*/ 0 w 725268"/>
                <a:gd name="T7" fmla="*/ 0 h 930164"/>
                <a:gd name="T8" fmla="*/ 0 w 725268"/>
                <a:gd name="T9" fmla="*/ 0 h 930164"/>
                <a:gd name="T10" fmla="*/ 0 w 725268"/>
                <a:gd name="T11" fmla="*/ 0 h 930164"/>
                <a:gd name="T12" fmla="*/ 0 w 725268"/>
                <a:gd name="T13" fmla="*/ 0 h 930164"/>
                <a:gd name="T14" fmla="*/ 0 w 725268"/>
                <a:gd name="T15" fmla="*/ 0 h 930164"/>
                <a:gd name="T16" fmla="*/ 0 w 725268"/>
                <a:gd name="T17" fmla="*/ 0 h 930164"/>
                <a:gd name="T18" fmla="*/ 0 w 725268"/>
                <a:gd name="T19" fmla="*/ 0 h 93016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725268" h="930164">
                  <a:moveTo>
                    <a:pt x="0" y="901995"/>
                  </a:moveTo>
                  <a:lnTo>
                    <a:pt x="621758" y="901995"/>
                  </a:lnTo>
                  <a:lnTo>
                    <a:pt x="621758" y="362634"/>
                  </a:lnTo>
                  <a:lnTo>
                    <a:pt x="546417" y="362634"/>
                  </a:lnTo>
                  <a:lnTo>
                    <a:pt x="635842" y="0"/>
                  </a:lnTo>
                  <a:lnTo>
                    <a:pt x="725268" y="362634"/>
                  </a:lnTo>
                  <a:lnTo>
                    <a:pt x="649927" y="362634"/>
                  </a:lnTo>
                  <a:lnTo>
                    <a:pt x="649927" y="930164"/>
                  </a:lnTo>
                  <a:lnTo>
                    <a:pt x="0" y="930164"/>
                  </a:lnTo>
                  <a:lnTo>
                    <a:pt x="0" y="901995"/>
                  </a:lnTo>
                  <a:close/>
                </a:path>
              </a:pathLst>
            </a:custGeom>
            <a:solidFill>
              <a:srgbClr val="376092"/>
            </a:solidFill>
            <a:ln w="635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anchor="ctr"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xmlns="" id="{C5DAA3C8-EC8E-4FCB-8EFF-77B4F4085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913"/>
            <a:ext cx="9144000" cy="1152525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ІНСТРУМЕНТИ СТРАТЕГІЧНОГО ПЛАНУВАННЯ</a:t>
            </a:r>
            <a:endParaRPr lang="sr-Latn-CS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28035" name="Group 35">
            <a:extLst>
              <a:ext uri="{FF2B5EF4-FFF2-40B4-BE49-F238E27FC236}">
                <a16:creationId xmlns:a16="http://schemas.microsoft.com/office/drawing/2014/main" xmlns="" id="{5394B49F-9782-468A-9C5B-6B8742A7AE70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1484313"/>
          <a:ext cx="8642349" cy="4494213"/>
        </p:xfrm>
        <a:graphic>
          <a:graphicData uri="http://schemas.openxmlformats.org/drawingml/2006/table">
            <a:tbl>
              <a:tblPr/>
              <a:tblGrid>
                <a:gridCol w="16198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37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387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Етапи</a:t>
                      </a:r>
                      <a:endParaRPr kumimoji="0" lang="sr-Latn-BA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8C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Інструменти</a:t>
                      </a:r>
                      <a:endParaRPr kumimoji="0" lang="sr-Latn-BA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8C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Завдання</a:t>
                      </a:r>
                      <a:endParaRPr kumimoji="0" lang="sr-Latn-BA" sz="14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58C9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Фокусування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SWOT аналіз, переваги, </a:t>
                      </a: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ромбова модель, бостонська матриця, аналіз ланцюжка доданої вартості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Фокусування на перевагах та критичних аспектах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Позиціонування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Семінари, опитування, зустрічі, графіки / сценарії, цілі SMART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Визначення діапазону та впливу ключових сильних сторін розвитку та способів вирішення критичних проблем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58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Програмування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Фокус-групи, семінари, матриця важливості-нагальності, аналіз “якщо-тоді”, матриця пріоритетів (важливість-готовність) ...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Підготовка плану реалізації, що б містив проекти та заходи для досягнення потенціалу в пріоритетних сферах, а також способи вирішення критичних проблем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Фінансування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Фокус-групи, семінари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Підготовка індикативного фінансового плану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8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Моніторинг та оцінка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Логічна модель проекту “якщо-тоді”, показники SMART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Визначення стратегічно-компонентних та програмно-проектних показників, кількісне визначення очікуваних результатів реалізації, а також визначення плану моніторингу та оцінки</a:t>
                      </a:r>
                    </a:p>
                  </a:txBody>
                  <a:tcPr marL="91455" marR="9145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9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E0D1D9B6-FE84-471F-9614-FCD2A071D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/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ОРГАНІЗАЦІЙНЕ ЗАБЕЗПЕЧЕННЯ ПРОЦЕСУ СТРАТЕГІЧНОГО ПЛАНУВАННЯ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xmlns="" id="{3495C4FF-2AD6-468E-A99B-B74A28C268A4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Clr>
                <a:srgbClr val="658C91"/>
              </a:buClr>
              <a:buFont typeface="Wingdings" panose="05000000000000000000" pitchFamily="2" charset="2"/>
              <a:buChar char="§"/>
              <a:defRPr/>
            </a:pP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>Ініціювати процес розроблення Стратегії може будь-який суб'єкт місцевого розвитку. 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В ініціативних пропозиціях необхідно обґрунтувати актуальність та корисність стратегічного планування для територіальної громади, свій погляд щодо її розробників.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Line 16">
            <a:extLst>
              <a:ext uri="{FF2B5EF4-FFF2-40B4-BE49-F238E27FC236}">
                <a16:creationId xmlns:a16="http://schemas.microsoft.com/office/drawing/2014/main" xmlns="" id="{0625350E-0E7D-4978-94F3-F13A0835E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76725" y="2349500"/>
            <a:ext cx="439738" cy="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052004E5-7CA9-4761-9D58-3FBA79A9F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488950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АЛГОРИТМ РОЗРОБКИ СТРАТЕГІЇ</a:t>
            </a:r>
            <a:endParaRPr lang="ru-RU" altLang="ru-RU" sz="28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xmlns="" id="{98541470-E926-4999-B214-E2D467855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96975"/>
            <a:ext cx="8255000" cy="5588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Прийняття </a:t>
            </a:r>
            <a:r>
              <a:rPr lang="uk-UA" altLang="ru-RU" sz="1600" b="0">
                <a:latin typeface="Arial" panose="020B0604020202020204" pitchFamily="34" charset="0"/>
              </a:rPr>
              <a:t>Рішення чи Розпорядження, </a:t>
            </a:r>
            <a:r>
              <a:rPr lang="uk-UA" altLang="ru-RU" sz="1600" b="0" i="0">
                <a:latin typeface="Arial" panose="020B0604020202020204" pitchFamily="34" charset="0"/>
              </a:rPr>
              <a:t>яким ініціюється початок роботи над </a:t>
            </a:r>
            <a:r>
              <a:rPr lang="uk-UA" altLang="ru-RU" sz="1600" b="0">
                <a:latin typeface="Arial" panose="020B0604020202020204" pitchFamily="34" charset="0"/>
              </a:rPr>
              <a:t>Стратегічним планом 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389" name="Rectangle 7">
            <a:extLst>
              <a:ext uri="{FF2B5EF4-FFF2-40B4-BE49-F238E27FC236}">
                <a16:creationId xmlns:a16="http://schemas.microsoft.com/office/drawing/2014/main" xmlns="" id="{12EC1DD2-2C4D-4A7D-ACBC-2FFD476DA8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98675"/>
            <a:ext cx="3798888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Навчання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390" name="Rectangle 8">
            <a:extLst>
              <a:ext uri="{FF2B5EF4-FFF2-40B4-BE49-F238E27FC236}">
                <a16:creationId xmlns:a16="http://schemas.microsoft.com/office/drawing/2014/main" xmlns="" id="{99AEA8B9-115E-4317-AC51-10F29B95C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013075"/>
            <a:ext cx="5943600" cy="3429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Група розробляє </a:t>
            </a:r>
            <a:r>
              <a:rPr lang="uk-UA" altLang="ru-RU" sz="1600" b="0">
                <a:latin typeface="Arial" panose="020B0604020202020204" pitchFamily="34" charset="0"/>
              </a:rPr>
              <a:t>план своєї роботи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391" name="Rectangle 9">
            <a:extLst>
              <a:ext uri="{FF2B5EF4-FFF2-40B4-BE49-F238E27FC236}">
                <a16:creationId xmlns:a16="http://schemas.microsoft.com/office/drawing/2014/main" xmlns="" id="{EFCAC211-4D81-46B3-8451-5ED2A8679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698875"/>
            <a:ext cx="3798888" cy="809625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Група доручає фахівцям створити "Опис міста"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392" name="Rectangle 10">
            <a:extLst>
              <a:ext uri="{FF2B5EF4-FFF2-40B4-BE49-F238E27FC236}">
                <a16:creationId xmlns:a16="http://schemas.microsoft.com/office/drawing/2014/main" xmlns="" id="{651907EB-A6F3-4B79-A749-10A9545D2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3716338"/>
            <a:ext cx="3995737" cy="7874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Організація роботи щодо з'ясування </a:t>
            </a:r>
            <a:r>
              <a:rPr lang="uk-UA" altLang="ru-RU" sz="1600" b="0">
                <a:latin typeface="Arial" panose="020B0604020202020204" pitchFamily="34" charset="0"/>
              </a:rPr>
              <a:t>Бачення </a:t>
            </a:r>
            <a:r>
              <a:rPr lang="uk-UA" altLang="ru-RU" sz="1600" b="0" i="0">
                <a:latin typeface="Arial" panose="020B0604020202020204" pitchFamily="34" charset="0"/>
              </a:rPr>
              <a:t>бажаного майбутнього території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393" name="Line 11">
            <a:extLst>
              <a:ext uri="{FF2B5EF4-FFF2-40B4-BE49-F238E27FC236}">
                <a16:creationId xmlns:a16="http://schemas.microsoft.com/office/drawing/2014/main" xmlns="" id="{A49945FD-1092-487C-A75D-3D3CB8A70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57900" y="1755775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4" name="Line 12">
            <a:extLst>
              <a:ext uri="{FF2B5EF4-FFF2-40B4-BE49-F238E27FC236}">
                <a16:creationId xmlns:a16="http://schemas.microsoft.com/office/drawing/2014/main" xmlns="" id="{0A690EB7-4A1B-4D82-BED5-5375DF388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0700" y="2670175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5" name="Line 13">
            <a:extLst>
              <a:ext uri="{FF2B5EF4-FFF2-40B4-BE49-F238E27FC236}">
                <a16:creationId xmlns:a16="http://schemas.microsoft.com/office/drawing/2014/main" xmlns="" id="{48734D1D-F358-40B4-BEAE-A8CF37B513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3355975"/>
            <a:ext cx="207010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6" name="Line 14">
            <a:extLst>
              <a:ext uri="{FF2B5EF4-FFF2-40B4-BE49-F238E27FC236}">
                <a16:creationId xmlns:a16="http://schemas.microsoft.com/office/drawing/2014/main" xmlns="" id="{AE517E47-6BB2-4F37-B411-085A66529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2875" y="3355975"/>
            <a:ext cx="148590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7" name="Line 15">
            <a:extLst>
              <a:ext uri="{FF2B5EF4-FFF2-40B4-BE49-F238E27FC236}">
                <a16:creationId xmlns:a16="http://schemas.microsoft.com/office/drawing/2014/main" xmlns="" id="{015CA3DB-30C5-4D18-849C-911A9177B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525963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398" name="Rectangle 17">
            <a:extLst>
              <a:ext uri="{FF2B5EF4-FFF2-40B4-BE49-F238E27FC236}">
                <a16:creationId xmlns:a16="http://schemas.microsoft.com/office/drawing/2014/main" xmlns="" id="{395EC67F-EFCB-406D-9BCA-F1CA14338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73625"/>
            <a:ext cx="3798888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Здійснення </a:t>
            </a:r>
            <a:r>
              <a:rPr lang="en-US" altLang="ru-RU" sz="1600" b="0">
                <a:latin typeface="Arial" panose="020B0604020202020204" pitchFamily="34" charset="0"/>
              </a:rPr>
              <a:t>SWOT</a:t>
            </a:r>
            <a:r>
              <a:rPr lang="uk-UA" altLang="ru-RU" sz="1600" b="0">
                <a:latin typeface="Arial" panose="020B0604020202020204" pitchFamily="34" charset="0"/>
              </a:rPr>
              <a:t>-аналізу </a:t>
            </a:r>
            <a:endParaRPr lang="uk-UA" altLang="ru-RU" sz="1800" b="0">
              <a:latin typeface="Arial" panose="020B0604020202020204" pitchFamily="34" charset="0"/>
            </a:endParaRPr>
          </a:p>
        </p:txBody>
      </p:sp>
      <p:sp>
        <p:nvSpPr>
          <p:cNvPr id="16399" name="Rectangle 18">
            <a:extLst>
              <a:ext uri="{FF2B5EF4-FFF2-40B4-BE49-F238E27FC236}">
                <a16:creationId xmlns:a16="http://schemas.microsoft.com/office/drawing/2014/main" xmlns="" id="{583A2BDA-0551-4046-BA15-31DAF7834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868863"/>
            <a:ext cx="3995737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Відпрацьовується єдине формулювання </a:t>
            </a:r>
            <a:r>
              <a:rPr lang="uk-UA" altLang="ru-RU" sz="1600" b="0">
                <a:latin typeface="Arial" panose="020B0604020202020204" pitchFamily="34" charset="0"/>
              </a:rPr>
              <a:t>Бачення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400" name="Line 19">
            <a:extLst>
              <a:ext uri="{FF2B5EF4-FFF2-40B4-BE49-F238E27FC236}">
                <a16:creationId xmlns:a16="http://schemas.microsoft.com/office/drawing/2014/main" xmlns="" id="{119CF90B-8ADA-4177-A71E-44AC993A21F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4508500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1" name="Line 20">
            <a:extLst>
              <a:ext uri="{FF2B5EF4-FFF2-40B4-BE49-F238E27FC236}">
                <a16:creationId xmlns:a16="http://schemas.microsoft.com/office/drawing/2014/main" xmlns="" id="{376166CB-4D1B-487E-BABC-7080E9D9DB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445125"/>
            <a:ext cx="1409700" cy="2921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2" name="Line 21">
            <a:extLst>
              <a:ext uri="{FF2B5EF4-FFF2-40B4-BE49-F238E27FC236}">
                <a16:creationId xmlns:a16="http://schemas.microsoft.com/office/drawing/2014/main" xmlns="" id="{18AE18BB-F368-4955-80D4-F3EAC89B0A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15050" y="5445125"/>
            <a:ext cx="1120775" cy="2921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3" name="Rectangle 22">
            <a:extLst>
              <a:ext uri="{FF2B5EF4-FFF2-40B4-BE49-F238E27FC236}">
                <a16:creationId xmlns:a16="http://schemas.microsoft.com/office/drawing/2014/main" xmlns="" id="{9355201A-C1D9-4769-BAB8-F0BB990AF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737225"/>
            <a:ext cx="8259763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Визначення переліку найголовніших проблем міста та пріоритетних напрями розвитку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6404" name="Line 23">
            <a:extLst>
              <a:ext uri="{FF2B5EF4-FFF2-40B4-BE49-F238E27FC236}">
                <a16:creationId xmlns:a16="http://schemas.microsoft.com/office/drawing/2014/main" xmlns="" id="{406930C8-A30A-44AA-BCFC-B3196083C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6308725"/>
            <a:ext cx="0" cy="288925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6405" name="Rectangle 6">
            <a:extLst>
              <a:ext uri="{FF2B5EF4-FFF2-40B4-BE49-F238E27FC236}">
                <a16:creationId xmlns:a16="http://schemas.microsoft.com/office/drawing/2014/main" xmlns="" id="{CA68A156-C64C-4934-8D1E-6958A7DA8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2098675"/>
            <a:ext cx="4000500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Затверджується початковий склад </a:t>
            </a:r>
            <a:r>
              <a:rPr lang="uk-UA" altLang="ru-RU" sz="1600" b="0">
                <a:latin typeface="Arial" panose="020B0604020202020204" pitchFamily="34" charset="0"/>
              </a:rPr>
              <a:t>Робочої групи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5D09BC8E-EAD0-46C0-9B2B-414211395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8037"/>
          </a:xfrm>
        </p:spPr>
        <p:txBody>
          <a:bodyPr>
            <a:noAutofit/>
          </a:bodyPr>
          <a:lstStyle/>
          <a:p>
            <a:pPr eaLnBrk="1" hangingPunct="1"/>
            <a:r>
              <a:rPr lang="uk-UA" altLang="ru-RU" sz="28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АЛГОРИТМ РОЗРОБКИ СТРАТЕГІЇ </a:t>
            </a:r>
            <a:r>
              <a:rPr lang="uk-UA" altLang="ru-RU" sz="2200" cap="none">
                <a:effectLst>
                  <a:outerShdw blurRad="38100" dist="38100" dir="2700000" algn="tl">
                    <a:srgbClr val="C0C0C0"/>
                  </a:outerShdw>
                </a:effectLst>
              </a:rPr>
              <a:t>(ПРОДОВЖЕННЯ)</a:t>
            </a:r>
            <a:endParaRPr lang="ru-RU" altLang="ru-RU" sz="2200" cap="none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xmlns="" id="{E535055B-BC70-48AE-8B2E-46A9F8B1C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060575"/>
            <a:ext cx="2879725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Цільова підгрупа для розроблення напряму 1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12" name="Line 5">
            <a:extLst>
              <a:ext uri="{FF2B5EF4-FFF2-40B4-BE49-F238E27FC236}">
                <a16:creationId xmlns:a16="http://schemas.microsoft.com/office/drawing/2014/main" xmlns="" id="{25F62E3A-652F-4CC2-AE13-48EF13CB61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1773238"/>
            <a:ext cx="0" cy="287337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3" name="Line 6">
            <a:extLst>
              <a:ext uri="{FF2B5EF4-FFF2-40B4-BE49-F238E27FC236}">
                <a16:creationId xmlns:a16="http://schemas.microsoft.com/office/drawing/2014/main" xmlns="" id="{AE557EC5-FD26-4DEC-8AA1-DC0EACE090D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7813" y="1773238"/>
            <a:ext cx="1978025" cy="287337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4" name="Line 7">
            <a:extLst>
              <a:ext uri="{FF2B5EF4-FFF2-40B4-BE49-F238E27FC236}">
                <a16:creationId xmlns:a16="http://schemas.microsoft.com/office/drawing/2014/main" xmlns="" id="{10AFEF0F-6845-4C76-9F6A-1C196740914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1773238"/>
            <a:ext cx="1657350" cy="287337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5" name="Line 8">
            <a:extLst>
              <a:ext uri="{FF2B5EF4-FFF2-40B4-BE49-F238E27FC236}">
                <a16:creationId xmlns:a16="http://schemas.microsoft.com/office/drawing/2014/main" xmlns="" id="{C81AC6F4-EA96-4AD2-9D56-9EA39DDEC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4394200"/>
            <a:ext cx="1371600" cy="346075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16" name="Rectangle 9">
            <a:extLst>
              <a:ext uri="{FF2B5EF4-FFF2-40B4-BE49-F238E27FC236}">
                <a16:creationId xmlns:a16="http://schemas.microsoft.com/office/drawing/2014/main" xmlns="" id="{26D1D9AD-C3C3-424B-9A81-D75B627164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6226175"/>
            <a:ext cx="6858000" cy="3429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Моніторинг та контроль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17" name="Rectangle 10">
            <a:extLst>
              <a:ext uri="{FF2B5EF4-FFF2-40B4-BE49-F238E27FC236}">
                <a16:creationId xmlns:a16="http://schemas.microsoft.com/office/drawing/2014/main" xmlns="" id="{4F9FC14B-66DA-4732-BDC4-FF91AF722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060575"/>
            <a:ext cx="2798763" cy="59055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Цільова підгрупа для розроблення напряму 2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18" name="Rectangle 11">
            <a:extLst>
              <a:ext uri="{FF2B5EF4-FFF2-40B4-BE49-F238E27FC236}">
                <a16:creationId xmlns:a16="http://schemas.microsoft.com/office/drawing/2014/main" xmlns="" id="{D148B70D-D547-4368-880E-953F4C9BB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2060575"/>
            <a:ext cx="2736850" cy="59055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Цільова підгрупа для розроблення напряму 3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19" name="Rectangle 12">
            <a:extLst>
              <a:ext uri="{FF2B5EF4-FFF2-40B4-BE49-F238E27FC236}">
                <a16:creationId xmlns:a16="http://schemas.microsoft.com/office/drawing/2014/main" xmlns="" id="{A9B545D7-F7D4-4DAF-A536-727663DF8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997200"/>
            <a:ext cx="2857500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План роботи цільової підгрупи</a:t>
            </a:r>
            <a:r>
              <a:rPr lang="ru-RU" altLang="ru-RU" sz="1600" b="0" i="0">
                <a:latin typeface="Arial" panose="020B0604020202020204" pitchFamily="34" charset="0"/>
              </a:rPr>
              <a:t> </a:t>
            </a:r>
            <a:endParaRPr lang="ru-RU" altLang="ru-RU" sz="1800" b="0" i="0">
              <a:latin typeface="Arial" panose="020B0604020202020204" pitchFamily="34" charset="0"/>
            </a:endParaRPr>
          </a:p>
        </p:txBody>
      </p:sp>
      <p:sp>
        <p:nvSpPr>
          <p:cNvPr id="17420" name="Line 13">
            <a:extLst>
              <a:ext uri="{FF2B5EF4-FFF2-40B4-BE49-F238E27FC236}">
                <a16:creationId xmlns:a16="http://schemas.microsoft.com/office/drawing/2014/main" xmlns="" id="{7FB234ED-E68F-4898-8143-5BE562FFE4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2654300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1" name="Line 14">
            <a:extLst>
              <a:ext uri="{FF2B5EF4-FFF2-40B4-BE49-F238E27FC236}">
                <a16:creationId xmlns:a16="http://schemas.microsoft.com/office/drawing/2014/main" xmlns="" id="{11CD7ED8-7333-416E-B0E7-C5FB70FEB9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2636838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2" name="Line 15">
            <a:extLst>
              <a:ext uri="{FF2B5EF4-FFF2-40B4-BE49-F238E27FC236}">
                <a16:creationId xmlns:a16="http://schemas.microsoft.com/office/drawing/2014/main" xmlns="" id="{CA622146-4C36-4711-8FD4-A2906BFE0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7625" y="2636838"/>
            <a:ext cx="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3" name="Rectangle 16">
            <a:extLst>
              <a:ext uri="{FF2B5EF4-FFF2-40B4-BE49-F238E27FC236}">
                <a16:creationId xmlns:a16="http://schemas.microsoft.com/office/drawing/2014/main" xmlns="" id="{C418CDE4-8CCD-47A3-BB33-5B4BA2D56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997200"/>
            <a:ext cx="2798763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План роботи цільової підгрупи 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24" name="Rectangle 17">
            <a:extLst>
              <a:ext uri="{FF2B5EF4-FFF2-40B4-BE49-F238E27FC236}">
                <a16:creationId xmlns:a16="http://schemas.microsoft.com/office/drawing/2014/main" xmlns="" id="{10F919B2-99D7-4E42-8BE7-4520F3F2F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2997200"/>
            <a:ext cx="2736850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План роботи цільової підгрупи 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25" name="Line 18">
            <a:extLst>
              <a:ext uri="{FF2B5EF4-FFF2-40B4-BE49-F238E27FC236}">
                <a16:creationId xmlns:a16="http://schemas.microsoft.com/office/drawing/2014/main" xmlns="" id="{B4003D30-1EB2-4B74-B418-609E9167DA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4394200"/>
            <a:ext cx="0" cy="3302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6" name="Line 19">
            <a:extLst>
              <a:ext uri="{FF2B5EF4-FFF2-40B4-BE49-F238E27FC236}">
                <a16:creationId xmlns:a16="http://schemas.microsoft.com/office/drawing/2014/main" xmlns="" id="{172CC9FE-6C3E-4506-B96E-D6EC5AFB0F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7763" y="4397375"/>
            <a:ext cx="1441450" cy="3429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27" name="Rectangle 20">
            <a:extLst>
              <a:ext uri="{FF2B5EF4-FFF2-40B4-BE49-F238E27FC236}">
                <a16:creationId xmlns:a16="http://schemas.microsoft.com/office/drawing/2014/main" xmlns="" id="{EFC888C7-3EB2-4348-A8D9-9BC8D242F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5378450"/>
            <a:ext cx="7605712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Врахування положень Стратегічного плану при затвердженні </a:t>
            </a:r>
            <a:r>
              <a:rPr lang="uk-UA" altLang="ru-RU" sz="1600" b="0">
                <a:latin typeface="Arial" panose="020B0604020202020204" pitchFamily="34" charset="0"/>
              </a:rPr>
              <a:t>Річного бюджету </a:t>
            </a:r>
            <a:r>
              <a:rPr lang="uk-UA" altLang="ru-RU" sz="1600" b="0" i="0">
                <a:latin typeface="Arial" panose="020B0604020202020204" pitchFamily="34" charset="0"/>
              </a:rPr>
              <a:t>та щорічного </a:t>
            </a:r>
            <a:r>
              <a:rPr lang="uk-UA" altLang="ru-RU" sz="1600" b="0">
                <a:latin typeface="Arial" panose="020B0604020202020204" pitchFamily="34" charset="0"/>
              </a:rPr>
              <a:t>Плану соціально-економічного розвитку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28" name="Rectangle 21">
            <a:extLst>
              <a:ext uri="{FF2B5EF4-FFF2-40B4-BE49-F238E27FC236}">
                <a16:creationId xmlns:a16="http://schemas.microsoft.com/office/drawing/2014/main" xmlns="" id="{A033E5B7-2844-44FB-8071-3376139B8F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825875"/>
            <a:ext cx="2857500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Розробка заходів щодо реалізації напряму 1</a:t>
            </a:r>
            <a:r>
              <a:rPr lang="ru-RU" altLang="ru-RU" sz="1600" b="0" i="0">
                <a:latin typeface="Arial" panose="020B0604020202020204" pitchFamily="34" charset="0"/>
              </a:rPr>
              <a:t> </a:t>
            </a:r>
            <a:endParaRPr lang="ru-RU" altLang="ru-RU" sz="1800" b="0" i="0">
              <a:latin typeface="Arial" panose="020B0604020202020204" pitchFamily="34" charset="0"/>
            </a:endParaRPr>
          </a:p>
        </p:txBody>
      </p:sp>
      <p:sp>
        <p:nvSpPr>
          <p:cNvPr id="17429" name="Line 22">
            <a:extLst>
              <a:ext uri="{FF2B5EF4-FFF2-40B4-BE49-F238E27FC236}">
                <a16:creationId xmlns:a16="http://schemas.microsoft.com/office/drawing/2014/main" xmlns="" id="{6C04C009-B92D-4E90-862A-9ADB4A096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3597275"/>
            <a:ext cx="0" cy="2286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0" name="Line 23">
            <a:extLst>
              <a:ext uri="{FF2B5EF4-FFF2-40B4-BE49-F238E27FC236}">
                <a16:creationId xmlns:a16="http://schemas.microsoft.com/office/drawing/2014/main" xmlns="" id="{6445456A-09D0-425B-BF35-4EFB16EF02E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7813" y="3597275"/>
            <a:ext cx="0" cy="2286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1" name="Line 24">
            <a:extLst>
              <a:ext uri="{FF2B5EF4-FFF2-40B4-BE49-F238E27FC236}">
                <a16:creationId xmlns:a16="http://schemas.microsoft.com/office/drawing/2014/main" xmlns="" id="{F9AB2DE8-63E9-4251-BF24-03316DF6A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67625" y="3597275"/>
            <a:ext cx="0" cy="2286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2" name="Rectangle 25">
            <a:extLst>
              <a:ext uri="{FF2B5EF4-FFF2-40B4-BE49-F238E27FC236}">
                <a16:creationId xmlns:a16="http://schemas.microsoft.com/office/drawing/2014/main" xmlns="" id="{0471FE3D-8686-4C12-A974-D3BB9FC81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825875"/>
            <a:ext cx="2798763" cy="568325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Розробка заходів щодо реалізації напряму 2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33" name="Rectangle 26">
            <a:extLst>
              <a:ext uri="{FF2B5EF4-FFF2-40B4-BE49-F238E27FC236}">
                <a16:creationId xmlns:a16="http://schemas.microsoft.com/office/drawing/2014/main" xmlns="" id="{5FFB8F7D-3E7B-4D80-B9A1-C92127DD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7763" y="3825875"/>
            <a:ext cx="2736850" cy="5715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Розробка заходів щодо реалізації напряму 3</a:t>
            </a:r>
            <a:endParaRPr lang="uk-UA" altLang="ru-RU" sz="1200" b="0" i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800" b="0" i="0">
              <a:latin typeface="Arial" panose="020B0604020202020204" pitchFamily="34" charset="0"/>
            </a:endParaRPr>
          </a:p>
        </p:txBody>
      </p:sp>
      <p:sp>
        <p:nvSpPr>
          <p:cNvPr id="17434" name="Line 27">
            <a:extLst>
              <a:ext uri="{FF2B5EF4-FFF2-40B4-BE49-F238E27FC236}">
                <a16:creationId xmlns:a16="http://schemas.microsoft.com/office/drawing/2014/main" xmlns="" id="{F41D12F6-E327-4559-AFF7-6A4F111258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5083175"/>
            <a:ext cx="0" cy="295275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5" name="Rectangle 28">
            <a:extLst>
              <a:ext uri="{FF2B5EF4-FFF2-40B4-BE49-F238E27FC236}">
                <a16:creationId xmlns:a16="http://schemas.microsoft.com/office/drawing/2014/main" xmlns="" id="{8C7EAE1F-B299-4195-BD78-758355D643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4740275"/>
            <a:ext cx="6858000" cy="3429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Прийняття Стратегічного плану 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  <p:sp>
        <p:nvSpPr>
          <p:cNvPr id="17436" name="Line 29">
            <a:extLst>
              <a:ext uri="{FF2B5EF4-FFF2-40B4-BE49-F238E27FC236}">
                <a16:creationId xmlns:a16="http://schemas.microsoft.com/office/drawing/2014/main" xmlns="" id="{3973ECB8-6DC4-4B65-8BA3-DC05C70D58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6463" y="5949950"/>
            <a:ext cx="0" cy="279400"/>
          </a:xfrm>
          <a:prstGeom prst="line">
            <a:avLst/>
          </a:prstGeom>
          <a:noFill/>
          <a:ln w="19050">
            <a:solidFill>
              <a:srgbClr val="3554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7" name="Rectangle 3">
            <a:extLst>
              <a:ext uri="{FF2B5EF4-FFF2-40B4-BE49-F238E27FC236}">
                <a16:creationId xmlns:a16="http://schemas.microsoft.com/office/drawing/2014/main" xmlns="" id="{56A04242-C6BD-4201-826C-6D8B64E848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1430338"/>
            <a:ext cx="7775575" cy="342900"/>
          </a:xfrm>
          <a:prstGeom prst="rect">
            <a:avLst/>
          </a:prstGeom>
          <a:solidFill>
            <a:srgbClr val="D6F1F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uk-UA" altLang="ru-RU" sz="1600" b="0" i="0">
                <a:latin typeface="Arial" panose="020B0604020202020204" pitchFamily="34" charset="0"/>
              </a:rPr>
              <a:t>Ранжування напрямів та проблем та визначення найважливіших з них</a:t>
            </a:r>
            <a:endParaRPr lang="uk-UA" altLang="ru-RU" sz="1800" b="0" i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MLED colors">
      <a:dk1>
        <a:srgbClr val="3B3B3B"/>
      </a:dk1>
      <a:lt1>
        <a:srgbClr val="FFFFFF"/>
      </a:lt1>
      <a:dk2>
        <a:srgbClr val="3B3B3B"/>
      </a:dk2>
      <a:lt2>
        <a:srgbClr val="EEECE1"/>
      </a:lt2>
      <a:accent1>
        <a:srgbClr val="46BCC2"/>
      </a:accent1>
      <a:accent2>
        <a:srgbClr val="C0E8EA"/>
      </a:accent2>
      <a:accent3>
        <a:srgbClr val="355466"/>
      </a:accent3>
      <a:accent4>
        <a:srgbClr val="A5A5A5"/>
      </a:accent4>
      <a:accent5>
        <a:srgbClr val="4BACC6"/>
      </a:accent5>
      <a:accent6>
        <a:srgbClr val="880038"/>
      </a:accent6>
      <a:hlink>
        <a:srgbClr val="658C91"/>
      </a:hlink>
      <a:folHlink>
        <a:srgbClr val="548DD4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1355</TotalTime>
  <Words>1130</Words>
  <Application>Microsoft Office PowerPoint</Application>
  <PresentationFormat>Экран (4:3)</PresentationFormat>
  <Paragraphs>142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ТЕМА 3  МЕТОДОЛОГІЯ ТА СУЧАСНА ПРАКТИКА СТРАТЕГІЧНОГО ПЛАНУВАННЯ  3.2. Організаційне забезпечення  процесу стратегічного планування</vt:lpstr>
      <vt:lpstr>Презентация PowerPoint</vt:lpstr>
      <vt:lpstr>Технологія стратегічного планування</vt:lpstr>
      <vt:lpstr>ОСНОВНІ КРОКИ / ЕТАПИ ПРОЦЕСУ ПЛАНУВАННЯ</vt:lpstr>
      <vt:lpstr>Етапи стратегічного планування</vt:lpstr>
      <vt:lpstr>ІНСТРУМЕНТИ СТРАТЕГІЧНОГО ПЛАНУВАННЯ</vt:lpstr>
      <vt:lpstr>ОРГАНІЗАЦІЙНЕ ЗАБЕЗПЕЧЕННЯ ПРОЦЕСУ СТРАТЕГІЧНОГО ПЛАНУВАННЯ</vt:lpstr>
      <vt:lpstr>АЛГОРИТМ РОЗРОБКИ СТРАТЕГІЇ</vt:lpstr>
      <vt:lpstr>АЛГОРИТМ РОЗРОБКИ СТРАТЕГІЇ (ПРОДОВЖЕННЯ)</vt:lpstr>
      <vt:lpstr>СТАТУС РОБОЧОЇ ГРУПИ</vt:lpstr>
      <vt:lpstr>У ПЛАНІ ДІЯЛЬНОСТІ РОБОЧА ГРУПА ПОВИННА ВИЗНАЧИТИ:</vt:lpstr>
      <vt:lpstr>ОСНОВНІ ФУНКЦІЇ І ПОВНОВАЖЕННЯ РОБОЧОЇ ГРУПИ</vt:lpstr>
      <vt:lpstr>СТАТУС ЦІЛЬОВИХ ПІДГРУП</vt:lpstr>
      <vt:lpstr>ЗАВДАННЯ ЦІЛЬОВИХ ПІДГРУП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125</cp:revision>
  <cp:lastPrinted>2013-04-15T13:03:07Z</cp:lastPrinted>
  <dcterms:created xsi:type="dcterms:W3CDTF">2012-03-21T09:12:19Z</dcterms:created>
  <dcterms:modified xsi:type="dcterms:W3CDTF">2022-01-25T16:42:03Z</dcterms:modified>
</cp:coreProperties>
</file>