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  <p:sldMasterId id="2147483700" r:id="rId4"/>
    <p:sldMasterId id="2147483708" r:id="rId5"/>
  </p:sldMasterIdLst>
  <p:notesMasterIdLst>
    <p:notesMasterId r:id="rId43"/>
  </p:notesMasterIdLst>
  <p:sldIdLst>
    <p:sldId id="288" r:id="rId6"/>
    <p:sldId id="292" r:id="rId7"/>
    <p:sldId id="289" r:id="rId8"/>
    <p:sldId id="291" r:id="rId9"/>
    <p:sldId id="293" r:id="rId10"/>
    <p:sldId id="294" r:id="rId11"/>
    <p:sldId id="257" r:id="rId12"/>
    <p:sldId id="258" r:id="rId13"/>
    <p:sldId id="280" r:id="rId14"/>
    <p:sldId id="259" r:id="rId15"/>
    <p:sldId id="284" r:id="rId16"/>
    <p:sldId id="285" r:id="rId17"/>
    <p:sldId id="286" r:id="rId18"/>
    <p:sldId id="261" r:id="rId19"/>
    <p:sldId id="287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6" r:id="rId33"/>
    <p:sldId id="274" r:id="rId34"/>
    <p:sldId id="282" r:id="rId35"/>
    <p:sldId id="275" r:id="rId36"/>
    <p:sldId id="283" r:id="rId37"/>
    <p:sldId id="277" r:id="rId38"/>
    <p:sldId id="278" r:id="rId39"/>
    <p:sldId id="279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53" autoAdjust="0"/>
  </p:normalViewPr>
  <p:slideViewPr>
    <p:cSldViewPr>
      <p:cViewPr>
        <p:scale>
          <a:sx n="83" d="100"/>
          <a:sy n="83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E0F1DCC1-CF37-43A1-8BEF-A65C9C973437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F9F1D46E-37E0-4477-A47B-69DDE913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3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15EADF-77D0-401B-AEA1-C103D72B7023}" type="slidenum">
              <a:rPr kumimoji="1" lang="uk-UA" sz="1200">
                <a:cs typeface="Times New Roman" pitchFamily="18" charset="0"/>
              </a:rPr>
              <a:pPr algn="r"/>
              <a:t>13</a:t>
            </a:fld>
            <a:endParaRPr kumimoji="1" lang="uk-UA" sz="1200"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8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F62F53-AD05-4073-91E3-C434F9880CA1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EE3820-C278-4322-BF6C-09B8F8DF7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7C8A-F854-4777-A7E4-C88476146BD5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05F2-8A02-40A5-8DC8-A603FEAF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D6D-6742-48CA-9289-6ADB6FFA876E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F21F-8589-454D-B329-081991809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49B4-F75A-47BC-9BE4-84C3657CD642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AB49-900A-4CBE-BBB4-A7BF7CD46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3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3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31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89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1" y="-30477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71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3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70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8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6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2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62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7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2D24-5F02-481F-8651-F18884A47C2F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EC97-0ECA-4AFB-9A57-63BC8450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7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9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7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4777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9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7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1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8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13.10.2025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8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8" y="-25"/>
            <a:ext cx="5713277" cy="6863837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475129"/>
            <a:ext cx="1603738" cy="3907747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496133"/>
            <a:ext cx="3477000" cy="38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6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" y="-25"/>
            <a:ext cx="6727695" cy="6863837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81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783567"/>
            <a:ext cx="5343900" cy="95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894733"/>
            <a:ext cx="2186100" cy="3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894733"/>
            <a:ext cx="2186100" cy="3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08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9" y="1"/>
            <a:ext cx="4042035" cy="6895035"/>
          </a:xfrm>
          <a:custGeom>
            <a:avLst/>
            <a:gdLst/>
            <a:ahLst/>
            <a:cxnLst/>
            <a:rect l="l" t="t" r="r" b="b"/>
            <a:pathLst>
              <a:path w="161407" h="206500" extrusionOk="0">
                <a:moveTo>
                  <a:pt x="71935" y="206500"/>
                </a:moveTo>
                <a:lnTo>
                  <a:pt x="161407" y="0"/>
                </a:lnTo>
                <a:lnTo>
                  <a:pt x="0" y="0"/>
                </a:lnTo>
                <a:lnTo>
                  <a:pt x="0" y="20614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2385879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932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 - 2/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5" y="-25"/>
            <a:ext cx="6727695" cy="6863837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81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706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14" y="1828807"/>
            <a:ext cx="99059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E9C366DF-15BB-4C28-80B0-564954C6E45B}" type="datetimeFigureOut">
              <a:rPr lang="uk-UA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13.10.2025</a:t>
            </a:fld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9" y="3263404"/>
            <a:ext cx="3859795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5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4195A9-4C2F-411A-A10E-3FFF96EB2035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6D36D-33A0-455A-99B1-867DA54BC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14" y="1828807"/>
            <a:ext cx="99059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E9C366DF-15BB-4C28-80B0-564954C6E45B}" type="datetimeFigureOut">
              <a:rPr lang="uk-UA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13.10.2025</a:t>
            </a:fld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9" y="3263404"/>
            <a:ext cx="3859795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6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8" y="-25"/>
            <a:ext cx="5713277" cy="6863837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475129"/>
            <a:ext cx="1603738" cy="3907747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496133"/>
            <a:ext cx="3477000" cy="38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286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" y="-25"/>
            <a:ext cx="6727695" cy="6863837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81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783567"/>
            <a:ext cx="5343900" cy="95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894733"/>
            <a:ext cx="2186100" cy="3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894733"/>
            <a:ext cx="2186100" cy="3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18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7" y="1"/>
            <a:ext cx="4042035" cy="6895035"/>
          </a:xfrm>
          <a:custGeom>
            <a:avLst/>
            <a:gdLst/>
            <a:ahLst/>
            <a:cxnLst/>
            <a:rect l="l" t="t" r="r" b="b"/>
            <a:pathLst>
              <a:path w="161407" h="206500" extrusionOk="0">
                <a:moveTo>
                  <a:pt x="71935" y="206500"/>
                </a:moveTo>
                <a:lnTo>
                  <a:pt x="161407" y="0"/>
                </a:lnTo>
                <a:lnTo>
                  <a:pt x="0" y="0"/>
                </a:lnTo>
                <a:lnTo>
                  <a:pt x="0" y="20614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2385877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624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 - 2/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5" y="-25"/>
            <a:ext cx="6727695" cy="6863837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81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410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28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12" y="1828806"/>
            <a:ext cx="99059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E9C366DF-15BB-4C28-80B0-564954C6E45B}" type="datetimeFigureOut">
              <a:rPr lang="uk-UA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13.10.2025</a:t>
            </a:fld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9" y="3263402"/>
            <a:ext cx="3859795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36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12" y="1828806"/>
            <a:ext cx="99059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E9C366DF-15BB-4C28-80B0-564954C6E45B}" type="datetimeFigureOut">
              <a:rPr lang="uk-UA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13.10.2025</a:t>
            </a:fld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9" y="3263402"/>
            <a:ext cx="3859795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91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3" y="-25"/>
            <a:ext cx="5713277" cy="6863837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475127"/>
            <a:ext cx="1603738" cy="3907747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496133"/>
            <a:ext cx="3477000" cy="38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289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1" y="-25"/>
            <a:ext cx="6727695" cy="6863837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80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783567"/>
            <a:ext cx="5343900" cy="95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894733"/>
            <a:ext cx="2186100" cy="3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894733"/>
            <a:ext cx="2186100" cy="3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1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09FC-1D64-4ADC-A3A8-093A30555F39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A6A2-E221-48B3-89CE-C4F6EBEFE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1" y="0"/>
            <a:ext cx="4042035" cy="6895035"/>
          </a:xfrm>
          <a:custGeom>
            <a:avLst/>
            <a:gdLst/>
            <a:ahLst/>
            <a:cxnLst/>
            <a:rect l="l" t="t" r="r" b="b"/>
            <a:pathLst>
              <a:path w="161407" h="206500" extrusionOk="0">
                <a:moveTo>
                  <a:pt x="71935" y="206500"/>
                </a:moveTo>
                <a:lnTo>
                  <a:pt x="161407" y="0"/>
                </a:lnTo>
                <a:lnTo>
                  <a:pt x="0" y="0"/>
                </a:lnTo>
                <a:lnTo>
                  <a:pt x="0" y="20614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2385871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217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 - 2/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1" y="-25"/>
            <a:ext cx="6727695" cy="6863837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80" y="2291969"/>
            <a:ext cx="1076623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75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51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6" y="1828802"/>
            <a:ext cx="99059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E9C366DF-15BB-4C28-80B0-564954C6E45B}" type="datetimeFigureOut">
              <a:rPr lang="uk-UA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13.10.2025</a:t>
            </a:fld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26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6" y="1828802"/>
            <a:ext cx="99059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E9C366DF-15BB-4C28-80B0-564954C6E45B}" type="datetimeFigureOut">
              <a:rPr lang="uk-UA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13.10.2025</a:t>
            </a:fld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uk-UA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9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72FCC9-6938-4B6C-AACA-049E6299103D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4E2674-71D1-474C-A41F-06E1CEC67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D9FD-FE34-4AA6-9A41-CB516B0522A1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8F70-9316-4ED2-BCD5-1991E2DA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21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21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709ACA-3A83-423C-9DA6-F3165B311B3B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0852F-7E65-45E6-AEC0-4BAE3B126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9073C5-09D5-470E-888C-8D0313CA13EE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87A41-F63F-41EC-8807-727ED3380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7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834052-9CF0-4FF4-BCA2-C9F713ECC8B1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88A53D-39DB-4F1D-AC82-466A5482A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4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41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9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7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9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733DF4-6990-4853-991E-0C12B6819A9B}" type="datetimeFigureOut">
              <a:rPr lang="ru-RU"/>
              <a:pPr>
                <a:defRPr/>
              </a:pPr>
              <a:t>13.10.2025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DAB517F-3424-4575-B768-F9311BF6C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21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68" r:id="rId11"/>
    <p:sldLayoutId id="21474836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E48785BE-30D6-45E9-9828-9A90A2D6DF6D}" type="datetime1">
              <a:rPr lang="en-US" kern="0" smtClean="0">
                <a:solidFill>
                  <a:srgbClr val="DFE6D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10/13/2025</a:t>
            </a:fld>
            <a:endParaRPr lang="en-US" kern="0" dirty="0">
              <a:solidFill>
                <a:srgbClr val="DFE6D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DFE6D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DFE6D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DFE6D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967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83567"/>
            <a:ext cx="5343900" cy="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894732"/>
            <a:ext cx="4574700" cy="4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397673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179131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83567"/>
            <a:ext cx="5343900" cy="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894732"/>
            <a:ext cx="4574700" cy="4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397673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455794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83567"/>
            <a:ext cx="5343900" cy="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894732"/>
            <a:ext cx="4574700" cy="4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397673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38534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Тимбілдинг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06336" y="3429000"/>
            <a:ext cx="3641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Palatino Linotype" pitchFamily="18" charset="0"/>
              </a:rPr>
              <a:t> </a:t>
            </a:r>
            <a:r>
              <a:rPr lang="ru-RU" i="1" dirty="0" err="1" smtClean="0">
                <a:latin typeface="Palatino Linotype" pitchFamily="18" charset="0"/>
              </a:rPr>
              <a:t>Зібратися</a:t>
            </a:r>
            <a:r>
              <a:rPr lang="ru-RU" i="1" dirty="0" smtClean="0">
                <a:latin typeface="Palatino Linotype" pitchFamily="18" charset="0"/>
              </a:rPr>
              <a:t> </a:t>
            </a:r>
            <a:r>
              <a:rPr lang="ru-RU" i="1" dirty="0">
                <a:latin typeface="Palatino Linotype" pitchFamily="18" charset="0"/>
              </a:rPr>
              <a:t>разом – </a:t>
            </a:r>
            <a:r>
              <a:rPr lang="ru-RU" i="1" dirty="0" err="1">
                <a:latin typeface="Palatino Linotype" pitchFamily="18" charset="0"/>
              </a:rPr>
              <a:t>це</a:t>
            </a:r>
            <a:r>
              <a:rPr lang="ru-RU" i="1" dirty="0">
                <a:latin typeface="Palatino Linotype" pitchFamily="18" charset="0"/>
              </a:rPr>
              <a:t> початок</a:t>
            </a:r>
            <a:r>
              <a:rPr lang="ru-RU" i="1" dirty="0" smtClean="0">
                <a:latin typeface="Palatino Linotype" pitchFamily="18" charset="0"/>
              </a:rPr>
              <a:t>,</a:t>
            </a:r>
            <a:endParaRPr lang="en-US" i="1" dirty="0" smtClean="0">
              <a:latin typeface="Palatino Linotype" pitchFamily="18" charset="0"/>
            </a:endParaRPr>
          </a:p>
          <a:p>
            <a:pPr algn="just"/>
            <a:r>
              <a:rPr lang="ru-RU" i="1" dirty="0" smtClean="0">
                <a:latin typeface="Palatino Linotype" pitchFamily="18" charset="0"/>
              </a:rPr>
              <a:t> </a:t>
            </a:r>
            <a:r>
              <a:rPr lang="ru-RU" i="1" dirty="0" err="1">
                <a:latin typeface="Palatino Linotype" pitchFamily="18" charset="0"/>
              </a:rPr>
              <a:t>триматися</a:t>
            </a:r>
            <a:r>
              <a:rPr lang="ru-RU" i="1" dirty="0">
                <a:latin typeface="Palatino Linotype" pitchFamily="18" charset="0"/>
              </a:rPr>
              <a:t> разом – </a:t>
            </a:r>
            <a:r>
              <a:rPr lang="ru-RU" i="1" dirty="0" err="1">
                <a:latin typeface="Palatino Linotype" pitchFamily="18" charset="0"/>
              </a:rPr>
              <a:t>це</a:t>
            </a:r>
            <a:r>
              <a:rPr lang="ru-RU" i="1" dirty="0">
                <a:latin typeface="Palatino Linotype" pitchFamily="18" charset="0"/>
              </a:rPr>
              <a:t> </a:t>
            </a:r>
            <a:r>
              <a:rPr lang="ru-RU" i="1" dirty="0" err="1">
                <a:latin typeface="Palatino Linotype" pitchFamily="18" charset="0"/>
              </a:rPr>
              <a:t>прогрес</a:t>
            </a:r>
            <a:r>
              <a:rPr lang="ru-RU" i="1" dirty="0" smtClean="0">
                <a:latin typeface="Palatino Linotype" pitchFamily="18" charset="0"/>
              </a:rPr>
              <a:t>,</a:t>
            </a:r>
            <a:endParaRPr lang="en-US" i="1" dirty="0" smtClean="0">
              <a:latin typeface="Palatino Linotype" pitchFamily="18" charset="0"/>
            </a:endParaRPr>
          </a:p>
          <a:p>
            <a:pPr algn="just"/>
            <a:r>
              <a:rPr lang="ru-RU" i="1" dirty="0" smtClean="0">
                <a:latin typeface="Palatino Linotype" pitchFamily="18" charset="0"/>
              </a:rPr>
              <a:t> </a:t>
            </a:r>
            <a:r>
              <a:rPr lang="ru-RU" i="1" dirty="0" err="1">
                <a:latin typeface="Palatino Linotype" pitchFamily="18" charset="0"/>
              </a:rPr>
              <a:t>працювати</a:t>
            </a:r>
            <a:r>
              <a:rPr lang="ru-RU" i="1" dirty="0">
                <a:latin typeface="Palatino Linotype" pitchFamily="18" charset="0"/>
              </a:rPr>
              <a:t> разом – </a:t>
            </a:r>
            <a:r>
              <a:rPr lang="ru-RU" i="1" dirty="0" err="1">
                <a:latin typeface="Palatino Linotype" pitchFamily="18" charset="0"/>
              </a:rPr>
              <a:t>це</a:t>
            </a:r>
            <a:r>
              <a:rPr lang="ru-RU" i="1" dirty="0">
                <a:latin typeface="Palatino Linotype" pitchFamily="18" charset="0"/>
              </a:rPr>
              <a:t> </a:t>
            </a:r>
            <a:r>
              <a:rPr lang="ru-RU" i="1" dirty="0" err="1">
                <a:latin typeface="Palatino Linotype" pitchFamily="18" charset="0"/>
              </a:rPr>
              <a:t>успіх</a:t>
            </a:r>
            <a:r>
              <a:rPr lang="ru-RU" i="1" dirty="0" smtClean="0">
                <a:latin typeface="Palatino Linotype" pitchFamily="18" charset="0"/>
              </a:rPr>
              <a:t>!»</a:t>
            </a:r>
            <a:endParaRPr lang="en-US" i="1" dirty="0" smtClean="0">
              <a:latin typeface="Palatino Linotype" pitchFamily="18" charset="0"/>
            </a:endParaRPr>
          </a:p>
          <a:p>
            <a:pPr algn="r"/>
            <a:endParaRPr lang="ru-RU" dirty="0" smtClean="0">
              <a:latin typeface="Palatino Linotype" pitchFamily="18" charset="0"/>
            </a:endParaRPr>
          </a:p>
          <a:p>
            <a:pPr algn="r"/>
            <a:r>
              <a:rPr lang="ru-RU" dirty="0" err="1" smtClean="0">
                <a:latin typeface="Palatino Linotype" pitchFamily="18" charset="0"/>
              </a:rPr>
              <a:t>Генрі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>
                <a:latin typeface="Palatino Linotype" pitchFamily="18" charset="0"/>
              </a:rPr>
              <a:t>Форд</a:t>
            </a:r>
          </a:p>
        </p:txBody>
      </p:sp>
    </p:spTree>
    <p:extLst>
      <p:ext uri="{BB962C8B-B14F-4D97-AF65-F5344CB8AC3E}">
        <p14:creationId xmlns:p14="http://schemas.microsoft.com/office/powerpoint/2010/main" val="221296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Відмінності між групами й командами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620715"/>
          <a:ext cx="8172400" cy="6372157"/>
        </p:xfrm>
        <a:graphic>
          <a:graphicData uri="http://schemas.openxmlformats.org/drawingml/2006/table">
            <a:tbl>
              <a:tblPr/>
              <a:tblGrid>
                <a:gridCol w="2528501"/>
                <a:gridCol w="2892021"/>
                <a:gridCol w="2751878"/>
              </a:tblGrid>
              <a:tr h="653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Параметр, що порівнюється </a:t>
                      </a:r>
                      <a:endParaRPr lang="ru-RU" sz="1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Група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Команда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Яскраво виражений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Лідерство поділене між членами команди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Відповідальність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Особиста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Особиста і взаємна групова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Місія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Збігається з місією </a:t>
                      </a:r>
                      <a:r>
                        <a:rPr lang="uk-UA" sz="1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організації</a:t>
                      </a:r>
                      <a:endParaRPr lang="ru-RU" sz="1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Власна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 спільного вирішення проблем</a:t>
                      </a:r>
                      <a:endParaRPr lang="ru-RU" sz="1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Збори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Вільні зустрічі</a:t>
                      </a:r>
                      <a:endParaRPr lang="ru-RU" sz="1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1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Активність під час проведення нарад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Наради проводить лідер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 заохочує відкрите </a:t>
                      </a:r>
                      <a:r>
                        <a:rPr lang="uk-UA" sz="1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Оцінка ефективності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Непряма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Безпосередньо з виготовленого продукту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 роботи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Рішення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Делегування повноважень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Рішення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Спільне виконання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Складається із працівників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Одного рівня управління</a:t>
                      </a:r>
                      <a:endParaRPr lang="ru-RU" sz="1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Всіх рівнів і підрозділів</a:t>
                      </a:r>
                      <a:endParaRPr lang="ru-RU" sz="1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029"/>
          <p:cNvSpPr>
            <a:spLocks noChangeArrowheads="1"/>
          </p:cNvSpPr>
          <p:nvPr/>
        </p:nvSpPr>
        <p:spPr bwMode="auto">
          <a:xfrm>
            <a:off x="76200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Oval 1030"/>
          <p:cNvSpPr>
            <a:spLocks noChangeArrowheads="1"/>
          </p:cNvSpPr>
          <p:nvPr/>
        </p:nvSpPr>
        <p:spPr bwMode="auto">
          <a:xfrm>
            <a:off x="4800600" y="45720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Oval 1031"/>
          <p:cNvSpPr>
            <a:spLocks noChangeArrowheads="1"/>
          </p:cNvSpPr>
          <p:nvPr/>
        </p:nvSpPr>
        <p:spPr bwMode="auto">
          <a:xfrm>
            <a:off x="62484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Oval 1032"/>
          <p:cNvSpPr>
            <a:spLocks noChangeArrowheads="1"/>
          </p:cNvSpPr>
          <p:nvPr/>
        </p:nvSpPr>
        <p:spPr bwMode="auto">
          <a:xfrm>
            <a:off x="32004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Oval 1033"/>
          <p:cNvSpPr>
            <a:spLocks noChangeArrowheads="1"/>
          </p:cNvSpPr>
          <p:nvPr/>
        </p:nvSpPr>
        <p:spPr bwMode="auto">
          <a:xfrm>
            <a:off x="17526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Oval 1034"/>
          <p:cNvSpPr>
            <a:spLocks noChangeArrowheads="1"/>
          </p:cNvSpPr>
          <p:nvPr/>
        </p:nvSpPr>
        <p:spPr bwMode="auto">
          <a:xfrm>
            <a:off x="3048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Oval 1035"/>
          <p:cNvSpPr>
            <a:spLocks noChangeArrowheads="1"/>
          </p:cNvSpPr>
          <p:nvPr/>
        </p:nvSpPr>
        <p:spPr bwMode="auto">
          <a:xfrm>
            <a:off x="1371600" y="289560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Line 1039"/>
          <p:cNvSpPr>
            <a:spLocks noChangeShapeType="1"/>
          </p:cNvSpPr>
          <p:nvPr/>
        </p:nvSpPr>
        <p:spPr bwMode="auto">
          <a:xfrm flipH="1">
            <a:off x="2819400" y="2438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Oval 1041"/>
          <p:cNvSpPr>
            <a:spLocks noChangeArrowheads="1"/>
          </p:cNvSpPr>
          <p:nvPr/>
        </p:nvSpPr>
        <p:spPr bwMode="auto">
          <a:xfrm>
            <a:off x="3581400" y="1676400"/>
            <a:ext cx="1828800" cy="990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Oval 1042"/>
          <p:cNvSpPr>
            <a:spLocks noChangeArrowheads="1"/>
          </p:cNvSpPr>
          <p:nvPr/>
        </p:nvSpPr>
        <p:spPr bwMode="auto">
          <a:xfrm>
            <a:off x="5791200" y="289560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Line 1043"/>
          <p:cNvSpPr>
            <a:spLocks noChangeShapeType="1"/>
          </p:cNvSpPr>
          <p:nvPr/>
        </p:nvSpPr>
        <p:spPr bwMode="auto">
          <a:xfrm>
            <a:off x="5410200" y="2438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044"/>
          <p:cNvSpPr>
            <a:spLocks noChangeShapeType="1"/>
          </p:cNvSpPr>
          <p:nvPr/>
        </p:nvSpPr>
        <p:spPr bwMode="auto">
          <a:xfrm flipH="1">
            <a:off x="1066800" y="3886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045"/>
          <p:cNvSpPr>
            <a:spLocks noChangeShapeType="1"/>
          </p:cNvSpPr>
          <p:nvPr/>
        </p:nvSpPr>
        <p:spPr bwMode="auto">
          <a:xfrm>
            <a:off x="2362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046"/>
          <p:cNvSpPr>
            <a:spLocks noChangeShapeType="1"/>
          </p:cNvSpPr>
          <p:nvPr/>
        </p:nvSpPr>
        <p:spPr bwMode="auto">
          <a:xfrm>
            <a:off x="67818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047"/>
          <p:cNvSpPr>
            <a:spLocks noChangeShapeType="1"/>
          </p:cNvSpPr>
          <p:nvPr/>
        </p:nvSpPr>
        <p:spPr bwMode="auto">
          <a:xfrm>
            <a:off x="2971800" y="3886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048"/>
          <p:cNvSpPr>
            <a:spLocks noChangeShapeType="1"/>
          </p:cNvSpPr>
          <p:nvPr/>
        </p:nvSpPr>
        <p:spPr bwMode="auto">
          <a:xfrm>
            <a:off x="7391400" y="3886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1049"/>
          <p:cNvSpPr>
            <a:spLocks noChangeShapeType="1"/>
          </p:cNvSpPr>
          <p:nvPr/>
        </p:nvSpPr>
        <p:spPr bwMode="auto">
          <a:xfrm flipH="1">
            <a:off x="5562600" y="3886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Text Box 1050"/>
          <p:cNvSpPr txBox="1">
            <a:spLocks noChangeArrowheads="1"/>
          </p:cNvSpPr>
          <p:nvPr/>
        </p:nvSpPr>
        <p:spPr bwMode="auto">
          <a:xfrm>
            <a:off x="3657600" y="1905001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Керівник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 Box 1051"/>
          <p:cNvSpPr txBox="1">
            <a:spLocks noChangeArrowheads="1"/>
          </p:cNvSpPr>
          <p:nvPr/>
        </p:nvSpPr>
        <p:spPr bwMode="auto">
          <a:xfrm>
            <a:off x="1524000" y="32004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Заступник</a:t>
            </a:r>
          </a:p>
        </p:txBody>
      </p:sp>
      <p:sp>
        <p:nvSpPr>
          <p:cNvPr id="19476" name="Text Box 1052"/>
          <p:cNvSpPr txBox="1">
            <a:spLocks noChangeArrowheads="1"/>
          </p:cNvSpPr>
          <p:nvPr/>
        </p:nvSpPr>
        <p:spPr bwMode="auto">
          <a:xfrm>
            <a:off x="5943600" y="32004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Заступник</a:t>
            </a:r>
          </a:p>
        </p:txBody>
      </p:sp>
      <p:sp>
        <p:nvSpPr>
          <p:cNvPr id="19477" name="Text Box 1053"/>
          <p:cNvSpPr txBox="1">
            <a:spLocks noChangeArrowheads="1"/>
          </p:cNvSpPr>
          <p:nvPr/>
        </p:nvSpPr>
        <p:spPr bwMode="auto">
          <a:xfrm>
            <a:off x="381000" y="48006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8" name="Text Box 1054"/>
          <p:cNvSpPr txBox="1">
            <a:spLocks noChangeArrowheads="1"/>
          </p:cNvSpPr>
          <p:nvPr/>
        </p:nvSpPr>
        <p:spPr bwMode="auto">
          <a:xfrm>
            <a:off x="381000" y="4724405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79" name="Text Box 1055"/>
          <p:cNvSpPr txBox="1">
            <a:spLocks noChangeArrowheads="1"/>
          </p:cNvSpPr>
          <p:nvPr/>
        </p:nvSpPr>
        <p:spPr bwMode="auto">
          <a:xfrm>
            <a:off x="1828800" y="4648205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0" name="Text Box 1056"/>
          <p:cNvSpPr txBox="1">
            <a:spLocks noChangeArrowheads="1"/>
          </p:cNvSpPr>
          <p:nvPr/>
        </p:nvSpPr>
        <p:spPr bwMode="auto">
          <a:xfrm>
            <a:off x="3276600" y="4648205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1" name="Text Box 1057"/>
          <p:cNvSpPr txBox="1">
            <a:spLocks noChangeArrowheads="1"/>
          </p:cNvSpPr>
          <p:nvPr/>
        </p:nvSpPr>
        <p:spPr bwMode="auto">
          <a:xfrm>
            <a:off x="4876800" y="4724405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2" name="Text Box 1058"/>
          <p:cNvSpPr txBox="1">
            <a:spLocks noChangeArrowheads="1"/>
          </p:cNvSpPr>
          <p:nvPr/>
        </p:nvSpPr>
        <p:spPr bwMode="auto">
          <a:xfrm>
            <a:off x="6324600" y="4648205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3" name="Text Box 1059"/>
          <p:cNvSpPr txBox="1">
            <a:spLocks noChangeArrowheads="1"/>
          </p:cNvSpPr>
          <p:nvPr/>
        </p:nvSpPr>
        <p:spPr bwMode="auto">
          <a:xfrm>
            <a:off x="7696200" y="4724405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pic>
        <p:nvPicPr>
          <p:cNvPr id="19484" name="Picture 1060" descr="C:\Program Files\Common Files\Microsoft Shared\Clipart\cagcat50\BD0551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8" y="228600"/>
            <a:ext cx="2409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190750" y="228605"/>
            <a:ext cx="65913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 dirty="0">
                <a:solidFill>
                  <a:srgbClr val="C00000"/>
                </a:solidFill>
              </a:rPr>
              <a:t>Структура </a:t>
            </a:r>
            <a:r>
              <a:rPr kumimoji="1" lang="ru-RU" sz="2800" b="1" dirty="0" err="1">
                <a:solidFill>
                  <a:srgbClr val="C00000"/>
                </a:solidFill>
              </a:rPr>
              <a:t>групи</a:t>
            </a:r>
            <a:endParaRPr kumimoji="1"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kumimoji="1" lang="ru-RU" sz="2800" b="1" dirty="0">
                <a:solidFill>
                  <a:srgbClr val="002060"/>
                </a:solidFill>
              </a:rPr>
              <a:t>1. Принцип «</a:t>
            </a:r>
            <a:r>
              <a:rPr kumimoji="1" lang="ru-RU" sz="2800" b="1" dirty="0" err="1">
                <a:solidFill>
                  <a:srgbClr val="002060"/>
                </a:solidFill>
              </a:rPr>
              <a:t>Пірамиди</a:t>
            </a:r>
            <a:r>
              <a:rPr kumimoji="1" lang="ru-RU" sz="2800" b="1" dirty="0">
                <a:solidFill>
                  <a:srgbClr val="00206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val 4"/>
          <p:cNvSpPr>
            <a:spLocks noChangeArrowheads="1"/>
          </p:cNvSpPr>
          <p:nvPr/>
        </p:nvSpPr>
        <p:spPr bwMode="auto">
          <a:xfrm>
            <a:off x="3657600" y="3124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Oval 5"/>
          <p:cNvSpPr>
            <a:spLocks noChangeArrowheads="1"/>
          </p:cNvSpPr>
          <p:nvPr/>
        </p:nvSpPr>
        <p:spPr bwMode="auto">
          <a:xfrm>
            <a:off x="4953000" y="4572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2667000" y="4572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1905000" y="2743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5562600" y="2743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36576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V="1">
            <a:off x="3429000" y="4114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V="1">
            <a:off x="2895600" y="2362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V="1">
            <a:off x="5715000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flipH="1">
            <a:off x="3810000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 flipH="1" flipV="1">
            <a:off x="25908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H="1" flipV="1">
            <a:off x="4800600" y="2209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4648200" y="4038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H="1" flipV="1">
            <a:off x="3048000" y="3352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 flipV="1">
            <a:off x="4191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 flipV="1">
            <a:off x="4800600" y="33528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3810000" y="34290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Лідер</a:t>
            </a:r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3810000" y="2057405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3733800" y="1905000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auto">
          <a:xfrm>
            <a:off x="1981200" y="2971800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1" name="Text Box 26"/>
          <p:cNvSpPr txBox="1">
            <a:spLocks noChangeArrowheads="1"/>
          </p:cNvSpPr>
          <p:nvPr/>
        </p:nvSpPr>
        <p:spPr bwMode="auto">
          <a:xfrm>
            <a:off x="5029200" y="4876800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2" name="Text Box 27"/>
          <p:cNvSpPr txBox="1">
            <a:spLocks noChangeArrowheads="1"/>
          </p:cNvSpPr>
          <p:nvPr/>
        </p:nvSpPr>
        <p:spPr bwMode="auto">
          <a:xfrm>
            <a:off x="2743200" y="4876801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5638800" y="2971800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pic>
        <p:nvPicPr>
          <p:cNvPr id="20504" name="Picture 29" descr="C:\Program Files\Common Files\Microsoft Shared\Clipart\cagcat50\BD0666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57605"/>
            <a:ext cx="2590800" cy="22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23858" y="404818"/>
            <a:ext cx="856932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>
                <a:solidFill>
                  <a:srgbClr val="C00000"/>
                </a:solidFill>
                <a:latin typeface="Trebuchet MS" pitchFamily="34" charset="0"/>
                <a:cs typeface="Times New Roman" pitchFamily="18" charset="0"/>
              </a:rPr>
              <a:t>Структура </a:t>
            </a:r>
            <a:r>
              <a:rPr kumimoji="1" lang="ru-RU" sz="2800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команди</a:t>
            </a:r>
          </a:p>
          <a:p>
            <a:pPr algn="ctr">
              <a:defRPr/>
            </a:pPr>
            <a:r>
              <a:rPr kumimoji="1" lang="ru-RU" sz="28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2. Принцип «Колеса» - КОМАНДА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750" y="1052512"/>
            <a:ext cx="8229600" cy="5073651"/>
          </a:xfrm>
          <a:solidFill>
            <a:srgbClr val="CCFF99"/>
          </a:solidFill>
        </p:spPr>
        <p:txBody>
          <a:bodyPr/>
          <a:lstStyle/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Відповідність кількісного і якісного складу команди цілям проекту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Ефективна командна робота з управління проектом 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Психологічна сумісність членів команди та формування єдиної «внутрішньо</a:t>
            </a:r>
            <a:r>
              <a:rPr lang="en-US" sz="3000" b="1" smtClean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проектної» культури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Вільне спілкування в середині команди і напрацювання оптимальних колективних способів вирішення проблем, що виникають</a:t>
            </a:r>
            <a:endParaRPr lang="uk-UA" sz="30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333375"/>
            <a:ext cx="856773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 dirty="0" err="1">
                <a:solidFill>
                  <a:srgbClr val="C00000"/>
                </a:solidFill>
              </a:rPr>
              <a:t>Формування</a:t>
            </a:r>
            <a:r>
              <a:rPr kumimoji="1" lang="ru-RU" sz="2800" b="1" dirty="0">
                <a:solidFill>
                  <a:srgbClr val="C00000"/>
                </a:solidFill>
              </a:rPr>
              <a:t> </a:t>
            </a:r>
            <a:r>
              <a:rPr kumimoji="1" lang="ru-RU" sz="2800" b="1" dirty="0" err="1">
                <a:solidFill>
                  <a:srgbClr val="C00000"/>
                </a:solidFill>
              </a:rPr>
              <a:t>команди</a:t>
            </a:r>
            <a:r>
              <a:rPr kumimoji="1" lang="ru-RU" sz="2800" b="1" dirty="0">
                <a:solidFill>
                  <a:srgbClr val="C00000"/>
                </a:solidFill>
              </a:rPr>
              <a:t> проекту</a:t>
            </a:r>
            <a:endParaRPr kumimoji="1"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1476377" y="5"/>
            <a:ext cx="7497763" cy="706439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Правила створення команди</a:t>
            </a:r>
            <a:endParaRPr lang="ru-RU" sz="32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971550" y="549281"/>
            <a:ext cx="7962900" cy="6092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кількісний склад - від 2 до 12 учасників;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залучення різних учасників (за профілем знань, віком, стажем …).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правильне розуміння всіма членами команди суті проблеми;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надання учасникам команди всієї інформації та документації;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розподіл завдань учасників під час обговорення в команді;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визначення ліміту часу на кожний етап ,дотриманням термінів;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вміння слухати партнерів по команді;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оволодіння навичками розв'язання конфліктів;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вміння подолати пасивну поведінку окремих учасників команди;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дотримання правил і норм, вироблених командою;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незадоволення досягнутим.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04800" y="836620"/>
            <a:ext cx="8534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663" y="333375"/>
            <a:ext cx="7245350" cy="3754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endParaRPr lang="uk-UA" sz="2800" b="1" u="sng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Координатор </a:t>
            </a:r>
            <a:endParaRPr kumimoji="1"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Виконавець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Аналітик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Критик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Рятівник</a:t>
            </a:r>
            <a:endParaRPr kumimoji="1"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3" descr="D:\Танюша\проект Сила\2018\2\motivation-at-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4132265"/>
            <a:ext cx="7245350" cy="26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b="1" i="1" smtClean="0">
                <a:effectLst/>
                <a:latin typeface="Times New Roman" pitchFamily="18" charset="0"/>
                <a:cs typeface="Times New Roman" pitchFamily="18" charset="0"/>
              </a:rPr>
              <a:t>Переваги командної роботи</a:t>
            </a:r>
            <a:r>
              <a:rPr lang="uk-UA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447800"/>
            <a:ext cx="8316912" cy="5221288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стратегічне мислення,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підвищення гнучкості,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err="1" smtClean="0">
                <a:latin typeface="Times New Roman" pitchFamily="18" charset="0"/>
                <a:cs typeface="Times New Roman" pitchFamily="18" charset="0"/>
              </a:rPr>
              <a:t>формуванн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 корпоративного духу,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використання переваг різноманітної робочої сили,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розвиток здатності до прийняття рішень,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зростання підтримки впровадження ухвалених рішень,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посилення контролю (або розвитку автономії),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посилення впливу лідера,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навчання командній роботі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підвищення продуктивності праці.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71" y="836616"/>
            <a:ext cx="3609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5" y="0"/>
            <a:ext cx="74977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Фактори, що перешкоджають впровадженню командної роботи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5571" y="1196981"/>
            <a:ext cx="7818437" cy="4619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Страх менеджерів втратити контроль над підлеглими.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Боязнь конфлікту.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Заклопотаність власною вразливістю.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Зростання тиску, що спричиняється членами команди.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з більш складними проблемами.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83" y="5157791"/>
            <a:ext cx="35909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9"/>
            <a:ext cx="81724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   Стадії розвитку команди. Характеристики ефективної команди.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4" y="1536700"/>
          <a:ext cx="8137525" cy="5047488"/>
        </p:xfrm>
        <a:graphic>
          <a:graphicData uri="http://schemas.openxmlformats.org/drawingml/2006/table">
            <a:tbl>
              <a:tblPr/>
              <a:tblGrid>
                <a:gridCol w="2786063"/>
                <a:gridCol w="5351462"/>
              </a:tblGrid>
              <a:tr h="126187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1.Формування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Знайомство з членами команди, цілями й межами можливостей. Формування довірчих взаємини.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87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2.Упорядкування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Досягнення більшої згуртованості та єдності, визначення ролей, очікувань від співробітників.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87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3.Бурління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Розбіжності та необхідність управляти конфліктами. Можливі порушення командних норм і очікувань.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4.Продуктивність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Необхідність постійного вдосконалювання, пошуку нових ідей, прискорення роботи.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810101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Методи організації командної роботи.</a:t>
            </a:r>
            <a:endParaRPr lang="ru-RU" sz="3600" b="1" smtClean="0">
              <a:effectLst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182688" y="908051"/>
            <a:ext cx="796131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Метод експертних оцінок. 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Учасники команди незалежно й анонімно формулюють свою думку щодо вирішення проблеми, узагальнення та прийняття рішення здійснює керівник.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Метод "мозкового штурму".    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Здійснюється критична оцінка заздалегідь запропонованого варіанту рішення.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5010149"/>
            <a:ext cx="2476500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2736304" cy="496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Дослідники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звернули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увагу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на</a:t>
            </a:r>
            <a:r>
              <a:rPr lang="en-US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феномен 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того,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що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любителі-ентузіасти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</a:t>
            </a:r>
            <a:r>
              <a:rPr lang="en-US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більшості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випадків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досягають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більшого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успіху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,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ніж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одинаки-професіонали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. </a:t>
            </a:r>
            <a:endParaRPr lang="ru-RU" sz="1400" kern="0" dirty="0" smtClean="0">
              <a:solidFill>
                <a:srgbClr val="FF0000"/>
              </a:solidFill>
              <a:latin typeface="Arial Black" pitchFamily="34" charset="0"/>
              <a:cs typeface="Arial"/>
              <a:sym typeface="Arial"/>
            </a:endParaRPr>
          </a:p>
          <a:p>
            <a:pPr fontAlgn="auto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Наприклад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,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Піфагор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став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відомим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математиком не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завдяки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своїм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відкриттям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, а </a:t>
            </a: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завдяки</a:t>
            </a:r>
            <a:endParaRPr lang="en-US" sz="1400" kern="0" dirty="0" smtClean="0">
              <a:solidFill>
                <a:srgbClr val="FF0000"/>
              </a:solidFill>
              <a:latin typeface="Arial Black" pitchFamily="34" charset="0"/>
              <a:cs typeface="Arial"/>
              <a:sym typeface="Arial"/>
            </a:endParaRPr>
          </a:p>
          <a:p>
            <a:pPr fontAlgn="auto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організаційним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вмінням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. </a:t>
            </a: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Він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endParaRPr lang="en-US" sz="1400" kern="0" dirty="0" smtClean="0">
              <a:solidFill>
                <a:srgbClr val="FF0000"/>
              </a:solidFill>
              <a:latin typeface="Arial Black" pitchFamily="34" charset="0"/>
              <a:cs typeface="Arial"/>
              <a:sym typeface="Arial"/>
            </a:endParaRPr>
          </a:p>
          <a:p>
            <a:pPr fontAlgn="auto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зібрав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навколо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себе 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«секту», </a:t>
            </a:r>
            <a:endParaRPr lang="en-US" sz="1400" kern="0" dirty="0" smtClean="0">
              <a:solidFill>
                <a:srgbClr val="FF0000"/>
              </a:solidFill>
              <a:latin typeface="Arial Black" pitchFamily="34" charset="0"/>
              <a:cs typeface="Arial"/>
              <a:sym typeface="Arial"/>
            </a:endParaRPr>
          </a:p>
          <a:p>
            <a:pPr fontAlgn="auto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члени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якої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займалися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endParaRPr lang="en-US" sz="1400" kern="0" dirty="0" smtClean="0">
              <a:solidFill>
                <a:srgbClr val="FF0000"/>
              </a:solidFill>
              <a:latin typeface="Arial Black" pitchFamily="34" charset="0"/>
              <a:cs typeface="Arial"/>
              <a:sym typeface="Arial"/>
            </a:endParaRPr>
          </a:p>
          <a:p>
            <a:pPr fontAlgn="auto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математикою 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і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шанували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endParaRPr lang="en-US" sz="1400" kern="0" dirty="0" smtClean="0">
              <a:solidFill>
                <a:srgbClr val="FF0000"/>
              </a:solidFill>
              <a:latin typeface="Arial Black" pitchFamily="34" charset="0"/>
              <a:cs typeface="Arial"/>
              <a:sym typeface="Arial"/>
            </a:endParaRPr>
          </a:p>
          <a:p>
            <a:pPr fontAlgn="auto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його</a:t>
            </a:r>
            <a:r>
              <a:rPr lang="ru-RU" sz="1400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як </a:t>
            </a:r>
            <a:r>
              <a:rPr lang="ru-RU" sz="1400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лідера</a:t>
            </a:r>
            <a:r>
              <a:rPr lang="ru-RU" sz="1400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. </a:t>
            </a:r>
            <a:endParaRPr lang="ru-RU" sz="1400" kern="0" dirty="0" smtClean="0">
              <a:solidFill>
                <a:srgbClr val="FF0000"/>
              </a:solidFill>
              <a:latin typeface="Arial Black" pitchFamily="34" charset="0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32656"/>
            <a:ext cx="4104456" cy="1200329"/>
          </a:xfrm>
          <a:prstGeom prst="rect">
            <a:avLst/>
          </a:prstGeom>
          <a:solidFill>
            <a:srgbClr val="E6F6D2">
              <a:alpha val="72941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kern="0" dirty="0" err="1">
                <a:solidFill>
                  <a:srgbClr val="18171D"/>
                </a:solidFill>
                <a:latin typeface="Arial Black" pitchFamily="34" charset="0"/>
                <a:cs typeface="Arial"/>
                <a:sym typeface="Arial"/>
              </a:rPr>
              <a:t>Тімбілдінг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- </a:t>
            </a:r>
            <a:r>
              <a:rPr lang="ru-RU" kern="0" dirty="0" err="1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це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спосіб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з </a:t>
            </a:r>
            <a:r>
              <a:rPr lang="ru-RU" kern="0" dirty="0" err="1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окремих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професіоналів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створити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команду, яка </a:t>
            </a:r>
            <a:r>
              <a:rPr lang="ru-RU" kern="0" dirty="0" err="1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орієнтована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на </a:t>
            </a:r>
            <a:r>
              <a:rPr lang="ru-RU" kern="0" dirty="0" err="1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досягнення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спільних</a:t>
            </a:r>
            <a:r>
              <a:rPr lang="ru-RU" kern="0" dirty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 </a:t>
            </a:r>
            <a:r>
              <a:rPr lang="ru-RU" kern="0" dirty="0" err="1" smtClean="0">
                <a:solidFill>
                  <a:srgbClr val="18171D"/>
                </a:solidFill>
                <a:latin typeface="Century Gothic" pitchFamily="34" charset="0"/>
                <a:cs typeface="Arial"/>
                <a:sym typeface="Arial"/>
              </a:rPr>
              <a:t>цілей</a:t>
            </a:r>
            <a:endParaRPr lang="ru-RU" kern="0" dirty="0">
              <a:solidFill>
                <a:srgbClr val="18171D"/>
              </a:solidFill>
              <a:latin typeface="Century Gothic" pitchFamily="34" charset="0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816" y="5068707"/>
            <a:ext cx="331005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i="1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У </a:t>
            </a:r>
            <a:r>
              <a:rPr lang="ru-RU" sz="1400" i="1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результаті</a:t>
            </a:r>
            <a:r>
              <a:rPr lang="ru-RU" sz="1400" i="1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i="1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всі</a:t>
            </a:r>
            <a:r>
              <a:rPr lang="ru-RU" sz="1400" i="1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i="1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відкриття</a:t>
            </a:r>
            <a:r>
              <a:rPr lang="ru-RU" sz="1400" i="1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i="1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приписувалися</a:t>
            </a:r>
            <a:r>
              <a:rPr lang="ru-RU" sz="1400" i="1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i="1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Піфагору</a:t>
            </a:r>
            <a:r>
              <a:rPr lang="ru-RU" sz="1400" i="1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, </a:t>
            </a:r>
            <a:r>
              <a:rPr lang="ru-RU" sz="1400" i="1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що</a:t>
            </a:r>
            <a:r>
              <a:rPr lang="ru-RU" sz="1400" i="1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i="1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вшановує</a:t>
            </a:r>
            <a:r>
              <a:rPr lang="ru-RU" sz="1400" i="1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i="1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його</a:t>
            </a:r>
            <a:r>
              <a:rPr lang="ru-RU" sz="1400" i="1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</a:t>
            </a:r>
            <a:r>
              <a:rPr lang="ru-RU" sz="1400" i="1" kern="0" dirty="0" err="1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ім’я</a:t>
            </a:r>
            <a:r>
              <a:rPr lang="ru-RU" sz="1400" i="1" kern="0" dirty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 в </a:t>
            </a:r>
            <a:r>
              <a:rPr lang="ru-RU" sz="1400" i="1" kern="0" dirty="0" err="1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історії</a:t>
            </a:r>
            <a:r>
              <a:rPr lang="ru-RU" sz="1400" i="1" kern="0" dirty="0" smtClean="0">
                <a:solidFill>
                  <a:srgbClr val="FF0000"/>
                </a:solidFill>
                <a:latin typeface="Arial Black" pitchFamily="34" charset="0"/>
                <a:cs typeface="Arial"/>
                <a:sym typeface="Arial"/>
              </a:rPr>
              <a:t>.</a:t>
            </a:r>
            <a:endParaRPr lang="ru-RU" sz="1400" i="1" kern="0" dirty="0">
              <a:solidFill>
                <a:srgbClr val="FF0000"/>
              </a:solidFill>
              <a:latin typeface="Arial Black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1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21" y="274639"/>
            <a:ext cx="82438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Показники оцінки</a:t>
            </a:r>
            <a:b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 ефективності командної роботи </a:t>
            </a:r>
            <a:endParaRPr lang="ru-RU" sz="3200" smtClean="0">
              <a:effectLst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71550" y="1628775"/>
            <a:ext cx="7962900" cy="4619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1)  ефективність кожного з учасників команди у виконанні закріплених за ним функцій і соціальних ролей.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2)  ефективність команди як сукупності індивідів.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3)  ефективність взаємодії команди із зовнішнім середовищем.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3" y="471487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9"/>
            <a:ext cx="78914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Характеристики ефективної команди</a:t>
            </a:r>
            <a:endParaRPr lang="ru-RU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447800"/>
            <a:ext cx="8101012" cy="54102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 Чіткість поставлених цілей.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Наявність в членів команди необхідних навичок і вмінь.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3. Високий ступінь злагодженості її довіри між учасниками команди.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4. Чітка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самоідентифікація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індивідів з командою.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5. Високий рівень комунікації.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6. Вміння домовлятися,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налаштованість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на діалог.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7. Ефективне керівництво.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8. Внутрішня й зовнішня підтримка.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9. Високий ступінь участі та задоволеності від участі в команді.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91462" cy="1268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підвищення</a:t>
            </a:r>
            <a:b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ефективності команди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1. Турбота один про одного.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2. Відвертість і правдивість.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3. Високий рівень довіри.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4. Спільне прийняття рішень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5. Зобов'язання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6. Конфлікти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7. Уміння слухати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8. Вираження своїх емоцій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70" y="3644903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41"/>
            <a:ext cx="79629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неефективності команди</a:t>
            </a:r>
            <a:endParaRPr lang="ru-RU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116021" y="1447800"/>
            <a:ext cx="7818437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1. розмиті цілі;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2. нескоординована діяльність;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3. зневіра / скепсис;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4. комунікаційне перевантаження;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5. недостатньо глибокий аналіз ситуації.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i="1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8" y="4797430"/>
            <a:ext cx="39608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21" y="274639"/>
            <a:ext cx="82438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 ключових характеристик ефективної команди за версією </a:t>
            </a:r>
            <a:r>
              <a:rPr lang="uk-UA" sz="4000" b="1" dirty="0" err="1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психологічна безпека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надійність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організація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значимість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вплив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83" y="4365630"/>
            <a:ext cx="4608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8" y="0"/>
            <a:ext cx="79295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Ролі членів команди.</a:t>
            </a:r>
            <a:b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Управління командами.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0583" y="1124740"/>
          <a:ext cx="8100394" cy="5888738"/>
        </p:xfrm>
        <a:graphic>
          <a:graphicData uri="http://schemas.openxmlformats.org/drawingml/2006/table">
            <a:tbl>
              <a:tblPr/>
              <a:tblGrid>
                <a:gridCol w="1275061"/>
                <a:gridCol w="1461243"/>
                <a:gridCol w="2136436"/>
                <a:gridCol w="1319948"/>
                <a:gridCol w="1907706"/>
              </a:tblGrid>
              <a:tr h="84124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</a:t>
                      </a: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 по р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шен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ню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задач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Двойная роль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187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овед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інка н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аправленн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р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шение задач 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робоче завдання, людські потреби ігноруються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цілі і люди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Її виконавець може бути лідером команди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Сторонній спостерігач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Соціально-емоційна підтримка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докладає особливих зусиль ні до виконання завдань команди, ні до задоволення потреб її членів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потреби людей, завдання команди не настільки важливі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376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Пассивн</a:t>
                      </a:r>
                      <a:r>
                        <a:rPr lang="uk-UA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2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Пассивн</a:t>
                      </a:r>
                      <a:r>
                        <a:rPr lang="uk-UA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Соціально орієнтована поведінка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</a:t>
                      </a: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0"/>
            <a:ext cx="7962900" cy="6334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smtClean="0">
                <a:effectLst/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smtClean="0">
                <a:effectLst/>
                <a:latin typeface="Times New Roman" pitchFamily="18" charset="0"/>
                <a:cs typeface="Times New Roman" pitchFamily="18" charset="0"/>
              </a:rPr>
              <a:t> членів команди</a:t>
            </a:r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 (М. Белбін)</a:t>
            </a:r>
            <a:endParaRPr lang="ru-RU" sz="36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80" name="Group 40"/>
          <p:cNvGraphicFramePr>
            <a:graphicFrameLocks noGrp="1"/>
          </p:cNvGraphicFramePr>
          <p:nvPr/>
        </p:nvGraphicFramePr>
        <p:xfrm>
          <a:off x="539750" y="692154"/>
          <a:ext cx="8604250" cy="5906390"/>
        </p:xfrm>
        <a:graphic>
          <a:graphicData uri="http://schemas.openxmlformats.org/drawingml/2006/table">
            <a:tbl>
              <a:tblPr/>
              <a:tblGrid>
                <a:gridCol w="1836738"/>
                <a:gridCol w="6767512"/>
              </a:tblGrid>
              <a:tr h="420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Виконавець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Дисциплінований, надійний, консервативний і ефективний.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Зрілий, упевнений, хороший голова.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Динамічний, кидає виклик, тисне.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Винахідливий, людина з ідеями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Шукач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Екстраверт, ентузіаст, товариський.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Розважливий, проникливий, володіє стратегічним мисленням.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Командний ігрок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М'який, сприйнятливий, дипломатичний. Вміє слухати,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Фінішер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Шукає помилки та упущення.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Собі на умі, одинак. Професіонал у вузькій області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2"/>
            <a:ext cx="8064500" cy="720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Види та розміщення кожної ролі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96" y="836613"/>
            <a:ext cx="785018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6334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Рол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які сприяють виконанню завдань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20715"/>
          <a:ext cx="9144000" cy="6003580"/>
        </p:xfrm>
        <a:graphic>
          <a:graphicData uri="http://schemas.openxmlformats.org/drawingml/2006/table">
            <a:tbl>
              <a:tblPr/>
              <a:tblGrid>
                <a:gridCol w="1988476"/>
                <a:gridCol w="7155524"/>
              </a:tblGrid>
              <a:tr h="383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Роль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Приклади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Видача рекомендацій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«Вирішувати</a:t>
                      </a:r>
                      <a:r>
                        <a:rPr lang="uk-UA" sz="2000" baseline="0" noProof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 подібні завдання</a:t>
                      </a:r>
                      <a:r>
                        <a:rPr lang="uk-UA" sz="2000" baseline="0" noProof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нас учили саме так». 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Пошук інформації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«Чи володієте Ви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якою-небудь додатковою інформацією з цього питання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?»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Надання інформации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«Мені хотілось би поділитися с Вами корисною  інформацією»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Розробка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«Базуючись на Вашій  ідеї, я прийшов до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іншої альтернативи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Підштовхування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«У нас залишилось всього десять хв. Треба прибавити темп».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Моніторинг (контроль)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«Ви відповідаєте за реалізацію першого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питання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, а я – другого».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Аналіз процесу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«Схоже, що енергія команді пішла на спад».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Перевірка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«Подивимося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до чого це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приведе на практиці».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Примус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«Ми ухиляємося від от теми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розмови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.»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Підведення підсумків 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«Мне здається, що ми можемо прийти до наступних висновків..»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1"/>
            <a:ext cx="8172450" cy="635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Ролі, орієнтовані на взаємовідносини </a:t>
            </a:r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9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3862" name="Group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418999"/>
              </p:ext>
            </p:extLst>
          </p:nvPr>
        </p:nvGraphicFramePr>
        <p:xfrm>
          <a:off x="1116019" y="765179"/>
          <a:ext cx="8027987" cy="6306758"/>
        </p:xfrm>
        <a:graphic>
          <a:graphicData uri="http://schemas.openxmlformats.org/drawingml/2006/table">
            <a:tbl>
              <a:tblPr/>
              <a:tblGrid>
                <a:gridCol w="2303462"/>
                <a:gridCol w="5724525"/>
              </a:tblGrid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Роль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Приклади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Піддтримка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 дуже ціную Вашу чісність і відкритість. Це вносить свіжий потік в наше обговорення».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Гармонізація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«Мені здається, що Ваші озвучені позиції дуже близькі». 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«Ціми розбіжностями, на мій погляд, можна знехтувати».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Зняття напруги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«Ей, там не вішай нос!» 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«Пам’ятай про той новий стіл в кабінеті шефа? За ним може спати чоловік дванадцать».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Протистояння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«Яке це має відношення до обговорюваної нами теми?» «Мені здається, що Ви не берете на себе таку відповідальність, як інші члени команди».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Спонукання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«Кращої команди, зізнаюся, я давно не бачив».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Розвиток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«Чим я можу бути Вам корисним?» 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«Дозвольте мені Вам допомогти!».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Знаходження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консенсус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«Вам не здається, що ми розмовляємо про одне і теж?» 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«Можемо ж ми, нарешті погодитися з пунктом 1, навіть якщо не згодні з іншими?»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Співпереживання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 розумію, що ця тема є для Вас хворобливою, враховуючи Ваш життєвий досвід».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/>
              <a:t>Що</a:t>
            </a:r>
            <a:r>
              <a:rPr dirty="0"/>
              <a:t> </a:t>
            </a:r>
            <a:r>
              <a:rPr dirty="0" err="1"/>
              <a:t>таке</a:t>
            </a:r>
            <a:r>
              <a:rPr dirty="0"/>
              <a:t> </a:t>
            </a:r>
            <a:r>
              <a:rPr dirty="0" err="1"/>
              <a:t>Тимбілдинг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2060848"/>
            <a:ext cx="7499350" cy="4187552"/>
          </a:xfrm>
        </p:spPr>
        <p:txBody>
          <a:bodyPr/>
          <a:lstStyle/>
          <a:p>
            <a:r>
              <a:rPr dirty="0" err="1"/>
              <a:t>Тимбілдинг</a:t>
            </a:r>
            <a:r>
              <a:rPr dirty="0"/>
              <a:t> – </a:t>
            </a:r>
            <a:r>
              <a:rPr dirty="0" err="1"/>
              <a:t>це</a:t>
            </a:r>
            <a:r>
              <a:rPr dirty="0"/>
              <a:t>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створення</a:t>
            </a:r>
            <a:r>
              <a:rPr dirty="0"/>
              <a:t> </a:t>
            </a:r>
            <a:r>
              <a:rPr dirty="0" err="1"/>
              <a:t>ефективної</a:t>
            </a:r>
            <a:r>
              <a:rPr dirty="0"/>
              <a:t> </a:t>
            </a:r>
            <a:r>
              <a:rPr dirty="0" err="1"/>
              <a:t>команди</a:t>
            </a:r>
            <a:r>
              <a:rPr dirty="0"/>
              <a:t> </a:t>
            </a:r>
            <a:r>
              <a:rPr dirty="0" err="1"/>
              <a:t>шляхом</a:t>
            </a:r>
            <a:r>
              <a:rPr dirty="0"/>
              <a:t> </a:t>
            </a:r>
            <a:r>
              <a:rPr dirty="0" err="1"/>
              <a:t>розбудови</a:t>
            </a:r>
            <a:r>
              <a:rPr dirty="0"/>
              <a:t> </a:t>
            </a:r>
            <a:r>
              <a:rPr dirty="0" err="1"/>
              <a:t>взаємодії</a:t>
            </a:r>
            <a:r>
              <a:rPr dirty="0"/>
              <a:t>, </a:t>
            </a:r>
            <a:r>
              <a:rPr dirty="0" err="1"/>
              <a:t>комунікації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довіри</a:t>
            </a:r>
            <a:r>
              <a:rPr dirty="0"/>
              <a:t> </a:t>
            </a:r>
            <a:r>
              <a:rPr dirty="0" err="1"/>
              <a:t>між</a:t>
            </a:r>
            <a:r>
              <a:rPr dirty="0"/>
              <a:t> </a:t>
            </a:r>
            <a:r>
              <a:rPr dirty="0" err="1"/>
              <a:t>її</a:t>
            </a:r>
            <a:r>
              <a:rPr dirty="0"/>
              <a:t> </a:t>
            </a:r>
            <a:r>
              <a:rPr dirty="0" err="1"/>
              <a:t>членами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033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260351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900" b="1" smtClean="0">
                <a:effectLst/>
                <a:latin typeface="Arial" charset="0"/>
              </a:rPr>
              <a:t>Етапи у</a:t>
            </a:r>
            <a:r>
              <a:rPr lang="uk-UA" sz="3900" b="1" smtClean="0">
                <a:effectLst/>
              </a:rPr>
              <a:t>правління командами</a:t>
            </a:r>
            <a:r>
              <a:rPr lang="uk-UA" sz="3900" b="1" smtClean="0">
                <a:effectLst/>
                <a:latin typeface="Arial" charset="0"/>
              </a:rPr>
              <a:t>:</a:t>
            </a:r>
            <a:r>
              <a:rPr lang="uk-UA" sz="3900" smtClean="0">
                <a:effectLst/>
              </a:rPr>
              <a:t> </a:t>
            </a:r>
            <a:endParaRPr lang="ru-RU" sz="3900" smtClean="0">
              <a:effectLst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Планування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Організац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ія</a:t>
            </a: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Керівництво та лідерство</a:t>
            </a: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43"/>
            <a:ext cx="8101012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258888" y="9436"/>
            <a:ext cx="78851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Управління ефективними командами передбачає: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єдине бачення мети;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проведення змін, що забезпечують досягнення мети;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культивування відповідальності учасників команди за свої дії; делегування повноважень з виконання завдань;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надання команді свободи дій і забезпечення цієї свободи в рамках визначених повноважень;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удосконалення організаційної і командної систематизації щодо досягнень і комунікації (з метою підвищення активності організаційної діяльності).</a:t>
            </a: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74639"/>
            <a:ext cx="83169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Принципи, яких дотримуються лідери: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21" y="1052516"/>
            <a:ext cx="7818437" cy="5195887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установлюють ясні і чіткі цілі;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рішення приймають з урахуванням думок членів команди;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заохочують відкритість і щирість;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учаться на помилках, аналізують хід виконання завдань;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роботу розподіляють справедливо між членами команди;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уникають фаворитизму і фамільярності;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особистим ставленням до справи показують приклад для інших;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уміють знайти підхід до колег;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розумно делегують повноваження.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1042988" y="404813"/>
            <a:ext cx="7891462" cy="58435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Діяльність керівника з формування й керування командою здійснюється в таких напрямах: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надання допомоги учасникам команди в переорієнтації їхніх сподівань;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сприяння учасникам команди в їхньому прагненні усвідомити себе як команду;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надання допомоги учасникам команди в усвідомленні того, що вони є взаємозалежними в досягненні успіху чи невдачах;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підвищення ступеня довіри взаєморозуміння між учасниками команди;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постійне удосконалення комунікації в самій команді 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1042988" y="549276"/>
            <a:ext cx="8101012" cy="5699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Шість рекомендацій менеджеру, що працює над створенням  довіри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1. Спілкуйтеся з людьми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2. Надавайте людям підтримку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3. Поважайте людей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4. Будьте справедливі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5. Будьте передбачувані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6. Проявляйте компетентність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6"/>
            <a:ext cx="8101012" cy="5619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ерелік лідерських якостей</a:t>
            </a:r>
            <a:r>
              <a:rPr lang="uk-UA" sz="32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1042988" y="692151"/>
            <a:ext cx="8101012" cy="54117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1. Позитивне ставлення до реальності.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2. Лідер не повинен бути егоїстом.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3. Прагнення до розвитку своєї особистості.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4. Здатність і вміння доводити до кінця будь-яку справу.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5. Відданість спільній справі.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6. Гнучкість.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7. Дисциплінованість. </a:t>
            </a:r>
            <a:endParaRPr lang="ru-RU" sz="36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8. Уміння бути вдячним.</a:t>
            </a:r>
            <a:endParaRPr lang="ru-RU" sz="36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6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Практична </a:t>
            </a:r>
            <a:r>
              <a:rPr lang="ru-RU" dirty="0" err="1" smtClean="0"/>
              <a:t>групова</a:t>
            </a:r>
            <a:r>
              <a:rPr lang="ru-RU" dirty="0" smtClean="0"/>
              <a:t> робота "</a:t>
            </a:r>
            <a:r>
              <a:rPr lang="ru-RU" dirty="0" err="1" smtClean="0"/>
              <a:t>Віртуальний</a:t>
            </a:r>
            <a:r>
              <a:rPr lang="ru-RU" dirty="0" smtClean="0"/>
              <a:t> </a:t>
            </a:r>
            <a:r>
              <a:rPr lang="ru-RU" dirty="0" err="1"/>
              <a:t>Міст</a:t>
            </a:r>
            <a:r>
              <a:rPr lang="ru-RU" dirty="0"/>
              <a:t>"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7" y="1628800"/>
            <a:ext cx="8923581" cy="447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216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8" y="1052736"/>
            <a:ext cx="900348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07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Тренінги</a:t>
            </a:r>
            <a:endParaRPr lang="uk-UA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19918"/>
            <a:ext cx="2880320" cy="17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32" y="3995394"/>
            <a:ext cx="230425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200" kern="0" dirty="0" smtClean="0">
                <a:ln>
                  <a:solidFill>
                    <a:srgbClr val="FF0000"/>
                  </a:solidFill>
                </a:ln>
                <a:solidFill>
                  <a:srgbClr val="FF0000">
                    <a:lumMod val="75000"/>
                  </a:srgbClr>
                </a:solidFill>
                <a:latin typeface="Arial"/>
                <a:cs typeface="Arial"/>
                <a:sym typeface="Arial"/>
              </a:rPr>
              <a:t>Тренінг з розвитку стратегічного мислення</a:t>
            </a:r>
            <a:endParaRPr lang="ru-RU" sz="1200" kern="0" dirty="0">
              <a:ln>
                <a:solidFill>
                  <a:srgbClr val="FF0000"/>
                </a:solidFill>
              </a:ln>
              <a:solidFill>
                <a:srgbClr val="FF0000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124" name="Picture 4" descr="Як розвинути стратегічне мислення: формування стратегії - EventC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9807"/>
            <a:ext cx="2304256" cy="15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03810" y="2948947"/>
            <a:ext cx="287575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Тренінг побудови ефективних комунікацій в команді</a:t>
            </a:r>
            <a:endParaRPr lang="ru-RU" sz="1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127" name="Picture 7" descr="Що таке Soft Skills? В чому різниця Soft і Hard Skills? | Будьте сміливі  бути собою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97" y="1710902"/>
            <a:ext cx="2592288" cy="19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9768" y="3646573"/>
            <a:ext cx="259119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Розвиток </a:t>
            </a:r>
            <a:r>
              <a:rPr lang="en-US" sz="1400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soft-skills </a:t>
            </a:r>
            <a:r>
              <a:rPr lang="ru-RU" sz="1400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для </a:t>
            </a:r>
            <a:r>
              <a:rPr lang="ru-RU" sz="1400" kern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досягнення</a:t>
            </a:r>
            <a:r>
              <a:rPr lang="ru-RU" sz="1400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цілей</a:t>
            </a:r>
            <a:endParaRPr lang="ru-RU" sz="1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803" y="4257833"/>
            <a:ext cx="3538289" cy="17515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0458" y="6021296"/>
            <a:ext cx="356763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Коворкінг</a:t>
            </a:r>
            <a:r>
              <a:rPr lang="uk-UA" sz="1400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uk-UA" sz="1400" kern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Генереція</a:t>
            </a:r>
            <a:r>
              <a:rPr lang="uk-UA" sz="1400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 ідей в команді</a:t>
            </a:r>
            <a:endParaRPr lang="ru-RU" sz="14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0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имбилдинг: что это такое и как организовать | Owlweb.ru - бизнес в  интернете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" y="0"/>
            <a:ext cx="9144000" cy="779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130" y="356659"/>
            <a:ext cx="3903740" cy="9584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Ділові ігри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lang="uk-UA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4797"/>
            <a:ext cx="2890664" cy="31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Купить Настольная психологическая игра. Мафия с доставкой по Украин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14618" r="14217" b="15402"/>
          <a:stretch/>
        </p:blipFill>
        <p:spPr bwMode="auto">
          <a:xfrm>
            <a:off x="3112513" y="2259920"/>
            <a:ext cx="2918991" cy="34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eam building в рамках «Соціологія праці» – Економічний факультет ЧН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63" y="1525027"/>
            <a:ext cx="2808312" cy="33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4" y="4719647"/>
            <a:ext cx="2376264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CashFlow</a:t>
            </a:r>
            <a:r>
              <a:rPr lang="en-US" sz="1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Нам </a:t>
            </a:r>
            <a:r>
              <a:rPr lang="ru-RU" sz="1400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важливі</a:t>
            </a:r>
            <a:r>
              <a:rPr lang="ru-RU" sz="1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члени </a:t>
            </a:r>
            <a:r>
              <a:rPr lang="ru-RU" sz="1400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команди</a:t>
            </a:r>
            <a:r>
              <a:rPr lang="ru-RU" sz="1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як </a:t>
            </a:r>
            <a:r>
              <a:rPr lang="ru-RU" sz="1400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особистості</a:t>
            </a:r>
            <a:r>
              <a:rPr lang="ru-RU" sz="1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endParaRPr lang="ru-RU"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3042" y="5335203"/>
            <a:ext cx="2918991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Мафія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Про ролі, схеми та емоції в команді…. чи їх відсутність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9137" y="4933643"/>
            <a:ext cx="2664296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Лазертаг</a:t>
            </a:r>
            <a:endParaRPr lang="uk-UA" sz="1400" kern="0" dirty="0" smtClea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Усвідомлення командної гри, тактики та стратегії</a:t>
            </a:r>
            <a:endParaRPr lang="uk-UA"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128" y="548684"/>
            <a:ext cx="1681396" cy="307777"/>
          </a:xfrm>
          <a:prstGeom prst="rect">
            <a:avLst/>
          </a:prstGeom>
          <a:solidFill>
            <a:srgbClr val="F7BDAB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smtClean="0">
                <a:solidFill>
                  <a:srgbClr val="EB5A2C">
                    <a:lumMod val="75000"/>
                  </a:srgbClr>
                </a:solidFill>
                <a:latin typeface="Arial"/>
                <a:cs typeface="Arial"/>
                <a:sym typeface="Arial"/>
              </a:rPr>
              <a:t>У </a:t>
            </a:r>
            <a:r>
              <a:rPr lang="uk-UA" sz="1400" kern="0" dirty="0" err="1" smtClean="0">
                <a:solidFill>
                  <a:srgbClr val="EB5A2C">
                    <a:lumMod val="75000"/>
                  </a:srgbClr>
                </a:solidFill>
                <a:latin typeface="Arial"/>
                <a:cs typeface="Arial"/>
                <a:sym typeface="Arial"/>
              </a:rPr>
              <a:t>т.ч</a:t>
            </a:r>
            <a:r>
              <a:rPr lang="uk-UA" sz="1400" kern="0" dirty="0" smtClean="0">
                <a:solidFill>
                  <a:srgbClr val="EB5A2C">
                    <a:lumMod val="75000"/>
                  </a:srgbClr>
                </a:solidFill>
                <a:latin typeface="Arial"/>
                <a:cs typeface="Arial"/>
                <a:sym typeface="Arial"/>
              </a:rPr>
              <a:t>. дистанційно</a:t>
            </a:r>
            <a:endParaRPr lang="ru-RU" sz="1400" kern="0" dirty="0">
              <a:solidFill>
                <a:srgbClr val="EB5A2C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6237316"/>
            <a:ext cx="1703048" cy="307777"/>
          </a:xfrm>
          <a:prstGeom prst="rect">
            <a:avLst/>
          </a:prstGeom>
          <a:solidFill>
            <a:srgbClr val="F7BDAB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1400" kern="0" dirty="0" smtClean="0">
                <a:solidFill>
                  <a:srgbClr val="EB5A2C">
                    <a:lumMod val="75000"/>
                  </a:srgbClr>
                </a:solidFill>
                <a:latin typeface="Arial"/>
                <a:cs typeface="Arial"/>
                <a:sym typeface="Arial"/>
              </a:rPr>
              <a:t>У </a:t>
            </a:r>
            <a:r>
              <a:rPr lang="uk-UA" sz="1400" kern="0" dirty="0" err="1" smtClean="0">
                <a:solidFill>
                  <a:srgbClr val="EB5A2C">
                    <a:lumMod val="75000"/>
                  </a:srgbClr>
                </a:solidFill>
                <a:latin typeface="Arial"/>
                <a:cs typeface="Arial"/>
                <a:sym typeface="Arial"/>
              </a:rPr>
              <a:t>т.ч</a:t>
            </a:r>
            <a:r>
              <a:rPr lang="uk-UA" sz="1400" kern="0" dirty="0" smtClean="0">
                <a:solidFill>
                  <a:srgbClr val="EB5A2C">
                    <a:lumMod val="75000"/>
                  </a:srgbClr>
                </a:solidFill>
                <a:latin typeface="Arial"/>
                <a:cs typeface="Arial"/>
                <a:sym typeface="Arial"/>
              </a:rPr>
              <a:t>. дистанційно</a:t>
            </a:r>
            <a:endParaRPr lang="ru-RU" sz="1400" kern="0" dirty="0">
              <a:solidFill>
                <a:srgbClr val="EB5A2C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6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0464"/>
            <a:ext cx="9143999" cy="6847536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764704"/>
            <a:ext cx="3203848" cy="3456384"/>
          </a:xfrm>
          <a:solidFill>
            <a:schemeClr val="tx1"/>
          </a:solidFill>
        </p:spPr>
        <p:txBody>
          <a:bodyPr/>
          <a:lstStyle/>
          <a:p>
            <a:pPr algn="r"/>
            <a:r>
              <a:rPr lang="uk-UA" sz="2400" i="1" dirty="0" smtClean="0">
                <a:solidFill>
                  <a:schemeClr val="bg1"/>
                </a:solidFill>
              </a:rPr>
              <a:t>«Знайдіть </a:t>
            </a:r>
            <a:r>
              <a:rPr lang="uk-UA" sz="2400" i="1" dirty="0">
                <a:solidFill>
                  <a:schemeClr val="bg1"/>
                </a:solidFill>
              </a:rPr>
              <a:t>групу людей, що кидають виклик і надихають </a:t>
            </a:r>
            <a:r>
              <a:rPr lang="uk-UA" sz="2400" i="1" dirty="0" smtClean="0">
                <a:solidFill>
                  <a:schemeClr val="bg1"/>
                </a:solidFill>
              </a:rPr>
              <a:t>вас, </a:t>
            </a:r>
            <a:r>
              <a:rPr lang="uk-UA" sz="2400" i="1" dirty="0">
                <a:solidFill>
                  <a:schemeClr val="bg1"/>
                </a:solidFill>
              </a:rPr>
              <a:t>проводьте з ними багато часу, </a:t>
            </a:r>
            <a:r>
              <a:rPr lang="uk-UA" sz="2400" i="1" dirty="0" smtClean="0">
                <a:solidFill>
                  <a:schemeClr val="bg1"/>
                </a:solidFill>
              </a:rPr>
              <a:t/>
            </a:r>
            <a:br>
              <a:rPr lang="uk-UA" sz="2400" i="1" dirty="0" smtClean="0">
                <a:solidFill>
                  <a:schemeClr val="bg1"/>
                </a:solidFill>
              </a:rPr>
            </a:br>
            <a:r>
              <a:rPr lang="uk-UA" sz="2400" i="1" dirty="0" smtClean="0">
                <a:solidFill>
                  <a:schemeClr val="bg1"/>
                </a:solidFill>
              </a:rPr>
              <a:t>і </a:t>
            </a:r>
            <a:r>
              <a:rPr lang="uk-UA" sz="2400" i="1" dirty="0">
                <a:solidFill>
                  <a:schemeClr val="bg1"/>
                </a:solidFill>
              </a:rPr>
              <a:t>це змінить ваше життя</a:t>
            </a:r>
            <a:r>
              <a:rPr lang="uk-UA" sz="2400" i="1" dirty="0" smtClean="0">
                <a:solidFill>
                  <a:schemeClr val="bg1"/>
                </a:solidFill>
              </a:rPr>
              <a:t>!»</a:t>
            </a:r>
            <a:br>
              <a:rPr lang="uk-UA" sz="24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    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Amy</a:t>
            </a:r>
            <a:r>
              <a:rPr lang="uk-UA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Poehler</a:t>
            </a:r>
            <a:r>
              <a:rPr lang="uk-UA" sz="1600" dirty="0">
                <a:solidFill>
                  <a:schemeClr val="bg1"/>
                </a:solidFill>
              </a:rPr>
              <a:t/>
            </a:r>
            <a:br>
              <a:rPr lang="uk-UA" sz="1600" dirty="0">
                <a:solidFill>
                  <a:schemeClr val="bg1"/>
                </a:solidFill>
              </a:rPr>
            </a:br>
            <a:endParaRPr lang="uk-U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44"/>
            <a:ext cx="7643812" cy="9223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Тема. Команди, групи та лідери </a:t>
            </a: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042996" y="1268413"/>
            <a:ext cx="7858125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1. Сутність поняття «команда». Переваги командної роботи.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2.Стадії розвитку командита групи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Характеристики ефективної команди.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3. Ролі членів команди. Лідер.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Управління командами.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 </a:t>
            </a: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9" y="274639"/>
            <a:ext cx="80279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Сутність поняття «команда». Переваги командної роботи.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42988" y="1700213"/>
            <a:ext cx="8101012" cy="5157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Команда -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це взаємозалежна група людей, які спільно несуть відповідальність перед організацією за конкретні результати роботи.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4" y="3500444"/>
            <a:ext cx="71294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116021" y="404813"/>
            <a:ext cx="7818437" cy="6264275"/>
          </a:xfrm>
        </p:spPr>
        <p:txBody>
          <a:bodyPr/>
          <a:lstStyle/>
          <a:p>
            <a:pPr marL="0" indent="144463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uk-UA" sz="4000" b="1" i="1" smtClean="0">
                <a:solidFill>
                  <a:srgbClr val="8A2E4E"/>
                </a:solidFill>
                <a:latin typeface="Times New Roman" pitchFamily="18" charset="0"/>
                <a:cs typeface="Times New Roman" pitchFamily="18" charset="0"/>
              </a:rPr>
              <a:t>Характерні ознаки команди:</a:t>
            </a:r>
            <a:endParaRPr lang="ru-RU" sz="4000" i="1" smtClean="0">
              <a:solidFill>
                <a:srgbClr val="8A2E4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наявність спільної мети;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інтенсивне співробітництво;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визначені статусно-рольові відносини;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лідерство (формальне чи неформальне);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згуртованість колективу;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відпрацьовані комунікативні зв'язки;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групові норми поведінки, усталені традиції;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схожість основних життєвих цінностей, установок;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специфічні методи вироблення колективних рішень;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сприятлива соціально-психологічна атмосфера.</a:t>
            </a:r>
            <a:endParaRPr lang="uk-UA" sz="3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Другая 2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FF0000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</TotalTime>
  <Words>1632</Words>
  <Application>Microsoft Office PowerPoint</Application>
  <PresentationFormat>Экран (4:3)</PresentationFormat>
  <Paragraphs>325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Солнцестояние</vt:lpstr>
      <vt:lpstr>Паркет</vt:lpstr>
      <vt:lpstr>Westmoreland template</vt:lpstr>
      <vt:lpstr>1_Westmoreland template</vt:lpstr>
      <vt:lpstr>2_Westmoreland template</vt:lpstr>
      <vt:lpstr>Презентация PowerPoint</vt:lpstr>
      <vt:lpstr>Презентация PowerPoint</vt:lpstr>
      <vt:lpstr>Що таке Тимбілдинг?</vt:lpstr>
      <vt:lpstr>Тренінги</vt:lpstr>
      <vt:lpstr>Ділові ігри</vt:lpstr>
      <vt:lpstr>«Знайдіть групу людей, що кидають виклик і надихають вас, проводьте з ними багато часу,  і це змінить ваше життя!»             Amy Poehler </vt:lpstr>
      <vt:lpstr>Тема. Команди, групи та лідери </vt:lpstr>
      <vt:lpstr>1. Сутність поняття «команда». Переваги командної роботи.  </vt:lpstr>
      <vt:lpstr>Презентация PowerPoint</vt:lpstr>
      <vt:lpstr>Відмінності між групами й командами </vt:lpstr>
      <vt:lpstr>Презентация PowerPoint</vt:lpstr>
      <vt:lpstr>Презентация PowerPoint</vt:lpstr>
      <vt:lpstr>Презентация PowerPoint</vt:lpstr>
      <vt:lpstr>Правила створення команди</vt:lpstr>
      <vt:lpstr>Презентация PowerPoint</vt:lpstr>
      <vt:lpstr>Переваги командної роботи:</vt:lpstr>
      <vt:lpstr>Фактори, що перешкоджають впровадженню командної роботи. </vt:lpstr>
      <vt:lpstr>2.    Стадії розвитку команди. Характеристики ефективної команди. </vt:lpstr>
      <vt:lpstr>Методи організації командної роботи.</vt:lpstr>
      <vt:lpstr>Показники оцінки  ефективності командної роботи </vt:lpstr>
      <vt:lpstr>Характеристики ефективної команди</vt:lpstr>
      <vt:lpstr>Фактори підвищення  ефективності команди</vt:lpstr>
      <vt:lpstr>Фактори неефективності команди</vt:lpstr>
      <vt:lpstr>5 ключових характеристик ефективної команди за версією Google </vt:lpstr>
      <vt:lpstr>3. Ролі членів команди.  Управління командами.</vt:lpstr>
      <vt:lpstr>Ролі членів команди (М. Белбін)</vt:lpstr>
      <vt:lpstr>Види та розміщення кожної ролі </vt:lpstr>
      <vt:lpstr>Ролі,  які сприяють виконанню завдань</vt:lpstr>
      <vt:lpstr>Ролі, орієнтовані на взаємовідносини  </vt:lpstr>
      <vt:lpstr>Етапи управління командами: </vt:lpstr>
      <vt:lpstr> </vt:lpstr>
      <vt:lpstr>Принципи, яких дотримуються лідери: </vt:lpstr>
      <vt:lpstr>Презентация PowerPoint</vt:lpstr>
      <vt:lpstr>Презентация PowerPoint</vt:lpstr>
      <vt:lpstr>Перелік лідерських якостей </vt:lpstr>
      <vt:lpstr>Практична групова робота "Віртуальний Міст"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Робочі команди (2 год.)</dc:title>
  <dc:creator>Natala</dc:creator>
  <cp:lastModifiedBy>HPuser</cp:lastModifiedBy>
  <cp:revision>20</cp:revision>
  <dcterms:created xsi:type="dcterms:W3CDTF">2018-01-30T07:48:51Z</dcterms:created>
  <dcterms:modified xsi:type="dcterms:W3CDTF">2025-10-13T06:39:53Z</dcterms:modified>
</cp:coreProperties>
</file>