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6" r:id="rId1"/>
  </p:sldMasterIdLst>
  <p:notesMasterIdLst>
    <p:notesMasterId r:id="rId7"/>
  </p:notesMasterIdLst>
  <p:sldIdLst>
    <p:sldId id="263" r:id="rId2"/>
    <p:sldId id="256" r:id="rId3"/>
    <p:sldId id="259" r:id="rId4"/>
    <p:sldId id="369" r:id="rId5"/>
    <p:sldId id="26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03EB"/>
    <a:srgbClr val="1306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4" d="100"/>
          <a:sy n="84" d="100"/>
        </p:scale>
        <p:origin x="581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071F2B-E5C8-4442-8AAB-AE24C85C8E24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706729-A6E2-4599-9E03-FEB391389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5148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9416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5850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207591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90419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049189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04799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57884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254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3891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4031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6478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10/12/2024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6128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2150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10/12/2024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3477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3831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1163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10/12/2024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3605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7" r:id="rId1"/>
    <p:sldLayoutId id="2147483848" r:id="rId2"/>
    <p:sldLayoutId id="2147483849" r:id="rId3"/>
    <p:sldLayoutId id="2147483850" r:id="rId4"/>
    <p:sldLayoutId id="2147483851" r:id="rId5"/>
    <p:sldLayoutId id="2147483852" r:id="rId6"/>
    <p:sldLayoutId id="2147483853" r:id="rId7"/>
    <p:sldLayoutId id="2147483854" r:id="rId8"/>
    <p:sldLayoutId id="2147483855" r:id="rId9"/>
    <p:sldLayoutId id="2147483856" r:id="rId10"/>
    <p:sldLayoutId id="2147483857" r:id="rId11"/>
    <p:sldLayoutId id="2147483858" r:id="rId12"/>
    <p:sldLayoutId id="2147483859" r:id="rId13"/>
    <p:sldLayoutId id="2147483860" r:id="rId14"/>
    <p:sldLayoutId id="2147483861" r:id="rId15"/>
    <p:sldLayoutId id="214748386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23F3F13-E49F-40E5-BC0D-7936241D33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1470" y="4789714"/>
            <a:ext cx="10008083" cy="1550126"/>
          </a:xfrm>
        </p:spPr>
        <p:txBody>
          <a:bodyPr>
            <a:normAutofit/>
          </a:bodyPr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Презентація курсу</a:t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uk-UA" sz="2400" dirty="0"/>
              <a:t>ТЕХНОЛОГІЇ УПРАВЛІННЯ РОЗВИТКОМ ПЕРСОНАЛУ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4960" y="714103"/>
            <a:ext cx="8299269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08875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8857" y="557785"/>
            <a:ext cx="8916366" cy="5059244"/>
          </a:xfrm>
        </p:spPr>
        <p:txBody>
          <a:bodyPr>
            <a:noAutofit/>
          </a:bodyPr>
          <a:lstStyle/>
          <a:p>
            <a:r>
              <a:rPr lang="uk-UA" sz="3600" i="1" dirty="0"/>
              <a:t>Мета дисципліни «Технології управління розвитком персоналу» полягає у формуванні ґрунтовної системи знань щодо розвитку персоналу та його складових; умінь та компетенцій стосовно планування, організації, мотивації та контролю розвитку персоналу в сучасних умовах.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9386983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484310" y="2420983"/>
            <a:ext cx="10018713" cy="3361616"/>
          </a:xfrm>
        </p:spPr>
        <p:txBody>
          <a:bodyPr>
            <a:normAutofit fontScale="92500" lnSpcReduction="20000"/>
          </a:bodyPr>
          <a:lstStyle/>
          <a:p>
            <a:r>
              <a:rPr lang="uk-UA" i="1" dirty="0"/>
              <a:t>Сучасний ринок праці висуває високі вимоги до фахівців освітніх програм «Управління персоналом та економіка праці»,</a:t>
            </a:r>
            <a:r>
              <a:rPr lang="uk-UA" dirty="0"/>
              <a:t> </a:t>
            </a:r>
            <a:r>
              <a:rPr lang="uk-UA" i="1" dirty="0"/>
              <a:t>«Економічна кібернетика», «Економіка та управління</a:t>
            </a:r>
            <a:r>
              <a:rPr lang="ru-RU" i="1" dirty="0"/>
              <a:t> </a:t>
            </a:r>
            <a:r>
              <a:rPr lang="uk-UA" i="1" dirty="0" smtClean="0"/>
              <a:t>ринком </a:t>
            </a:r>
            <a:r>
              <a:rPr lang="uk-UA" i="1" dirty="0"/>
              <a:t>землі», «Міжнародна економіка», зокрема щодо володіння знаннями стосовно особливостей управління проектом розвитку персоналу; внутрішнього маркетингу та маркетингу навчання персоналу організації; технологій оцінки діяльності працівників організації; організації навчання та підвищення кваліфікації персоналу; управління діловою кар’єрою та роботи з кадровим резервом; основ соціального розвитку персоналу; сучасних технологій формування колективу; управління нововведеннями в кадровій роботі; підходів до стимулювання розвитку персоналу; міжнародного досвіду розвитку персоналу.</a:t>
            </a:r>
            <a:endParaRPr lang="ru-RU" dirty="0"/>
          </a:p>
          <a:p>
            <a:r>
              <a:rPr lang="uk-UA" i="1" dirty="0"/>
              <a:t>Цей курс спрямований на досягнення студентами високого рівня компетенцій щодо цих питань, а тому є підґрунтям для успішної професійної діяльності фахівця освітніх програм «Управління персоналом та економіка праці»,</a:t>
            </a:r>
            <a:r>
              <a:rPr lang="uk-UA" dirty="0"/>
              <a:t> </a:t>
            </a:r>
            <a:r>
              <a:rPr lang="uk-UA" i="1" dirty="0"/>
              <a:t>«Економічна кібернетика», «Економіка та управління</a:t>
            </a:r>
            <a:r>
              <a:rPr lang="ru-RU" i="1" dirty="0"/>
              <a:t> </a:t>
            </a:r>
            <a:r>
              <a:rPr lang="uk-UA" i="1" dirty="0"/>
              <a:t>ринком землі», «Міжнародна економіка».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34920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D6927A-1801-4448-BFD8-69359F5D3F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3763" y="1184366"/>
            <a:ext cx="8513906" cy="5033554"/>
          </a:xfrm>
        </p:spPr>
        <p:txBody>
          <a:bodyPr>
            <a:noAutofit/>
          </a:bodyPr>
          <a:lstStyle/>
          <a:p>
            <a:r>
              <a:rPr lang="uk-UA" sz="2000" b="1" dirty="0"/>
              <a:t>У разі успішного завершення курсу студент </a:t>
            </a:r>
            <a:r>
              <a:rPr lang="uk-UA" sz="2000" b="1" u="sng" dirty="0"/>
              <a:t>зможе</a:t>
            </a:r>
            <a:r>
              <a:rPr lang="uk-UA" sz="2000" b="1" dirty="0"/>
              <a:t>: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uk-UA" sz="2000" dirty="0"/>
              <a:t>визначати цілі навчання персоналу, розробляти навчальні плани і програми, обґрунтовувати форми і методи навчання персоналу;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uk-UA" sz="2000" dirty="0"/>
              <a:t>розробляти заходи із маркетингу навчання в організації та використовувати відповідні інструменти для просування «продуктів з розвитку» серед працівників;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uk-UA" sz="2000" dirty="0"/>
              <a:t>визначати цілі оцінки персоналу в системі його розвитку; 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uk-UA" sz="2000" dirty="0"/>
              <a:t>визначати можливу траєкторію </a:t>
            </a:r>
            <a:r>
              <a:rPr lang="uk-UA" sz="2000" dirty="0" err="1"/>
              <a:t>професійно</a:t>
            </a:r>
            <a:r>
              <a:rPr lang="uk-UA" sz="2000" dirty="0"/>
              <a:t>-кваліфікаційного просування робітників і фахівців;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uk-UA" sz="2000" dirty="0"/>
              <a:t>складати </a:t>
            </a:r>
            <a:r>
              <a:rPr lang="uk-UA" sz="2000" dirty="0" err="1"/>
              <a:t>кар’єрограму</a:t>
            </a:r>
            <a:r>
              <a:rPr lang="uk-UA" sz="2000" dirty="0"/>
              <a:t> працівників та план управління кар’єрою;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uk-UA" sz="2000" dirty="0"/>
              <a:t>розробляти пропозиції щодо використання різних засобів і заходів для стимулювання зацікавлених сторін до розвитку персоналу.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8281827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0130" y="687976"/>
            <a:ext cx="10095515" cy="6078583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uk-UA" sz="2100" b="1" dirty="0" smtClean="0"/>
              <a:t>            </a:t>
            </a:r>
            <a:r>
              <a:rPr lang="uk-UA" sz="2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Регуляції </a:t>
            </a:r>
            <a:r>
              <a:rPr lang="uk-UA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політики </a:t>
            </a:r>
            <a:r>
              <a:rPr lang="uk-UA" sz="2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курсу</a:t>
            </a:r>
            <a:endParaRPr lang="ru-RU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Відвідування</a:t>
            </a:r>
            <a:r>
              <a:rPr lang="ru-RU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занять. </a:t>
            </a:r>
            <a:r>
              <a:rPr lang="ru-RU" sz="2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Регуляція</a:t>
            </a:r>
            <a:r>
              <a:rPr lang="ru-RU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пропусків</a:t>
            </a:r>
            <a:endParaRPr lang="ru-RU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Курс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обов’язкове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відвідування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лекційних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практичних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занять.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Студенти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певних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обставин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відвідувати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практичні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заняття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регулярно,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мусять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впродовж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тижня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узгодити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викладачем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графік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індивідуального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відпрацювання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пропущених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занять.</a:t>
            </a:r>
            <a:endParaRPr lang="ru-RU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Студенти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станом на початок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екзаменаційної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сесії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понад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70%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пропущених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лекцій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до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заліку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допускаються</a:t>
            </a:r>
            <a:r>
              <a:rPr lang="ru-RU" sz="2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ru-RU" sz="29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Політика</a:t>
            </a:r>
            <a:r>
              <a:rPr lang="ru-RU" sz="2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академічної</a:t>
            </a:r>
            <a:r>
              <a:rPr lang="ru-RU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доброчесності</a:t>
            </a:r>
            <a:endParaRPr lang="ru-RU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Кожний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студент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зобов’язаний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дотримуватися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принципів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академічної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доброчесності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Студентам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дозволяється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вторинну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інформацію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висвітлювати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раніше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опубліковані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статті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досліджень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зазначати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посилання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джерело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студент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бажає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представити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конференції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статті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плагіат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допускається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будь-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(текст, фото,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ілюстрації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правильно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процитовані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посиланням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автора!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впевнені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таке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плагіат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фабрикація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фальсифікація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порадьтеся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9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викладачем</a:t>
            </a:r>
            <a:r>
              <a:rPr lang="ru-RU" sz="2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ru-RU" sz="29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комп’ютерів</a:t>
            </a:r>
            <a:r>
              <a:rPr lang="ru-RU" sz="2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29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телефонів</a:t>
            </a:r>
            <a:r>
              <a:rPr lang="ru-RU" sz="2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9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занятті</a:t>
            </a:r>
            <a:endParaRPr lang="ru-RU" sz="2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9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лекційних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занять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телефони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персональні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гаджети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вилучаються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перевести у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беззвучний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режим</a:t>
            </a:r>
            <a:r>
              <a:rPr lang="ru-RU" sz="2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ru-RU" sz="29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Комунікація</a:t>
            </a:r>
            <a:endParaRPr lang="ru-RU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Базовою платформою для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комунікації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викладача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студентами є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Moodle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випадках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викладач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надає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Viber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електронну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пошту</a:t>
            </a:r>
            <a:r>
              <a:rPr lang="ru-RU" sz="2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ru-RU" sz="29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Визнання</a:t>
            </a:r>
            <a:r>
              <a:rPr lang="ru-RU" sz="2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неформальної</a:t>
            </a:r>
            <a:r>
              <a:rPr lang="ru-RU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2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інформальної</a:t>
            </a:r>
            <a:r>
              <a:rPr lang="ru-RU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endParaRPr lang="ru-RU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 на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визнання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неформальній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та/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інформальній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освіті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поширюється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здобувачів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вищої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усіх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рівнів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вищої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Університету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https://sites.znu.edu.ua/navchalnyj_viddil/normatyvna_basa/polozhennya_znu_pro_poryadok_viznannya_rezul__tat__v_navchannya.pdf</a:t>
            </a:r>
            <a:endParaRPr lang="ru-RU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Визнання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неформальній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та/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інформальній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дозволяється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здобувачам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ступеня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вищої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магістр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даної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дисципліни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першого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місяця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визнання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набутих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неформальній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освіті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здобувач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вищої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звертається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заявою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ім’я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проректора з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науково-педагогічної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навчальної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Університету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проханням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визнання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освітніх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платформах,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Prometheus</a:t>
            </a:r>
            <a:r>
              <a:rPr lang="ru-RU" sz="2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uk-UA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1808214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262</TotalTime>
  <Words>364</Words>
  <Application>Microsoft Office PowerPoint</Application>
  <PresentationFormat>Широкоэкранный</PresentationFormat>
  <Paragraphs>20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1" baseType="lpstr">
      <vt:lpstr>Arial</vt:lpstr>
      <vt:lpstr>Calibri</vt:lpstr>
      <vt:lpstr>Century Gothic</vt:lpstr>
      <vt:lpstr>Times New Roman</vt:lpstr>
      <vt:lpstr>Wingdings 3</vt:lpstr>
      <vt:lpstr>Легкий дым</vt:lpstr>
      <vt:lpstr>Презентація курсу “ТЕХНОЛОГІЇ УПРАВЛІННЯ РОЗВИТКОМ ПЕРСОНАЛУ”</vt:lpstr>
      <vt:lpstr>Мета дисципліни «Технології управління розвитком персоналу» полягає у формуванні ґрунтовної системи знань щодо розвитку персоналу та його складових; умінь та компетенцій стосовно планування, організації, мотивації та контролю розвитку персоналу в сучасних умовах.</vt:lpstr>
      <vt:lpstr>Презентация PowerPoint</vt:lpstr>
      <vt:lpstr>У разі успішного завершення курсу студент зможе: визначати цілі навчання персоналу, розробляти навчальні плани і програми, обґрунтовувати форми і методи навчання персоналу; розробляти заходи із маркетингу навчання в організації та використовувати відповідні інструменти для просування «продуктів з розвитку» серед працівників; визначати цілі оцінки персоналу в системі його розвитку;  визначати можливу траєкторію професійно-кваліфікаційного просування робітників і фахівців; складати кар’єрограму працівників та план управління кар’єрою; розробляти пропозиції щодо використання різних засобів і заходів для стимулювання зацікавлених сторін до розвитку персоналу.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Соціальні мережі та їх значення в інтернет-маркетингу</dc:title>
  <dc:creator>Олег Могитич</dc:creator>
  <cp:lastModifiedBy>БЕХТЕР</cp:lastModifiedBy>
  <cp:revision>32</cp:revision>
  <dcterms:created xsi:type="dcterms:W3CDTF">2016-08-24T04:28:02Z</dcterms:created>
  <dcterms:modified xsi:type="dcterms:W3CDTF">2024-10-12T20:02:55Z</dcterms:modified>
</cp:coreProperties>
</file>