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4"/>
  </p:notesMasterIdLst>
  <p:sldIdLst>
    <p:sldId id="258" r:id="rId2"/>
    <p:sldId id="259" r:id="rId3"/>
    <p:sldId id="261" r:id="rId4"/>
    <p:sldId id="262" r:id="rId5"/>
    <p:sldId id="260" r:id="rId6"/>
    <p:sldId id="263" r:id="rId7"/>
    <p:sldId id="264" r:id="rId8"/>
    <p:sldId id="265" r:id="rId9"/>
    <p:sldId id="266" r:id="rId10"/>
    <p:sldId id="267" r:id="rId11"/>
    <p:sldId id="290" r:id="rId12"/>
    <p:sldId id="289" r:id="rId13"/>
    <p:sldId id="291" r:id="rId14"/>
    <p:sldId id="268" r:id="rId15"/>
    <p:sldId id="269" r:id="rId16"/>
    <p:sldId id="270" r:id="rId17"/>
    <p:sldId id="271" r:id="rId18"/>
    <p:sldId id="276" r:id="rId19"/>
    <p:sldId id="272" r:id="rId20"/>
    <p:sldId id="273" r:id="rId21"/>
    <p:sldId id="274" r:id="rId22"/>
    <p:sldId id="292" r:id="rId23"/>
    <p:sldId id="275" r:id="rId24"/>
    <p:sldId id="285" r:id="rId25"/>
    <p:sldId id="282" r:id="rId26"/>
    <p:sldId id="283" r:id="rId27"/>
    <p:sldId id="284" r:id="rId28"/>
    <p:sldId id="286" r:id="rId29"/>
    <p:sldId id="287" r:id="rId30"/>
    <p:sldId id="288" r:id="rId31"/>
    <p:sldId id="293" r:id="rId32"/>
    <p:sldId id="294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40" autoAdjust="0"/>
    <p:restoredTop sz="94598" autoAdjust="0"/>
  </p:normalViewPr>
  <p:slideViewPr>
    <p:cSldViewPr>
      <p:cViewPr>
        <p:scale>
          <a:sx n="100" d="100"/>
          <a:sy n="100" d="100"/>
        </p:scale>
        <p:origin x="-492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14.04.2022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14.04.2022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14.04.2022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14.04.2022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14.04.2022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14.04.2022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14.04.2022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14.04.2022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14.04.2022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14.04.2022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14.04.2022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14.04.2022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14.04.2022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42088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cap="all" dirty="0" smtClean="0">
                <a:solidFill>
                  <a:schemeClr val="bg1"/>
                </a:solidFill>
              </a:rPr>
              <a:t/>
            </a:r>
            <a:br>
              <a:rPr lang="en-US" sz="4400" cap="all" dirty="0" smtClean="0">
                <a:solidFill>
                  <a:schemeClr val="bg1"/>
                </a:solidFill>
              </a:rPr>
            </a:br>
            <a:r>
              <a:rPr lang="en-US" sz="4400" cap="all" dirty="0">
                <a:solidFill>
                  <a:schemeClr val="bg1"/>
                </a:solidFill>
              </a:rPr>
              <a:t/>
            </a:r>
            <a:br>
              <a:rPr lang="en-US" sz="4400" cap="all" dirty="0">
                <a:solidFill>
                  <a:schemeClr val="bg1"/>
                </a:solidFill>
              </a:rPr>
            </a:br>
            <a:r>
              <a:rPr lang="en-US" sz="4400" cap="all" dirty="0" smtClean="0">
                <a:solidFill>
                  <a:schemeClr val="bg1"/>
                </a:solidFill>
              </a:rPr>
              <a:t/>
            </a:r>
            <a:br>
              <a:rPr lang="en-US" sz="4400" cap="all" dirty="0" smtClean="0">
                <a:solidFill>
                  <a:schemeClr val="bg1"/>
                </a:solidFill>
              </a:rPr>
            </a:br>
            <a:r>
              <a:rPr lang="en-US" sz="4400" cap="all" dirty="0">
                <a:solidFill>
                  <a:schemeClr val="bg1"/>
                </a:solidFill>
              </a:rPr>
              <a:t/>
            </a:r>
            <a:br>
              <a:rPr lang="en-US" sz="4400" cap="all" dirty="0">
                <a:solidFill>
                  <a:schemeClr val="bg1"/>
                </a:solidFill>
              </a:rPr>
            </a:br>
            <a:r>
              <a:rPr lang="en-US" sz="4400" b="0" cap="all" dirty="0">
                <a:solidFill>
                  <a:schemeClr val="bg1"/>
                </a:solidFill>
              </a:rPr>
              <a:t/>
            </a:r>
            <a:br>
              <a:rPr lang="en-US" sz="4400" b="0" cap="all" dirty="0">
                <a:solidFill>
                  <a:schemeClr val="bg1"/>
                </a:solidFill>
              </a:rPr>
            </a:br>
            <a:r>
              <a:rPr lang="ru-RU" sz="4400" cap="all" dirty="0">
                <a:solidFill>
                  <a:schemeClr val="bg1"/>
                </a:solidFill>
              </a:rPr>
              <a:t>функціональне та логічне програмування </a:t>
            </a:r>
            <a:br>
              <a:rPr lang="ru-RU" sz="4400" cap="all" dirty="0">
                <a:solidFill>
                  <a:schemeClr val="bg1"/>
                </a:solidFill>
              </a:rPr>
            </a:br>
            <a:endParaRPr lang="uk-UA" sz="4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Рекурсія в ПРОЛОЗІ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Важливим є також застосування нової змінної для обчислення  (n-1)!.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Застосування старої змінної приводить до перевірки істинності умови N=N-1, яка завідомо  є хибною.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Розглянута програма відноситься до низхідої ,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класичної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рекурсії, коли кожний крок рекурсії є рухом від загальної задачі до граничної умови(базового розв'язку).  У цьому випадку присутність  стадії редукції є обов'язковою.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2003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наведеній програмі легко побачити головний недолік рекурсії-це витрати на роботу зі стеком.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Існує вид рекурсії  коли стек не використовується-</a:t>
            </a:r>
            <a:r>
              <a:rPr lang="ru-RU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хвостова рекурсія.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випадку хвостової рекурсії рекурсивний виклик повинен бути останнім у правилі.</a:t>
            </a: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Розглянута програма обчислення факторіалу до хвостової рекурсії не належить. Але шляхом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нескладної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модіфікації  реалізуємо цю задачу у вигляді хвостової рекурсії.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5399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Хвостова рекурсія для обчислення факторіалу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f(N,F):-f(0,1,N,F).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f(N,F,N,F)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:-!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f(I,F_old,N,F):-J is I+1, F_new is F_old*J, f(J,F_new,N,F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Аргументи двоарного предикату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мають той сенс, які раніше, а сам предикат служить для виклику чотирьохарнрго предикату з таким же іменем.</a:t>
            </a: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Предикати з однаковими іменами, але різної арності у Пролозі сприймаються , як різні предикати. </a:t>
            </a:r>
          </a:p>
          <a:p>
            <a:endParaRPr lang="en-US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5676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Хвостова рекурсія для обчислення факторіалу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Додаткові аргументи: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Перший –лічильник кроків рекурсії, другий – проміжне значення факторіалу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Безпосередній розв'язок використовуєься при виклику чотирьохарного предикату, а граничною умовою для рекурсивного правила є  рівність кроків рекурсії і аргумента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Тут маємо висхідну рекурсію, коли обчислення виконуються від граничної умови до моменту коли лічильник стане рівний кількості викликів. 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/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3078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b="0" cap="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Рекурсивні обчислення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Розглянемо ще один приклад рекурсивних обчислень. Нехай треба знайти суму перших  членів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ряду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перший погляд це легко зробити за допомогою двох предикатів, один з яких буде обчислювати факторіал, а другий ступеневу функцію. Але якщо врахувати, що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551834"/>
              </p:ext>
            </p:extLst>
          </p:nvPr>
        </p:nvGraphicFramePr>
        <p:xfrm>
          <a:off x="2200275" y="2625725"/>
          <a:ext cx="3733800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8" name="Формула" r:id="rId3" imgW="2438280" imgH="495000" progId="Equation.3">
                  <p:embed/>
                </p:oleObj>
              </mc:Choice>
              <mc:Fallback>
                <p:oleObj name="Формула" r:id="rId3" imgW="2438280" imgH="495000" progId="Equation.3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0275" y="2625725"/>
                        <a:ext cx="3733800" cy="868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197296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Рекурсивні обчислення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кожний додаток суми теж буде обчислюватись рекурсивно і задача може бути розв’язана в межах одного предикату.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Утворимо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предикат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sum_n(real,integer, real, real)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аргументи якого мають зміст: </a:t>
            </a:r>
            <a:r>
              <a:rPr lang="uk-UA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змінна , число додатків, результат, робочий параметр.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986728"/>
              </p:ext>
            </p:extLst>
          </p:nvPr>
        </p:nvGraphicFramePr>
        <p:xfrm>
          <a:off x="3275856" y="1556792"/>
          <a:ext cx="1728192" cy="877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02" name="Формула" r:id="rId3" imgW="1054080" imgH="520560" progId="Equation.3">
                  <p:embed/>
                </p:oleObj>
              </mc:Choice>
              <mc:Fallback>
                <p:oleObj name="Формула" r:id="rId3" imgW="1054080" imgH="520560" progId="Equation.3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1556792"/>
                        <a:ext cx="1728192" cy="8775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26584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Рекурсивні обчислення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Гранична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умова буде мати вид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(_,0,1,1)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правило для предиката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запишеться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sum_n(X,N,R,W):-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 is N-1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sum_n(X,M,R1,W1),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is W1*X/N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R1 +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W.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Його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викликом буде, наприклад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 sum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_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(0.2,4,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,_).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84772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Рекурсивні обчислення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змінити формулювання задачі таким чином, що треба знайти цю суму з певною точністю, то будова відповідного предикату і хід обчислень </a:t>
            </a:r>
            <a:r>
              <a:rPr lang="uk-UA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суттєво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зміняться. Нехай ступенем точності є умова, що </a:t>
            </a:r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останній член суми по абсолютній величині не перевершує заданої похибки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цьому випадку рух до граничної умови буде здійснюватись не шляхом зменшення 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деякого параметру(низхідна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рекурсія), а навпаки його 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збільшенням(висхідна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рекурсія). </a:t>
            </a:r>
            <a:endParaRPr lang="ru-RU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3194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Рекурсивні обчислення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Особливістю цієї задачі є те, що невідомо чи досягнута потрібна точність.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Тому в предикат вводиться ще один аргумент значення поточної суми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Rw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момент виконання умови точності(гранична умова) вихідне значення суми приймає значення поточної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Rout=Rw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42577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Рекурсивні обчислення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Тоді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виклик приймуть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вигляд </a:t>
            </a: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sum_e(_,_,R,R,W,E):-abs(W)&lt;E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uk-UA" sz="20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Гранична умова</a:t>
            </a:r>
            <a:endParaRPr lang="uk-UA" sz="20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sum_e(X,N,Rw,Rout,W,E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):-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abs(W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)&gt;E,M=N+1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W1=W*X/M,Rw1=Rw+W1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sum_e(X,M,Rw1,Rout,W1,E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goal</a:t>
            </a:r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sum_e(0.2,0,1,Z,1,0.001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uk-UA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Тут аргументи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R,Rout,E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мають відповідно зміст 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поточної(відомої)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суми, шуканої суми і похибки.</a:t>
            </a:r>
            <a:endParaRPr lang="ru-RU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876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2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Рекурсія в </a:t>
            </a:r>
            <a:r>
              <a:rPr lang="uk-UA" cap="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ПРОЛОЗІ</a:t>
            </a:r>
          </a:p>
          <a:p>
            <a:r>
              <a:rPr lang="uk-UA" cap="all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ПРИКЛАДИ Рекурсії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РЕКУРСИВНІ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ПРАВИЛА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РЕКУРСИВНІ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ВИЗНАЧЕННЯ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нас цікавить, чи є X предком Y, то ми повинні послідовно ставити цілі: 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parent(X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Y).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grandparent(X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Y).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grandgrandparent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Y).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grandgrandgrandparent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Y).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так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далі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grandgrandparent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Y): -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parent(X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Z),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grandparent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(Z, Y).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grandgrandgrandparent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Y): -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parent(X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r>
              <a:rPr lang="en-US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grandgrandparent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(Z, Y).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24826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РЕКУРСИВНІ ВИЗНАЧЕННЯ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Замість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цього Пролог дозволяє записати дане правило в такий спосіб: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ancestor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Y): -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parent(X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Y).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ancestor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Y): -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parent(X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Z),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ancestor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Y).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Тут має місце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рекурсивне визначення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предиката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ancestor. </a:t>
            </a:r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91935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РЕКУРСИВНІ ВИЗНАЧЕННЯ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parent(ivan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petro</a:t>
            </a:r>
            <a:r>
              <a:rPr lang="en-US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endParaRPr lang="en-US" i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parent(petro,olga</a:t>
            </a:r>
            <a:r>
              <a:rPr lang="en-US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parent(olga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katya</a:t>
            </a:r>
            <a:r>
              <a:rPr lang="en-US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parent(katya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sanya</a:t>
            </a:r>
            <a:r>
              <a:rPr lang="en-US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Запит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ancestor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sanya).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Дає наступні розвязки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katya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olga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petro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ivan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93332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РЕКУРСИВНІ ВИЗНАЧЕННЯ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Рекурсія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Пролозі є потужним засобом, що дозволяє будувати дуже компактні й ефективні програми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Рекурсія має три основні переваги: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Існує досить багато задач, які можуть бути розв'язані тільки за допомогою рекурсії.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Рекурсивні обчислення логічно простіші ніж побудовані на основі циклів.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Рекурсія є найбільш   ефективним методом обробки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списків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02035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Особливості логічних програм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Програмування мовою Пролог відрізняє ряд особливостей, не властивих ні традиційним імперативним мовам програмування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C,C#,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Fortran, Python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інших.), ні менш традиційним функціональним мовам (Лісп, Схема та інших.). До цих особливостей відносять недетермінованість та інвертованість логічних предикатів, а також відмінність декларативної та процедурної семантики пролог-програм.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51799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ІНВЕРТИРУЄМІСТЬ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Властивість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інвертируємості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або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зворотності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(invertibility) означає, що один і той же аргумент пролог-предиката може бути як вхідним (при одних обчисленнях), так і вихідним (при інших обчисленнях), що пов'язано з декларативним розумінням предиката як відносини між об'єктами. У процедурах і функціях більшості мов програмування фіксується, які параметри (аргументи) є вхідними (input), тобто служать для передачі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вхідних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даних, а які є вихідними (output), тобто служать для повернення обчислених даних.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6623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ІНВЕРТИРУЄМІСТЬ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Навпаки, пролог-предикати зазвичай допускають різноманітне використання своїх аргументів, що не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фіксують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напрямки передачі їх значень.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Інвертируємість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демонструють багато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предикатів,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тому числі раніше розглянуті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ancestor,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brother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Зафіксовані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напрямку передачі значень аргументів предиката (всередину / назовні: input / output) іноді називають зразком або прототипом передачі (flow pattern); при записі прототипу використовують букви i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o, а також дужки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76091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ІНВЕРТИРУЄМІСТЬ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Зокрема, для предиката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brother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його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прототипи записуються як (i, i), (o, i), (i, o), (o, o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brother(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ivan,mary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brother(</a:t>
            </a:r>
            <a:r>
              <a:rPr lang="en-US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X,mary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brother(vasya,X)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brother(X,Y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Таким чином, інвертируємий предикат - це предикат, що допускає кілька прототипів (зразків передачі аргументів).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48264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Недетермінованість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Ще одна особливість багатьох предикатів Прологу – </a:t>
            </a:r>
            <a:r>
              <a:rPr lang="uk-U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недетермінованість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чи множинність рішень. Предикат є недетермінованим, якщо доведення цілі з цим предикатом може дати більше одного рішення. Легко помітити, що не детермінованими є раніше розглянуті предикати </a:t>
            </a:r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parent, sister, ancestor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Точніше треба говорити про недермінованість (або детермінованість) обчислень для певних прототипів (зразків передачі) предикату. Наприклад, для предикату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brother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недетермінованими є зразки (o, i), (i, o) та (o, o).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59220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Декларативна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процедурна семантика.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>
                <a:solidFill>
                  <a:schemeClr val="bg1"/>
                </a:solidFill>
              </a:rPr>
              <a:t>Декларативний </a:t>
            </a:r>
            <a:r>
              <a:rPr lang="uk-UA" dirty="0">
                <a:solidFill>
                  <a:schemeClr val="bg1"/>
                </a:solidFill>
              </a:rPr>
              <a:t>сенс програми стосується лише логічних відношень, заданих у ній, і визначає, що має бути її результатом (рішенням). Процедурний сенс визначає, ще як цей результат виходить (тобто. як цілі програми доводяться пролог-системой).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uk-UA" dirty="0">
                <a:solidFill>
                  <a:schemeClr val="bg1"/>
                </a:solidFill>
              </a:rPr>
              <a:t>Пояснимо це з прикладу пролог правила 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uk-UA" dirty="0">
                <a:solidFill>
                  <a:schemeClr val="bg1"/>
                </a:solidFill>
              </a:rPr>
              <a:t>P:-Q,R.</a:t>
            </a:r>
            <a:endParaRPr lang="ru-RU" dirty="0">
              <a:solidFill>
                <a:schemeClr val="bg1"/>
              </a:solidFill>
            </a:endParaRPr>
          </a:p>
          <a:p>
            <a:r>
              <a:rPr lang="uk-UA" dirty="0">
                <a:solidFill>
                  <a:schemeClr val="bg1"/>
                </a:solidFill>
              </a:rPr>
              <a:t>де P, Q, R - цілі-предикати. Декларативна інтерпретація правила звучить так: P-істинно, якщо </a:t>
            </a:r>
            <a:r>
              <a:rPr lang="uk-UA" dirty="0" smtClean="0">
                <a:solidFill>
                  <a:schemeClr val="bg1"/>
                </a:solidFill>
              </a:rPr>
              <a:t>Q і 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uk-UA" dirty="0" err="1" smtClean="0">
                <a:solidFill>
                  <a:schemeClr val="bg1"/>
                </a:solidFill>
              </a:rPr>
              <a:t>істинни</a:t>
            </a:r>
            <a:r>
              <a:rPr lang="uk-UA" dirty="0" smtClean="0">
                <a:solidFill>
                  <a:schemeClr val="bg1"/>
                </a:solidFill>
              </a:rPr>
              <a:t> </a:t>
            </a:r>
            <a:r>
              <a:rPr lang="uk-UA" dirty="0">
                <a:solidFill>
                  <a:schemeClr val="bg1"/>
                </a:solidFill>
              </a:rPr>
              <a:t>(або: з Q і R слід P). Його процедурна інтерпретація читається так: щоб досягти цілі P, необхідно спочатку досягти цілі Q, а потім досягти R. Тим самим процедурна семантика визначає не тільки логічні зв'язки між цілями P, </a:t>
            </a:r>
            <a:r>
              <a:rPr lang="uk-UA" dirty="0" smtClean="0">
                <a:solidFill>
                  <a:schemeClr val="bg1"/>
                </a:solidFill>
              </a:rPr>
              <a:t>Q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uk-UA" dirty="0" smtClean="0">
                <a:solidFill>
                  <a:schemeClr val="bg1"/>
                </a:solidFill>
              </a:rPr>
              <a:t>і </a:t>
            </a:r>
            <a:r>
              <a:rPr lang="uk-UA" dirty="0">
                <a:solidFill>
                  <a:schemeClr val="bg1"/>
                </a:solidFill>
              </a:rPr>
              <a:t>R, а й порядок їх обробки.</a:t>
            </a:r>
            <a:endParaRPr lang="ru-RU" dirty="0">
              <a:solidFill>
                <a:schemeClr val="bg1"/>
              </a:solidFill>
            </a:endParaRP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7539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Рекурсія в ПРОЛОЗІ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Рекурсія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 спосіб обчислювань, у якому початкова задача зводиться до послідовності подібних між собою задач, остання з яких має безпосереднє рішення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Рекурсія це виклик функції себе самою.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Безпосереднє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рішення задачі називається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граничними 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умовами або базовим розв'язком.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ідея рекурсивних функцій полягає в тому, що функцію за допомогою рекурентних формул приводять до більш простої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Ця стадія розв'язку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називається </a:t>
            </a:r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стадією редукції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60907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Декларативна та процедурна семантика.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Його процедурна інтерпретація читається так: щоб досягти цілі P, необхідно спочатку досягти цілі Q, а потім досягти R. Тим самим процедурна семантика визначає не тільки логічні зв'язки між цілями P,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 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R, а й порядок їх обробки.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цій же причині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трапляються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випадки, коли декларативна семантика деякої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пролог-програми 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може бути правильною, але при цьому її процедурна семантика неправильна, тобто. на основі такої програми не можна отримати правильну відповідь на задане питання-ціль.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95367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Додаток 1</a:t>
            </a:r>
            <a:endParaRPr lang="uk-UA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Розгортка по парним ступеням 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Рекурсія вниз</a:t>
            </a: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Рекурсія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вверх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31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101173"/>
              </p:ext>
            </p:extLst>
          </p:nvPr>
        </p:nvGraphicFramePr>
        <p:xfrm>
          <a:off x="1403648" y="2276872"/>
          <a:ext cx="5112568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Формула" r:id="rId3" imgW="2311400" imgH="520700" progId="Equation.3">
                  <p:embed/>
                </p:oleObj>
              </mc:Choice>
              <mc:Fallback>
                <p:oleObj name="Формула" r:id="rId3" imgW="2311400" imgH="520700" progId="Equation.3">
                  <p:embed/>
                  <p:pic>
                    <p:nvPicPr>
                      <p:cNvPr id="0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276872"/>
                        <a:ext cx="5112568" cy="792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573564"/>
              </p:ext>
            </p:extLst>
          </p:nvPr>
        </p:nvGraphicFramePr>
        <p:xfrm>
          <a:off x="2987824" y="3212976"/>
          <a:ext cx="3672408" cy="791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Формула" r:id="rId5" imgW="2095500" imgH="520700" progId="Equation.3">
                  <p:embed/>
                </p:oleObj>
              </mc:Choice>
              <mc:Fallback>
                <p:oleObj name="Формула" r:id="rId5" imgW="2095500" imgH="5207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3212976"/>
                        <a:ext cx="3672408" cy="7918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2448481"/>
              </p:ext>
            </p:extLst>
          </p:nvPr>
        </p:nvGraphicFramePr>
        <p:xfrm>
          <a:off x="3275856" y="4437112"/>
          <a:ext cx="3744416" cy="8743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Формула" r:id="rId7" imgW="2374900" imgH="520700" progId="Equation.3">
                  <p:embed/>
                </p:oleObj>
              </mc:Choice>
              <mc:Fallback>
                <p:oleObj name="Формула" r:id="rId7" imgW="2374900" imgH="5207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4437112"/>
                        <a:ext cx="3744416" cy="8743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97072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Додаток </a:t>
            </a:r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Розгортка по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непарним ступеням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Рекурсія вниз</a:t>
            </a: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Рекурсія вверх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32</a:t>
            </a:fld>
            <a:endParaRPr lang="ru-RU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3816538"/>
              </p:ext>
            </p:extLst>
          </p:nvPr>
        </p:nvGraphicFramePr>
        <p:xfrm>
          <a:off x="1403648" y="2060848"/>
          <a:ext cx="4824536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Формула" r:id="rId3" imgW="2565400" imgH="520700" progId="Equation.3">
                  <p:embed/>
                </p:oleObj>
              </mc:Choice>
              <mc:Fallback>
                <p:oleObj name="Формула" r:id="rId3" imgW="2565400" imgH="520700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2060848"/>
                        <a:ext cx="4824536" cy="8640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8064459"/>
              </p:ext>
            </p:extLst>
          </p:nvPr>
        </p:nvGraphicFramePr>
        <p:xfrm>
          <a:off x="3275856" y="3212976"/>
          <a:ext cx="4248472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Формула" r:id="rId5" imgW="2298700" imgH="520700" progId="Equation.3">
                  <p:embed/>
                </p:oleObj>
              </mc:Choice>
              <mc:Fallback>
                <p:oleObj name="Формула" r:id="rId5" imgW="2298700" imgH="520700" progId="Equation.3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3212976"/>
                        <a:ext cx="4248472" cy="9361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9286597"/>
              </p:ext>
            </p:extLst>
          </p:nvPr>
        </p:nvGraphicFramePr>
        <p:xfrm>
          <a:off x="3275856" y="4509120"/>
          <a:ext cx="4392488" cy="9463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Формула" r:id="rId7" imgW="2616200" imgH="520700" progId="Equation.3">
                  <p:embed/>
                </p:oleObj>
              </mc:Choice>
              <mc:Fallback>
                <p:oleObj name="Формула" r:id="rId7" imgW="2616200" imgH="520700" progId="Equation.3">
                  <p:embed/>
                  <p:pic>
                    <p:nvPicPr>
                      <p:cNvPr id="0" name="Объект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4509120"/>
                        <a:ext cx="4392488" cy="9463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8796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Рекурсія в ПРОЛОЗІ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Якщо розглянути для приклада обчислення факторіалу, то цьому випадку перехід до подібної і більш простої задачі здійснюється за допомогою співвідношення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n!=(n–1)!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безпосереднім розв'язком задачі (граничними умовами) є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0)! = 1 або  1! = 1.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9811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Рекурсія в ПРОЛОЗІ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  <p:pic>
        <p:nvPicPr>
          <p:cNvPr id="1026" name="Picture 2" descr="C:\Users\Владелец\Pictures\рекурсия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655" y="1600200"/>
            <a:ext cx="4368689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6746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Рекурсія в ПРОЛОЗІ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поліномів Лежандра, щоб обчислите значення багаточлена для наступного ступеня необхідно мати їх значення для  ступенів на дві одиниці нижче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Хоча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обчислювальні задачі не є сферою застосування логічного програмування розглянемо механізм рекурсії на прикладі визначення факторіалу.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4828911"/>
              </p:ext>
            </p:extLst>
          </p:nvPr>
        </p:nvGraphicFramePr>
        <p:xfrm>
          <a:off x="1225550" y="2911475"/>
          <a:ext cx="467677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4" name="Формула" r:id="rId3" imgW="2946240" imgH="241200" progId="Equation.3">
                  <p:embed/>
                </p:oleObj>
              </mc:Choice>
              <mc:Fallback>
                <p:oleObj name="Формула" r:id="rId3" imgW="2946240" imgH="2412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5550" y="2911475"/>
                        <a:ext cx="4676775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4344311"/>
              </p:ext>
            </p:extLst>
          </p:nvPr>
        </p:nvGraphicFramePr>
        <p:xfrm>
          <a:off x="1641475" y="3703638"/>
          <a:ext cx="955675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5" name="Формула" r:id="rId5" imgW="711000" imgH="241200" progId="Equation.3">
                  <p:embed/>
                </p:oleObj>
              </mc:Choice>
              <mc:Fallback>
                <p:oleObj name="Формула" r:id="rId5" imgW="711000" imgH="2412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1475" y="3703638"/>
                        <a:ext cx="955675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5335763"/>
              </p:ext>
            </p:extLst>
          </p:nvPr>
        </p:nvGraphicFramePr>
        <p:xfrm>
          <a:off x="3284538" y="3716338"/>
          <a:ext cx="98425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6" name="Формула" r:id="rId7" imgW="698400" imgH="241200" progId="Equation.3">
                  <p:embed/>
                </p:oleObj>
              </mc:Choice>
              <mc:Fallback>
                <p:oleObj name="Формула" r:id="rId7" imgW="698400" imgH="241200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4538" y="3716338"/>
                        <a:ext cx="984250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7072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Рекурсія в ПРОЛОЗІ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Введемо предикат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actor (integer, integer),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 перший аргумент має зміст n, а другий – результат, тобто n !.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Пролозі розв'язок запишеться як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redicates factor (integer, integer)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uk-UA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lauses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actor (0,1).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factor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(N, R): - M=N – 1, factor (M, Rm),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R=N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Rm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498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Рекурсія в ПРОЛОЗІ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результаті рекурсивних викликів вміст стеку буде формуватися у наступному порядку (знизу вверх)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Фаза редукції                        Фаза розв’язку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R</a:t>
            </a:r>
            <a:r>
              <a:rPr lang="uk-UA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R</a:t>
            </a:r>
            <a:r>
              <a:rPr lang="uk-UA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=1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*R</a:t>
            </a:r>
            <a:r>
              <a:rPr lang="uk-UA" baseline="-25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R</a:t>
            </a:r>
            <a:r>
              <a:rPr lang="uk-UA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=1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R</a:t>
            </a:r>
            <a:r>
              <a:rPr lang="uk-UA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=2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*R</a:t>
            </a:r>
            <a:r>
              <a:rPr lang="uk-UA" baseline="-25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R</a:t>
            </a:r>
            <a:r>
              <a:rPr lang="uk-UA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=2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*1=2    </a:t>
            </a:r>
          </a:p>
          <a:p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R</a:t>
            </a:r>
            <a:r>
              <a:rPr lang="uk-UA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=3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*R</a:t>
            </a:r>
            <a:r>
              <a:rPr lang="uk-UA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R</a:t>
            </a:r>
            <a:r>
              <a:rPr lang="uk-UA" baseline="-25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=3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2=6 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0483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cap="all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Рекурсія в ПРОЛОЗІ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даної задачі суттєвим є місце граничної умови. Якби вона була розташована на останньому місці, то правило повинне бути сформульовано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actor (N,R): - M=N-1, M&gt;=0, factor (M, Rm), R=N*Rm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actor (0,1).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протилежному  випадку склалась би  ситуація з необмеженими обчисленням , бо гранична умова ніколи би не досягалася, постільки в якийсь момент змінна стала б від’ємною.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4666824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3935</TotalTime>
  <Words>1715</Words>
  <Application>Microsoft Office PowerPoint</Application>
  <PresentationFormat>Экран (4:3)</PresentationFormat>
  <Paragraphs>229</Paragraphs>
  <Slides>32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4" baseType="lpstr">
      <vt:lpstr>Паркет</vt:lpstr>
      <vt:lpstr>Формула</vt:lpstr>
      <vt:lpstr>     функціональне та логічне програмування  </vt:lpstr>
      <vt:lpstr>ЛЕКЦІЯ 2</vt:lpstr>
      <vt:lpstr>Рекурсія в ПРОЛОЗІ</vt:lpstr>
      <vt:lpstr>Рекурсія в ПРОЛОЗІ</vt:lpstr>
      <vt:lpstr>Рекурсія в ПРОЛОЗІ</vt:lpstr>
      <vt:lpstr>Рекурсія в ПРОЛОЗІ</vt:lpstr>
      <vt:lpstr>Рекурсія в ПРОЛОЗІ</vt:lpstr>
      <vt:lpstr>Рекурсія в ПРОЛОЗІ</vt:lpstr>
      <vt:lpstr>Рекурсія в ПРОЛОЗІ</vt:lpstr>
      <vt:lpstr>Рекурсія в ПРОЛОЗІ</vt:lpstr>
      <vt:lpstr>Презентация PowerPoint</vt:lpstr>
      <vt:lpstr>Хвостова рекурсія для обчислення факторіалу</vt:lpstr>
      <vt:lpstr>Хвостова рекурсія для обчислення факторіалу</vt:lpstr>
      <vt:lpstr>Рекурсивні обчислення</vt:lpstr>
      <vt:lpstr>Рекурсивні обчислення</vt:lpstr>
      <vt:lpstr>Рекурсивні обчислення</vt:lpstr>
      <vt:lpstr>Рекурсивні обчислення</vt:lpstr>
      <vt:lpstr>Рекурсивні обчислення</vt:lpstr>
      <vt:lpstr>Рекурсивні обчислення</vt:lpstr>
      <vt:lpstr>РЕКУРСИВНІ ВИЗНАЧЕННЯ</vt:lpstr>
      <vt:lpstr>РЕКУРСИВНІ ВИЗНАЧЕННЯ</vt:lpstr>
      <vt:lpstr>РЕКУРСИВНІ ВИЗНАЧЕННЯ</vt:lpstr>
      <vt:lpstr>РЕКУРСИВНІ ВИЗНАЧЕННЯ</vt:lpstr>
      <vt:lpstr>Особливості логічних програм </vt:lpstr>
      <vt:lpstr>ІНВЕРТИРУЄМІСТЬ</vt:lpstr>
      <vt:lpstr>ІНВЕРТИРУЄМІСТЬ</vt:lpstr>
      <vt:lpstr>ІНВЕРТИРУЄМІСТЬ</vt:lpstr>
      <vt:lpstr>Недетермінованість</vt:lpstr>
      <vt:lpstr>Декларативна та процедурна семантика.</vt:lpstr>
      <vt:lpstr>Декларативна та процедурна семантика.</vt:lpstr>
      <vt:lpstr>Додаток 1</vt:lpstr>
      <vt:lpstr>Додаток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 </dc:title>
  <dc:creator>Валерий И. Заяц</dc:creator>
  <cp:lastModifiedBy>Владелец</cp:lastModifiedBy>
  <cp:revision>236</cp:revision>
  <dcterms:created xsi:type="dcterms:W3CDTF">2018-09-10T07:12:08Z</dcterms:created>
  <dcterms:modified xsi:type="dcterms:W3CDTF">2022-04-14T14:29:07Z</dcterms:modified>
</cp:coreProperties>
</file>