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58" r:id="rId5"/>
    <p:sldId id="257" r:id="rId6"/>
    <p:sldId id="265" r:id="rId7"/>
    <p:sldId id="266" r:id="rId8"/>
    <p:sldId id="259" r:id="rId9"/>
    <p:sldId id="269" r:id="rId10"/>
    <p:sldId id="260" r:id="rId11"/>
    <p:sldId id="261" r:id="rId12"/>
    <p:sldId id="270" r:id="rId13"/>
    <p:sldId id="262" r:id="rId14"/>
    <p:sldId id="263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5390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659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860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353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960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273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42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147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598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99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788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2CC5E-B3DD-45A6-824C-6710EEF43ECC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48663B5-32E7-455A-B8FE-2972E3F33C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850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ontently.com/2019/01/14/mid-range-blog-post/" TargetMode="External"/><Relationship Id="rId2" Type="http://schemas.openxmlformats.org/officeDocument/2006/relationships/hyperlink" Target="https://backlinko.com/content-stud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uffer.com/library/the-ideal-length-of-everything-online-according-to-science/" TargetMode="External"/><Relationship Id="rId5" Type="http://schemas.openxmlformats.org/officeDocument/2006/relationships/hyperlink" Target="https://contentmarketinginstitute.com/wp-content/uploads/2017/09/2018-b2b-research-final.pdf" TargetMode="External"/><Relationship Id="rId4" Type="http://schemas.openxmlformats.org/officeDocument/2006/relationships/hyperlink" Target="https://www.orbitmedia.com/blog/blogging-statistic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acklinko.com/content-study" TargetMode="External"/><Relationship Id="rId2" Type="http://schemas.openxmlformats.org/officeDocument/2006/relationships/hyperlink" Target="https://expresswriters.com/blogging-statisti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eferralrock.com/blog/guest-blogging-statistics/" TargetMode="External"/><Relationship Id="rId5" Type="http://schemas.openxmlformats.org/officeDocument/2006/relationships/hyperlink" Target="https://www.orbitmedia.com/blog/blogging-statistics/" TargetMode="External"/><Relationship Id="rId4" Type="http://schemas.openxmlformats.org/officeDocument/2006/relationships/hyperlink" Target="https://www.statista.com/statistics/487515/blog-posts-promoting-bloggers-u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bspot.com/marketing-statistics" TargetMode="External"/><Relationship Id="rId2" Type="http://schemas.openxmlformats.org/officeDocument/2006/relationships/hyperlink" Target="https://trafficgenerationcafe.com/how-blogging-increases-lead-generatio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rbitmedia.com/blog/blogging-statistics/" TargetMode="External"/><Relationship Id="rId4" Type="http://schemas.openxmlformats.org/officeDocument/2006/relationships/hyperlink" Target="https://www.jeffbullas.com/6-powerful-reasons-why-you-should-include-images-in-your-marketing-infographic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bspot.com/marketing-statistics" TargetMode="External"/><Relationship Id="rId2" Type="http://schemas.openxmlformats.org/officeDocument/2006/relationships/hyperlink" Target="https://cxl.com/blog/5-characteristics-high-converting-headline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hrefs.com/blog/search-traffic-study/" TargetMode="External"/><Relationship Id="rId2" Type="http://schemas.openxmlformats.org/officeDocument/2006/relationships/hyperlink" Target="https://ahrefs.com/blog/how-long-does-it-take-to-ran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rowthbadger.com/blog-statistics/" TargetMode="External"/><Relationship Id="rId4" Type="http://schemas.openxmlformats.org/officeDocument/2006/relationships/hyperlink" Target="https://www.orbitmedia.com/blog/blogging-statistic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optinmonster.com/blogging-statistics/" TargetMode="External"/><Relationship Id="rId2" Type="http://schemas.openxmlformats.org/officeDocument/2006/relationships/hyperlink" Target="https://www.orbitmedia.com/blog/blogging-statisti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pyblogger.com/magnetic-headlines/" TargetMode="External"/><Relationship Id="rId5" Type="http://schemas.openxmlformats.org/officeDocument/2006/relationships/hyperlink" Target="https://www.socialmediaexaminer.com/6-tips-for-writing-headlines-that-drive-traffic/" TargetMode="External"/><Relationship Id="rId4" Type="http://schemas.openxmlformats.org/officeDocument/2006/relationships/hyperlink" Target="https://www.omnicoreagency.com/digital-marketing-statistic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/index.php?title=%D0%99%D0%BE%D1%80%D0%BD_%D0%91%D0%B5%D1%80%D0%B3%D0%B5%D1%80&amp;action=edit&amp;redlink=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bitmedia.com/blog/blogging-statistics/" TargetMode="External"/><Relationship Id="rId2" Type="http://schemas.openxmlformats.org/officeDocument/2006/relationships/hyperlink" Target="https://www.rankiq.com/most-profitable-blog-niches-stud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rstsiteguide.com/blogging-stats/" TargetMode="External"/><Relationship Id="rId4" Type="http://schemas.openxmlformats.org/officeDocument/2006/relationships/hyperlink" Target="https://expresswriters.com/blogging-statistic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rowthbadger.com/blog-statistics/" TargetMode="External"/><Relationship Id="rId2" Type="http://schemas.openxmlformats.org/officeDocument/2006/relationships/hyperlink" Target="https://techjury.net/blog/how-many-blogs-are-ther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bitmedia.com/blog/blogging-statistics/" TargetMode="External"/><Relationship Id="rId2" Type="http://schemas.openxmlformats.org/officeDocument/2006/relationships/hyperlink" Target="https://www.rankiq.com/most-profitable-blog-niches-stud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rstsiteguide.com/blogging-stats/" TargetMode="External"/><Relationship Id="rId4" Type="http://schemas.openxmlformats.org/officeDocument/2006/relationships/hyperlink" Target="https://expresswriters.com/blogging-statistic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rowthbadger.com/blog-statistics/" TargetMode="External"/><Relationship Id="rId2" Type="http://schemas.openxmlformats.org/officeDocument/2006/relationships/hyperlink" Target="https://techjury.net/blog/how-many-blogs-are-ther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bspot.com/marketing-statistics" TargetMode="External"/><Relationship Id="rId2" Type="http://schemas.openxmlformats.org/officeDocument/2006/relationships/hyperlink" Target="https://www.socialmediatoday.com/news/the-benefits-of-blogging-20-stats-business-owners-need-to-know-infograph/511816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bitmedia.com/blog/blogging-statistic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8EBD2-A066-4216-B28B-4A66F9FB53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Блоги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7D9D029-5A0F-4AA9-BEEA-C126821758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англ. 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blog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web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log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— «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мережевий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журнал 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щоденник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подій</a:t>
            </a:r>
            <a:r>
              <a:rPr lang="ru-R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2569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210CF2-B774-486F-9321-F54CA61B8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Ідеальний </a:t>
            </a:r>
            <a:r>
              <a:rPr lang="uk-UA" dirty="0" err="1">
                <a:solidFill>
                  <a:srgbClr val="00B050"/>
                </a:solidFill>
              </a:rPr>
              <a:t>блогерський</a:t>
            </a:r>
            <a:r>
              <a:rPr lang="uk-UA" dirty="0">
                <a:solidFill>
                  <a:srgbClr val="00B050"/>
                </a:solidFill>
              </a:rPr>
              <a:t> текст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A814A8-7B78-4F6A-A8EC-2E627905B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28800"/>
            <a:ext cx="9603275" cy="3637545"/>
          </a:xfrm>
        </p:spPr>
        <p:txBody>
          <a:bodyPr>
            <a:normAutofit fontScale="6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Довжина контенту 1000-2000 слів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Backlinko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2019)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75%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людей вважають за краще читати статті обсягом менше 1000 слів, тільки 5% люблять читати великі статті обсягом понад 2000 слів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Contently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2019)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50%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блогерів публікують контент щотижня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4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Найчастіше блогери публікують статті обсягом 500-1000 слів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4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Статті обсягом понад 1000 слів отримують більше зворотних посилань із сайтів та соціальних мереж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4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70%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маркетологів вважають за краще створювати якісний контент, тоді, як раніше, намагалися створити якнайбільше контенту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5"/>
              </a:rPr>
              <a:t>CMI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2018)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7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хвилин – комфортний час читання статті у блозі (це 1600 слів у тексті або 7 хвилин у відеоролику)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6"/>
              </a:rPr>
              <a:t>Buffer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Статті обсягом понад 3000 слів отримують на 77,2% більше зворотних посилань, ніж статті обсягом менше 1000 слів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Backlinko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2019).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3358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BB8005-BA08-4E07-A812-188507C85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Покращуємо блог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F36DD5-9F98-4780-B73B-0B4E32882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14196"/>
            <a:ext cx="9603275" cy="3852149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Статті обсягом 3000 слів отримують у 3 рази більше трафіку, у 4 рази більше посилань у соцмережах та у 3,5 рази більше зворотних посилань з інших сайтів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Express Writers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Заголовки довжиною 14-17 слів генерують на 76,7% більше посилань у соцмережах, ніж короткі заголовки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Backlinko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2019)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97%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блогерів просувають свої статті через соцмережі, 66% використовують для просування розсилку поштою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4"/>
              </a:rPr>
              <a:t>Statista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Блогери, які співпрацюють з відомими людьми або експертами, отримують більше трафіку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5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Кращого дня для публікації нового контенту не існує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Backlinko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2019)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60%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блогерів публікують від 1 до 5 гостьових постів на місяць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6"/>
              </a:rPr>
              <a:t>Referral Rock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2021).</a:t>
            </a:r>
          </a:p>
          <a:p>
            <a:pPr marL="0" indent="0">
              <a:buNone/>
            </a:pPr>
            <a:br>
              <a:rPr lang="en-US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5491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CFF518-022C-4BA1-B184-5C1862F47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371600"/>
            <a:ext cx="9603275" cy="4094745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24-51 стаття збільшують трафік блогу до 30%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Traffic Generation Cafe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Щороку відвідуваність 10% статей у блозі зростає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HubSpot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Статті із зображеннями отримують на 94% більше переглядів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4"/>
              </a:rPr>
              <a:t>Jeff Bullas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2017)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Більшість блогерів додають 2-3 зображення до статті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5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Блогери, які публікують одну статтю на тиждень, отримують у 2,5 рази більше трафіку, ніж блогери, які публікуються один раз на місяць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5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59957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E1F6E0-5E19-459E-9AE1-B5EABB561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Крутий заголовок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973284-944E-4BF9-9C95-B5110A2D0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63486"/>
            <a:ext cx="9603275" cy="3702859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Заголовки з числами – </a:t>
            </a:r>
            <a:r>
              <a:rPr lang="ru-RU" b="1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36%</a:t>
            </a:r>
            <a:endParaRPr lang="ru-RU" b="0" i="0" dirty="0">
              <a:solidFill>
                <a:srgbClr val="282828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Заголовки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адресовані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читачам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наприклад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, де є слово “Ви”) – </a:t>
            </a:r>
            <a:r>
              <a:rPr lang="ru-RU" b="1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21%</a:t>
            </a:r>
            <a:endParaRPr lang="ru-RU" b="0" i="0" dirty="0">
              <a:solidFill>
                <a:srgbClr val="282828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Заголовки на тему "Як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зробити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" - </a:t>
            </a:r>
            <a:r>
              <a:rPr lang="ru-RU" b="1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17%</a:t>
            </a:r>
            <a:endParaRPr lang="ru-RU" b="0" i="0" dirty="0">
              <a:solidFill>
                <a:srgbClr val="282828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Звичайні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заголовки (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наприклад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, “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Цікаві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факти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собачі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іграшки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”) – </a:t>
            </a:r>
            <a:r>
              <a:rPr lang="ru-RU" b="1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15%</a:t>
            </a:r>
            <a:endParaRPr lang="ru-RU" b="0" i="0" dirty="0">
              <a:solidFill>
                <a:srgbClr val="282828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Заголовки,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є </a:t>
            </a:r>
            <a:r>
              <a:rPr lang="ru-RU" b="0" i="0" dirty="0" err="1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питанням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 – </a:t>
            </a:r>
            <a:r>
              <a:rPr lang="ru-RU" b="1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11% </a:t>
            </a:r>
            <a:r>
              <a:rPr lang="ru-RU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marL="0" indent="0">
              <a:buNone/>
            </a:pPr>
            <a:endParaRPr lang="uk-UA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282828"/>
                </a:solidFill>
                <a:latin typeface="Roboto" panose="02000000000000000000" pitchFamily="2" charset="0"/>
              </a:rPr>
              <a:t>Патогенні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заголовки (гірший, ніколи) працюють на 60% краще, ніж позитивні (кращий, завжди)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CXL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Заголовки від 6 до 13 слів приваблюють найбільше трафіку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HubSpot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2155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85EF8-8DBF-42C2-AF99-3C9EFBC3E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847484"/>
          </a:xfrm>
        </p:spPr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Збільшуємо трафік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01611D-B47A-46F7-B69F-40F9449B8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70180"/>
            <a:ext cx="9603275" cy="3796165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Тільки 5,7% нових сторінок потрапляють у ТОП-10 результатів пошуку протягом одного року хоча б за одним ключовим словом ( </a:t>
            </a:r>
            <a:r>
              <a:rPr lang="en-US" sz="3500" b="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Ahrefs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2017)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Чим більше зворотних посилань отримує сторінка, тим більше органічного трафіку вона отримує від 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Google ( </a:t>
            </a:r>
            <a:r>
              <a:rPr lang="en-US" sz="3500" b="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Ahrefs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2020)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71% </a:t>
            </a: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блогерів вважають 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SEO </a:t>
            </a: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головним джерелом трафіку ( </a:t>
            </a:r>
            <a:r>
              <a:rPr lang="en-US" sz="35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Orbit Media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85% </a:t>
            </a: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блогерів займаються дослідженням ключових слів ( </a:t>
            </a:r>
            <a:r>
              <a:rPr lang="en-US" sz="35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Orbit Media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Блогери, що заробляють більше 50 000 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USD </a:t>
            </a: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рік, як правило, приділяють багато уваги 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SEO </a:t>
            </a: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 в 4,3 рази частіше досліджують ключові слова ( </a:t>
            </a:r>
            <a:r>
              <a:rPr lang="en-US" sz="3500" b="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GrowthBadger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2020)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71% </a:t>
            </a:r>
            <a:r>
              <a:rPr lang="uk-UA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блогерів переписують старий контент ( </a:t>
            </a:r>
            <a:r>
              <a:rPr lang="en-US" sz="35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Orbit Media</a:t>
            </a:r>
            <a:r>
              <a:rPr lang="en-US" sz="35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2021)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6473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6647A3-7FDF-483B-A4A6-EF93D71D2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67543"/>
            <a:ext cx="9603275" cy="389880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Близько 50% блогерів не займаються 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SEO ( 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Orbit Media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20% </a:t>
            </a:r>
            <a:r>
              <a:rPr lang="uk-UA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блогерів повідомляють, що отримати трафік від 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Google </a:t>
            </a:r>
            <a:r>
              <a:rPr lang="uk-UA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стало складніше ( </a:t>
            </a:r>
            <a:r>
              <a:rPr lang="en-US" sz="2000" b="0" i="0" u="none" strike="noStrike" dirty="0" err="1">
                <a:solidFill>
                  <a:srgbClr val="5977C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Optin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Monster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2022)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Якісний контент може збільшити трафік блогу на 2000% ( </a:t>
            </a:r>
            <a:r>
              <a:rPr lang="en-US" sz="2000" b="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Omnicore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2022)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Відеоконтент</a:t>
            </a:r>
            <a:r>
              <a:rPr lang="uk-UA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 50% підвищує шанси отримати трафік з пошуку ( </a:t>
            </a:r>
            <a:r>
              <a:rPr lang="en-US" sz="2000" b="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Omnicore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2022)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97% </a:t>
            </a:r>
            <a:r>
              <a:rPr lang="uk-UA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блогерів стверджують, що соціальні мережі допомагають їм збільшити трафік блогу ( 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Media Examiner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2015)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 середньому 8 із 10 осіб прочитають заголовок, але тільки 2 з 10 продовжать читання статті ( </a:t>
            </a:r>
            <a:r>
              <a:rPr lang="en-US" sz="2000" b="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Copyblogger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, 2022).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5923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590E69-7A35-482A-91E0-C27350815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830425"/>
            <a:ext cx="9603275" cy="634482"/>
          </a:xfrm>
        </p:spPr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Хто ж і що перше?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7B34339-5759-4FA7-B1A6-A63B4A5BC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464906"/>
            <a:ext cx="9603275" cy="400143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2900" b="0" i="0" dirty="0">
                <a:effectLst/>
                <a:latin typeface="Arial" panose="020B0604020202020204" pitchFamily="34" charset="0"/>
              </a:rPr>
              <a:t>За версією газети </a:t>
            </a:r>
            <a:r>
              <a:rPr lang="en-US" sz="2900" b="0" dirty="0">
                <a:effectLst/>
                <a:latin typeface="Arial" panose="020B0604020202020204" pitchFamily="34" charset="0"/>
              </a:rPr>
              <a:t>Washington Profile, 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першим блогом вважають сторінку </a:t>
            </a:r>
            <a:r>
              <a:rPr lang="uk-UA" sz="2900" b="0" i="0" strike="noStrike" dirty="0">
                <a:effectLst/>
                <a:latin typeface="Arial" panose="020B0604020202020204" pitchFamily="34" charset="0"/>
              </a:rPr>
              <a:t>Тіма </a:t>
            </a:r>
            <a:r>
              <a:rPr lang="uk-UA" sz="2900" b="0" i="0" strike="noStrike" dirty="0" err="1">
                <a:effectLst/>
                <a:latin typeface="Arial" panose="020B0604020202020204" pitchFamily="34" charset="0"/>
              </a:rPr>
              <a:t>Бернерса</a:t>
            </a:r>
            <a:r>
              <a:rPr lang="uk-UA" sz="2900" b="0" i="0" strike="noStrike" dirty="0">
                <a:effectLst/>
                <a:latin typeface="Arial" panose="020B0604020202020204" pitchFamily="34" charset="0"/>
              </a:rPr>
              <a:t>-Лі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, де він, починаючи з 1992 року, публікував новинну стрічку. </a:t>
            </a:r>
          </a:p>
          <a:p>
            <a:pPr algn="just"/>
            <a:r>
              <a:rPr lang="uk-UA" sz="2900" b="0" i="0" dirty="0">
                <a:effectLst/>
                <a:latin typeface="Arial" panose="020B0604020202020204" pitchFamily="34" charset="0"/>
              </a:rPr>
              <a:t>Влітку 1996 року автор одного з перших онлайн-щоденників </a:t>
            </a:r>
            <a:r>
              <a:rPr lang="uk-UA" sz="2900" b="0" i="0" strike="noStrike" dirty="0">
                <a:effectLst/>
                <a:latin typeface="Arial" panose="020B0604020202020204" pitchFamily="34" charset="0"/>
              </a:rPr>
              <a:t>Джастін </a:t>
            </a:r>
            <a:r>
              <a:rPr lang="uk-UA" sz="2900" b="0" i="0" strike="noStrike" dirty="0" err="1">
                <a:effectLst/>
                <a:latin typeface="Arial" panose="020B0604020202020204" pitchFamily="34" charset="0"/>
              </a:rPr>
              <a:t>Голл</a:t>
            </a:r>
            <a:r>
              <a:rPr lang="en-US" sz="2900" b="0" i="0" dirty="0">
                <a:effectLst/>
                <a:latin typeface="Arial" panose="020B0604020202020204" pitchFamily="34" charset="0"/>
              </a:rPr>
              <a:t> 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написав у своєму щоденнику що в обмін на місце для ночівлі навчить створювати </a:t>
            </a:r>
            <a:r>
              <a:rPr lang="uk-UA" sz="2900" b="0" i="0" dirty="0" err="1">
                <a:effectLst/>
                <a:latin typeface="Arial" panose="020B0604020202020204" pitchFamily="34" charset="0"/>
              </a:rPr>
              <a:t>вебсторінки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, і вирушив в подорож США.</a:t>
            </a:r>
          </a:p>
          <a:p>
            <a:pPr algn="just"/>
            <a:r>
              <a:rPr lang="uk-UA" sz="2900" b="0" i="0" dirty="0">
                <a:effectLst/>
                <a:latin typeface="Arial" panose="020B0604020202020204" pitchFamily="34" charset="0"/>
              </a:rPr>
              <a:t>Вперше термін «</a:t>
            </a:r>
            <a:r>
              <a:rPr lang="uk-UA" sz="2900" b="0" i="0" dirty="0" err="1">
                <a:effectLst/>
                <a:latin typeface="Arial" panose="020B0604020202020204" pitchFamily="34" charset="0"/>
              </a:rPr>
              <a:t>веблог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» у 1997 використав блогер </a:t>
            </a:r>
            <a:r>
              <a:rPr lang="uk-UA" sz="2900" b="0" i="0" strike="noStrike" dirty="0" err="1">
                <a:effectLst/>
                <a:latin typeface="Arial" panose="020B0604020202020204" pitchFamily="34" charset="0"/>
                <a:hlinkClick r:id="rId2" tooltip="Йорн Бергер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Йорн</a:t>
            </a:r>
            <a:r>
              <a:rPr lang="uk-UA" sz="2900" b="0" i="0" strike="noStrike" dirty="0">
                <a:effectLst/>
                <a:latin typeface="Arial" panose="020B0604020202020204" pitchFamily="34" charset="0"/>
                <a:hlinkClick r:id="rId2" tooltip="Йорн Бергер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uk-UA" sz="2900" b="0" i="0" strike="noStrike" dirty="0" err="1">
                <a:effectLst/>
                <a:latin typeface="Arial" panose="020B0604020202020204" pitchFamily="34" charset="0"/>
                <a:hlinkClick r:id="rId2" tooltip="Йорн Бергер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Бергер</a:t>
            </a:r>
            <a:r>
              <a:rPr lang="en-US" sz="2900" b="0" i="0" dirty="0">
                <a:effectLst/>
                <a:latin typeface="Arial" panose="020B0604020202020204" pitchFamily="34" charset="0"/>
              </a:rPr>
              <a:t>, 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а в 1999-му Пітер </a:t>
            </a:r>
            <a:r>
              <a:rPr lang="uk-UA" sz="2900" b="0" i="0" dirty="0" err="1">
                <a:effectLst/>
                <a:latin typeface="Arial" panose="020B0604020202020204" pitchFamily="34" charset="0"/>
              </a:rPr>
              <a:t>Мергольц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 поділив цю дефініцію на «</a:t>
            </a:r>
            <a:r>
              <a:rPr lang="en-US" sz="2900" b="0" i="0" dirty="0">
                <a:effectLst/>
                <a:latin typeface="Arial" panose="020B0604020202020204" pitchFamily="34" charset="0"/>
              </a:rPr>
              <a:t>we blog» («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ми </a:t>
            </a:r>
            <a:r>
              <a:rPr lang="uk-UA" sz="2900" b="0" i="0" dirty="0" err="1">
                <a:effectLst/>
                <a:latin typeface="Arial" panose="020B0604020202020204" pitchFamily="34" charset="0"/>
              </a:rPr>
              <a:t>бложимо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»).</a:t>
            </a:r>
          </a:p>
          <a:p>
            <a:pPr algn="just"/>
            <a:r>
              <a:rPr lang="uk-UA" sz="2900" b="0" i="0" dirty="0">
                <a:effectLst/>
                <a:latin typeface="Arial" panose="020B0604020202020204" pitchFamily="34" charset="0"/>
              </a:rPr>
              <a:t>У липні 1999 року, </a:t>
            </a:r>
            <a:r>
              <a:rPr lang="uk-UA" sz="2900" b="0" i="0" strike="noStrike" dirty="0" err="1">
                <a:effectLst/>
                <a:latin typeface="Arial" panose="020B0604020202020204" pitchFamily="34" charset="0"/>
              </a:rPr>
              <a:t>Ев</a:t>
            </a:r>
            <a:r>
              <a:rPr lang="uk-UA" sz="2900" b="0" i="0" strike="noStrike" dirty="0">
                <a:effectLst/>
                <a:latin typeface="Arial" panose="020B0604020202020204" pitchFamily="34" charset="0"/>
              </a:rPr>
              <a:t> Вільямс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, засновник компанії </a:t>
            </a:r>
            <a:r>
              <a:rPr lang="uk-UA" sz="2900" b="0" i="0" strike="noStrike" dirty="0">
                <a:effectLst/>
                <a:latin typeface="Arial" panose="020B0604020202020204" pitchFamily="34" charset="0"/>
              </a:rPr>
              <a:t>«</a:t>
            </a:r>
            <a:r>
              <a:rPr lang="en-US" sz="2900" b="0" i="0" strike="noStrike" dirty="0" err="1">
                <a:effectLst/>
                <a:latin typeface="Arial" panose="020B0604020202020204" pitchFamily="34" charset="0"/>
              </a:rPr>
              <a:t>Pyra</a:t>
            </a:r>
            <a:r>
              <a:rPr lang="en-US" sz="2900" b="0" i="0" strike="noStrike" dirty="0">
                <a:effectLst/>
                <a:latin typeface="Arial" panose="020B0604020202020204" pitchFamily="34" charset="0"/>
              </a:rPr>
              <a:t> Labs</a:t>
            </a:r>
            <a:r>
              <a:rPr lang="en-US" sz="2900" b="0" i="0" dirty="0">
                <a:effectLst/>
                <a:latin typeface="Arial" panose="020B0604020202020204" pitchFamily="34" charset="0"/>
              </a:rPr>
              <a:t>» 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який створив набір скриптів для полегшення процесу дописів у своєму блозі, випустив цей скрипт як продукт компанії під назвою </a:t>
            </a:r>
            <a:r>
              <a:rPr lang="en-US" sz="2900" b="0" i="0" strike="noStrike" dirty="0">
                <a:effectLst/>
                <a:latin typeface="Arial" panose="020B0604020202020204" pitchFamily="34" charset="0"/>
              </a:rPr>
              <a:t>Blogger</a:t>
            </a:r>
            <a:r>
              <a:rPr lang="uk-UA" sz="2900" b="0" i="0" strike="noStrike" dirty="0">
                <a:effectLst/>
                <a:latin typeface="Arial" panose="020B0604020202020204" pitchFamily="34" charset="0"/>
              </a:rPr>
              <a:t>.</a:t>
            </a:r>
            <a:r>
              <a:rPr lang="en-US" sz="2900" b="0" i="0" dirty="0">
                <a:effectLst/>
                <a:latin typeface="Arial" panose="020B0604020202020204" pitchFamily="34" charset="0"/>
              </a:rPr>
              <a:t> 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Це була перша безкоштовна </a:t>
            </a:r>
            <a:r>
              <a:rPr lang="uk-UA" sz="2900" b="0" i="0" dirty="0" err="1">
                <a:effectLst/>
                <a:latin typeface="Arial" panose="020B0604020202020204" pitchFamily="34" charset="0"/>
              </a:rPr>
              <a:t>блогова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 служба. Згодом </a:t>
            </a:r>
            <a:r>
              <a:rPr lang="en-US" sz="2900" b="0" i="0" dirty="0">
                <a:effectLst/>
                <a:latin typeface="Arial" panose="020B0604020202020204" pitchFamily="34" charset="0"/>
              </a:rPr>
              <a:t>Blogger </a:t>
            </a:r>
            <a:r>
              <a:rPr lang="uk-UA" sz="2900" b="0" i="0" dirty="0">
                <a:effectLst/>
                <a:latin typeface="Arial" panose="020B0604020202020204" pitchFamily="34" charset="0"/>
              </a:rPr>
              <a:t>був викуплений компанією </a:t>
            </a:r>
            <a:r>
              <a:rPr lang="en-US" sz="2900" b="0" i="0" strike="noStrike" dirty="0">
                <a:effectLst/>
                <a:latin typeface="Arial" panose="020B0604020202020204" pitchFamily="34" charset="0"/>
              </a:rPr>
              <a:t>Google</a:t>
            </a:r>
            <a:r>
              <a:rPr lang="uk-UA" sz="2900" strike="noStrike" dirty="0">
                <a:latin typeface="Arial" panose="020B0604020202020204" pitchFamily="34" charset="0"/>
              </a:rPr>
              <a:t> і працює донині.</a:t>
            </a:r>
            <a:endParaRPr lang="en-US" sz="2900" b="0" i="0" dirty="0">
              <a:effectLst/>
              <a:latin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7810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820678-B550-4D0D-80C0-D0041342B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259633"/>
            <a:ext cx="9603275" cy="4206712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Arial" panose="020B0604020202020204" pitchFamily="34" charset="0"/>
              </a:rPr>
              <a:t>2006 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року після позову компанії </a:t>
            </a:r>
            <a:r>
              <a:rPr lang="uk-UA" sz="2000" b="0" i="0" u="none" strike="noStrike" dirty="0">
                <a:effectLst/>
                <a:latin typeface="Arial" panose="020B0604020202020204" pitchFamily="34" charset="0"/>
              </a:rPr>
              <a:t>«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Apple»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 (</a:t>
            </a:r>
            <a:r>
              <a:rPr lang="ru-RU" sz="2000" b="0" i="0" dirty="0">
                <a:effectLst/>
                <a:latin typeface="Arial" panose="020B0604020202020204" pitchFamily="34" charset="0"/>
              </a:rPr>
              <a:t> подали у 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2004 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р.) на блогерів, було винесено рішення суду про те, що вони володіють тими ж правами по нерозголошенню джерел інформації, що й журналісти.</a:t>
            </a:r>
          </a:p>
          <a:p>
            <a:pPr marL="0" indent="0" algn="just">
              <a:buNone/>
            </a:pPr>
            <a:endParaRPr lang="uk-UA" sz="2000" b="0" i="0" dirty="0">
              <a:effectLst/>
              <a:latin typeface="Arial" panose="020B0604020202020204" pitchFamily="34" charset="0"/>
            </a:endParaRPr>
          </a:p>
          <a:p>
            <a:pPr algn="just"/>
            <a:r>
              <a:rPr lang="uk-UA" sz="2000" b="0" i="0" dirty="0">
                <a:effectLst/>
                <a:latin typeface="Arial" panose="020B0604020202020204" pitchFamily="34" charset="0"/>
              </a:rPr>
              <a:t>Ключовою відмінністю блогів від щоденникових записів було те, що перші зазвичай передбачали сторонніх читачів, які можуть вступити в публічну дискусію з автором (наприклад, у коментарях до запису). Зараз коментування, реакції, поширення є стандартною практикою, тому «щоденникові записи» як термін не використовується, хіба що у якості персонального, особистого блогу.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1324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064CF-350B-446B-A00A-18907DE73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Правда чи вигадка?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8E3EA9-0423-4155-9439-44E602C33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11559"/>
            <a:ext cx="9603275" cy="3954786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Найбільше грошей блогери заробляють на рекламі, партнерських програмах, оглядах брендів, а також на продажі власних товарів та послуг, у тому числі онлайн-курсів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Rankiq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75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блогерів кажуть, що їхні блоги приносять хороший дохід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Тільки 5 зі 100 блогерів заробляють понад 150 000 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USD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на рік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4"/>
              </a:rPr>
              <a:t>Express Writers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22%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блогерів заробляють гроші виключно на своїх блогах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5"/>
              </a:rPr>
              <a:t>First site guide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19%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блогерів заробляють на партнерській програмі (основне джерело доходу), тоді як 17% блогерів заробляють на продажу власних товарів або послуг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5"/>
              </a:rPr>
              <a:t>First site guide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188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92978BB-CFE9-49E7-905D-70E1D2C06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427584"/>
            <a:ext cx="9603275" cy="4038761"/>
          </a:xfrm>
        </p:spPr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33% блогерів не заробляють гроші на блогах і тільки 10% блогерів заробляють 1 мільйон доларів на рік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Techjury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45%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блогерів отримують дохід понад 50 000 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USD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за рік, продаючи свої товари або послуги, з цього числа 73% блогерів випускають контент тільки для однієї цільової аудиторії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GrowthBadger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Блогери, які заробляють понад 50 000 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USD 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на рік, пишуть статті, які містять приблизно 10000 слів. Блогери з низьким доходом публікують контент обсягом до 2000 слів ( </a:t>
            </a:r>
            <a:r>
              <a:rPr lang="en-US" b="0" i="0" u="none" strike="noStrike" dirty="0" err="1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GrowthBadger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marL="0" indent="0">
              <a:buNone/>
            </a:pPr>
            <a:br>
              <a:rPr lang="en-US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1466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9C6ABC-75E4-4EE4-8555-459831F21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830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Найбільше грошей блогери заробляють на рекламі, партнерських програмах, оглядах брендів, а також на продажі власних товарів та послуг, у тому числі онлайн-курсів ( </a:t>
            </a:r>
            <a:r>
              <a:rPr lang="en-US" b="0" i="0" u="none" strike="noStrike" dirty="0" err="1">
                <a:solidFill>
                  <a:srgbClr val="00B05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Rankiq</a:t>
            </a: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25% 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блогерів кажуть, що їхні блоги приносять хороший дохід ( </a:t>
            </a:r>
            <a:r>
              <a:rPr lang="en-US" b="0" i="0" u="none" strike="noStrike" dirty="0">
                <a:solidFill>
                  <a:srgbClr val="FF0000"/>
                </a:solidFill>
                <a:effectLst/>
                <a:latin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Orbit Media</a:t>
            </a:r>
            <a:r>
              <a:rPr lang="en-US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, 2020)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– тільки кожний четвертий;</a:t>
            </a:r>
            <a:endParaRPr lang="en-US" b="0" i="0" dirty="0">
              <a:solidFill>
                <a:srgbClr val="FF0000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Тільки 2 зі 100 блогерів заробляють понад 150 000 </a:t>
            </a:r>
            <a:r>
              <a:rPr lang="en-US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USD 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на рік ( </a:t>
            </a:r>
            <a:r>
              <a:rPr lang="en-US" b="0" i="0" u="none" strike="noStrike" dirty="0">
                <a:solidFill>
                  <a:srgbClr val="FF0000"/>
                </a:solidFill>
                <a:effectLst/>
                <a:latin typeface="Roboto" panose="020000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Express Writers</a:t>
            </a:r>
            <a:r>
              <a:rPr lang="en-US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, 2020)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– лише двоє;</a:t>
            </a:r>
            <a:endParaRPr lang="en-US" b="0" i="0" dirty="0">
              <a:solidFill>
                <a:srgbClr val="FF0000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22% </a:t>
            </a:r>
            <a:r>
              <a:rPr lang="uk-UA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блогерів заробляють гроші на блогах ( </a:t>
            </a:r>
            <a:r>
              <a:rPr lang="en-US" b="0" i="0" u="none" strike="noStrike" dirty="0">
                <a:solidFill>
                  <a:srgbClr val="00B050"/>
                </a:solidFill>
                <a:effectLst/>
                <a:latin typeface="Roboto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First site guide</a:t>
            </a: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 , 2022)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19% </a:t>
            </a:r>
            <a:r>
              <a:rPr lang="uk-UA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блогерів заробляють на партнерській програмі (основне джерело доходу), тоді як 17% блогерів заробляють на продажу власних товарів або послуг ( </a:t>
            </a:r>
            <a:r>
              <a:rPr lang="en-US" b="0" i="0" u="none" strike="noStrike" dirty="0">
                <a:solidFill>
                  <a:srgbClr val="00B050"/>
                </a:solidFill>
                <a:effectLst/>
                <a:latin typeface="Roboto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First site guide</a:t>
            </a: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 , 2022).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0955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800FD4-9758-4879-B6E9-33490CBC1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33% блогерів не заробляють гроші на блогах і тільки 0,6% блогерів заробляють 1 мільйон доларів на рік ( </a:t>
            </a:r>
            <a:r>
              <a:rPr lang="en-US" b="0" i="0" u="none" strike="noStrike" dirty="0" err="1">
                <a:solidFill>
                  <a:srgbClr val="FF0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Techjury</a:t>
            </a:r>
            <a:r>
              <a:rPr lang="en-US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, 2022)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– мільйони заробляють лише 0,6%;</a:t>
            </a:r>
            <a:endParaRPr lang="en-US" b="0" i="0" dirty="0">
              <a:solidFill>
                <a:srgbClr val="FF0000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45% </a:t>
            </a:r>
            <a:r>
              <a:rPr lang="uk-UA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блогерів отримують дохід понад 50 000 </a:t>
            </a: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USD </a:t>
            </a:r>
            <a:r>
              <a:rPr lang="uk-UA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за рік, продаючи свої товари або послуги, з цього числа 73% блогерів випускають контент тільки для однієї цільової аудиторії ( </a:t>
            </a:r>
            <a:r>
              <a:rPr lang="en-US" b="0" i="0" u="none" strike="noStrike" dirty="0" err="1">
                <a:solidFill>
                  <a:srgbClr val="00B050"/>
                </a:solidFill>
                <a:effectLst/>
                <a:latin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GrowthBadger</a:t>
            </a:r>
            <a:r>
              <a:rPr lang="en-US" b="0" i="0" dirty="0">
                <a:solidFill>
                  <a:srgbClr val="00B050"/>
                </a:solidFill>
                <a:effectLst/>
                <a:latin typeface="Roboto" panose="02000000000000000000" pitchFamily="2" charset="0"/>
              </a:rPr>
              <a:t> , 2020)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Блогери, які заробляють понад 50 000 </a:t>
            </a:r>
            <a:r>
              <a:rPr lang="en-US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USD 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на рік, пишуть статті, які містять приблизно 10000 слів. Блогери з низьким доходом публікують контент обсягом до 2000 слів ( </a:t>
            </a:r>
            <a:r>
              <a:rPr lang="en-US" b="0" i="0" u="none" strike="noStrike" dirty="0" err="1">
                <a:solidFill>
                  <a:srgbClr val="FF0000"/>
                </a:solidFill>
                <a:effectLst/>
                <a:latin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GrowthBadger</a:t>
            </a:r>
            <a:r>
              <a:rPr lang="en-US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, 2020)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– «класичний» розмір статті – 2500 слів, для </a:t>
            </a:r>
            <a:r>
              <a:rPr lang="uk-UA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низкього</a:t>
            </a:r>
            <a:r>
              <a:rPr lang="uk-UA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доходу  - до 500 слів</a:t>
            </a:r>
            <a:endParaRPr lang="en-US" b="0" i="0" dirty="0">
              <a:solidFill>
                <a:srgbClr val="FF0000"/>
              </a:solidFill>
              <a:effectLst/>
              <a:latin typeface="Roboto" panose="02000000000000000000" pitchFamily="2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1723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2506F0-2204-41E1-A150-A0E3F4B85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427584"/>
            <a:ext cx="9603275" cy="4038761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Компанії, що ведуть блог, отримують на 55% більше відвідувачів та на 97% більше зворотних посилань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70% покупців дізнаються про компанію через статті, а не платну рекламу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47% покупців, перш ніж щось купити, прочитують 3-5 статей у блозі</a:t>
            </a:r>
            <a:r>
              <a:rPr lang="uk-UA" dirty="0">
                <a:solidFill>
                  <a:srgbClr val="282828"/>
                </a:solidFill>
                <a:latin typeface="Roboto" panose="02000000000000000000" pitchFamily="2" charset="0"/>
              </a:rPr>
              <a:t> (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Джерело: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Social Media Today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2017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)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Компанії, які публікують у блозі 16 статей на місяць, отримують у 3,5 рази більше трафіку, ніж компанії, які публікують 4 статті на місяць.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Компанії, що публікують понад 16 статей на місяць, отримують у 4,5 рази більше потенційних клієнтів</a:t>
            </a:r>
            <a:r>
              <a:rPr lang="uk-UA" dirty="0">
                <a:solidFill>
                  <a:srgbClr val="282828"/>
                </a:solidFill>
                <a:latin typeface="Roboto" panose="02000000000000000000" pitchFamily="2" charset="0"/>
              </a:rPr>
              <a:t> (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Джерело: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3"/>
              </a:rPr>
              <a:t>HubSpot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2022</a:t>
            </a: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)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endParaRPr lang="uk-UA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6D46ECD-A61F-4590-9773-998FAFDFF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43833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00B050"/>
                </a:solidFill>
              </a:rPr>
              <a:t>Чому компанії ведуть блог?</a:t>
            </a:r>
          </a:p>
        </p:txBody>
      </p:sp>
    </p:spTree>
    <p:extLst>
      <p:ext uri="{BB962C8B-B14F-4D97-AF65-F5344CB8AC3E}">
        <p14:creationId xmlns:p14="http://schemas.microsoft.com/office/powerpoint/2010/main" val="3110154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8C385-C73F-424B-B3A6-BD20B2C0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Як </a:t>
            </a:r>
            <a:r>
              <a:rPr lang="uk-UA" dirty="0" err="1">
                <a:solidFill>
                  <a:srgbClr val="00B050"/>
                </a:solidFill>
              </a:rPr>
              <a:t>монетизувати</a:t>
            </a:r>
            <a:r>
              <a:rPr lang="uk-UA" dirty="0">
                <a:solidFill>
                  <a:srgbClr val="00B050"/>
                </a:solidFill>
              </a:rPr>
              <a:t> блог чи сторінку ЗМІ в </a:t>
            </a:r>
            <a:r>
              <a:rPr lang="uk-UA" dirty="0" err="1">
                <a:solidFill>
                  <a:srgbClr val="00B050"/>
                </a:solidFill>
              </a:rPr>
              <a:t>соц.мережах</a:t>
            </a:r>
            <a:r>
              <a:rPr lang="uk-UA" dirty="0">
                <a:solidFill>
                  <a:srgbClr val="00B050"/>
                </a:solidFill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3A4DFF-DD4E-4957-991D-7CD02501086C}"/>
              </a:ext>
            </a:extLst>
          </p:cNvPr>
          <p:cNvSpPr txBox="1"/>
          <p:nvPr/>
        </p:nvSpPr>
        <p:spPr>
          <a:xfrm>
            <a:off x="1130270" y="3758978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Соціальні мережі – найпопулярніший спосіб залучити трафік у блог (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Roboto" panose="02000000000000000000" pitchFamily="2" charset="0"/>
                <a:hlinkClick r:id="rId2"/>
              </a:rPr>
              <a:t>Orbit Media</a:t>
            </a:r>
            <a:r>
              <a:rPr lang="en-US" b="0" i="0" dirty="0">
                <a:solidFill>
                  <a:srgbClr val="282828"/>
                </a:solidFill>
                <a:effectLst/>
                <a:latin typeface="Roboto" panose="02000000000000000000" pitchFamily="2" charset="0"/>
              </a:rPr>
              <a:t> , 2021)</a:t>
            </a:r>
          </a:p>
        </p:txBody>
      </p:sp>
    </p:spTree>
    <p:extLst>
      <p:ext uri="{BB962C8B-B14F-4D97-AF65-F5344CB8AC3E}">
        <p14:creationId xmlns:p14="http://schemas.microsoft.com/office/powerpoint/2010/main" val="142777599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133</TotalTime>
  <Words>1542</Words>
  <Application>Microsoft Office PowerPoint</Application>
  <PresentationFormat>Широкий екран</PresentationFormat>
  <Paragraphs>80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0" baseType="lpstr">
      <vt:lpstr>arial</vt:lpstr>
      <vt:lpstr>arial</vt:lpstr>
      <vt:lpstr>Century Gothic</vt:lpstr>
      <vt:lpstr>Roboto</vt:lpstr>
      <vt:lpstr>Галерея</vt:lpstr>
      <vt:lpstr>Блоги</vt:lpstr>
      <vt:lpstr>Хто ж і що перше?</vt:lpstr>
      <vt:lpstr>Презентація PowerPoint</vt:lpstr>
      <vt:lpstr>Правда чи вигадка?</vt:lpstr>
      <vt:lpstr>Презентація PowerPoint</vt:lpstr>
      <vt:lpstr>Презентація PowerPoint</vt:lpstr>
      <vt:lpstr>Презентація PowerPoint</vt:lpstr>
      <vt:lpstr>Чому компанії ведуть блог?</vt:lpstr>
      <vt:lpstr>Як монетизувати блог чи сторінку ЗМІ в соц.мережах?</vt:lpstr>
      <vt:lpstr>Ідеальний блогерський текст</vt:lpstr>
      <vt:lpstr>Покращуємо блог</vt:lpstr>
      <vt:lpstr>Презентація PowerPoint</vt:lpstr>
      <vt:lpstr>Крутий заголовок</vt:lpstr>
      <vt:lpstr>Збільшуємо трафік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Слава</dc:creator>
  <cp:lastModifiedBy>Слава</cp:lastModifiedBy>
  <cp:revision>9</cp:revision>
  <dcterms:created xsi:type="dcterms:W3CDTF">2022-09-26T17:21:33Z</dcterms:created>
  <dcterms:modified xsi:type="dcterms:W3CDTF">2023-09-04T14:40:21Z</dcterms:modified>
</cp:coreProperties>
</file>