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14FB540F-F4EA-434A-9F82-D8B364484104}">
          <p14:sldIdLst>
            <p14:sldId id="256"/>
            <p14:sldId id="257"/>
            <p14:sldId id="258"/>
            <p14:sldId id="25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CC0099"/>
    <a:srgbClr val="740A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0E8337-EAB9-4BE8-A23E-40443F3F54D5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982D69-0C0D-44F1-AFAC-B06B91E1F3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719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82D69-0C0D-44F1-AFAC-B06B91E1F31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428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82D69-0C0D-44F1-AFAC-B06B91E1F31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428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36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7596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484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3457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8801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540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3297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217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0115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450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1632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0C622-31BD-4B31-BF9C-893C55AEBD97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633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1268760"/>
            <a:ext cx="6840760" cy="1728192"/>
          </a:xfrm>
        </p:spPr>
        <p:txBody>
          <a:bodyPr/>
          <a:lstStyle/>
          <a:p>
            <a:r>
              <a:rPr lang="uk-UA" dirty="0" smtClean="0"/>
              <a:t>Інтегровані фахові </a:t>
            </a:r>
            <a:r>
              <a:rPr lang="uk-UA" dirty="0" err="1" smtClean="0"/>
              <a:t>комунікцаії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92080" y="3886200"/>
            <a:ext cx="2480320" cy="1752600"/>
          </a:xfrm>
        </p:spPr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err="1" smtClean="0"/>
              <a:t>Баранецька</a:t>
            </a:r>
            <a:r>
              <a:rPr lang="ru-RU" dirty="0" smtClean="0"/>
              <a:t> Анна </a:t>
            </a:r>
            <a:r>
              <a:rPr lang="ru-RU" dirty="0" err="1" smtClean="0"/>
              <a:t>Дмитрівна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7196730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692696"/>
            <a:ext cx="7128792" cy="5400600"/>
          </a:xfrm>
        </p:spPr>
        <p:txBody>
          <a:bodyPr>
            <a:noAutofit/>
          </a:bodyPr>
          <a:lstStyle/>
          <a:p>
            <a:pPr algn="just"/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	Курс «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Інтегровані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фахові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комунікцаії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спрямований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на 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розкриття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концепції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інтеграції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комунікацій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яка стала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однією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актуальних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на ринку рекламу.  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сучасному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етапі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аудиторія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стає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досить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вимогловою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до 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шляхів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комунікування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з нею. Реклама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певним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чином не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є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настільки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впливогенною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якою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раніше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Тому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виникає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необхідність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пошуку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нових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шляхів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взаємодії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аудиторією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підсиленні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прагматичного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ефекту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Одним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таких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підходів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стала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актуалізована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сьогоденні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концепція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інтегації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комунікацій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шляхів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поєднання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комунікацій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в 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одній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комунікцаійній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стратегії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  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    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92080" y="3886200"/>
            <a:ext cx="2480320" cy="175260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71872511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i="1" dirty="0" smtClean="0">
                <a:solidFill>
                  <a:srgbClr val="740A51"/>
                </a:solidFill>
              </a:rPr>
              <a:t>	</a:t>
            </a:r>
            <a:endParaRPr lang="ru-RU" sz="2200" i="1" dirty="0" smtClean="0">
              <a:solidFill>
                <a:srgbClr val="740A5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908720"/>
            <a:ext cx="756084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Метою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курсу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Інтегровані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фахові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комунікації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» є 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ознайомлення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студентів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концепцією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інтеграції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комунікацій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осмисленні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функціональні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можливості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реклами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інтегрованих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маркетингових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комуніка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Основними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завданнями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дисципліни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є: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осмислити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інтерпретувати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категорійний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апарат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чітко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окреслити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маркетингових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комунікацій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i="1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охарактеризувати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та роль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реклами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домінантного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носія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про товар/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послугу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фірму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маркетингових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комунікацій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i="1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окреслити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закономірності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тенденції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інтеграції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маркетингових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комунікативних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i="1" dirty="0">
                <a:latin typeface="Times New Roman" pitchFamily="18" charset="0"/>
                <a:cs typeface="Times New Roman" pitchFamily="18" charset="0"/>
              </a:rPr>
              <a:t> 4) набути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уявлення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функціональних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можливостей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реклами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синтетичних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маркетингових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комунікацій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015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txBody>
          <a:bodyPr>
            <a:normAutofit fontScale="90000"/>
          </a:bodyPr>
          <a:lstStyle/>
          <a:p>
            <a:r>
              <a:rPr lang="uk-UA" sz="2000" b="1" dirty="0" smtClean="0">
                <a:solidFill>
                  <a:srgbClr val="0033CC"/>
                </a:solidFill>
              </a:rPr>
              <a:t>У результаті успішного вивчення </a:t>
            </a:r>
            <a:r>
              <a:rPr lang="uk-UA" sz="2000" b="1" dirty="0">
                <a:solidFill>
                  <a:srgbClr val="0033CC"/>
                </a:solidFill>
              </a:rPr>
              <a:t>курсу </a:t>
            </a:r>
            <a:r>
              <a:rPr lang="uk-UA" sz="2000" b="1" dirty="0" smtClean="0">
                <a:solidFill>
                  <a:srgbClr val="0033CC"/>
                </a:solidFill>
              </a:rPr>
              <a:t>студенти</a:t>
            </a:r>
            <a:r>
              <a:rPr lang="uk-UA" sz="2000" b="1" dirty="0">
                <a:solidFill>
                  <a:srgbClr val="0033CC"/>
                </a:solidFill>
              </a:rPr>
              <a:t/>
            </a:r>
            <a:br>
              <a:rPr lang="uk-UA" sz="2000" b="1" dirty="0">
                <a:solidFill>
                  <a:srgbClr val="0033CC"/>
                </a:solidFill>
              </a:rPr>
            </a:br>
            <a:r>
              <a:rPr lang="uk-UA" sz="2000" b="1" dirty="0" smtClean="0">
                <a:solidFill>
                  <a:srgbClr val="0033CC"/>
                </a:solidFill>
              </a:rPr>
              <a:t/>
            </a:r>
            <a:br>
              <a:rPr lang="uk-UA" sz="2000" b="1" dirty="0" smtClean="0">
                <a:solidFill>
                  <a:srgbClr val="0033CC"/>
                </a:solidFill>
              </a:rPr>
            </a:br>
            <a:r>
              <a:rPr lang="uk-UA" sz="2000" dirty="0" smtClean="0">
                <a:solidFill>
                  <a:srgbClr val="0033CC"/>
                </a:solidFill>
              </a:rPr>
              <a:t>мають </a:t>
            </a:r>
            <a:r>
              <a:rPr lang="uk-UA" sz="2000" dirty="0" smtClean="0">
                <a:solidFill>
                  <a:srgbClr val="0033CC"/>
                </a:solidFill>
              </a:rPr>
              <a:t>знати:</a:t>
            </a:r>
            <a:r>
              <a:rPr lang="uk-UA" sz="2000" dirty="0">
                <a:solidFill>
                  <a:srgbClr val="0033CC"/>
                </a:solidFill>
              </a:rPr>
              <a:t/>
            </a:r>
            <a:br>
              <a:rPr lang="uk-UA" sz="2000" dirty="0">
                <a:solidFill>
                  <a:srgbClr val="0033CC"/>
                </a:solidFill>
              </a:rPr>
            </a:br>
            <a:r>
              <a:rPr lang="uk-UA" sz="2000" dirty="0">
                <a:solidFill>
                  <a:srgbClr val="0033CC"/>
                </a:solidFill>
              </a:rPr>
              <a:t>Згідно з вимогами освітньо-професійної програми студенти мають знати: </a:t>
            </a:r>
            <a:br>
              <a:rPr lang="uk-UA" sz="2000" dirty="0">
                <a:solidFill>
                  <a:srgbClr val="0033CC"/>
                </a:solidFill>
              </a:rPr>
            </a:br>
            <a:r>
              <a:rPr lang="uk-UA" sz="2000" dirty="0">
                <a:solidFill>
                  <a:srgbClr val="0033CC"/>
                </a:solidFill>
              </a:rPr>
              <a:t>- зміст поняття </a:t>
            </a:r>
            <a:r>
              <a:rPr lang="uk-UA" sz="2000" dirty="0" smtClean="0">
                <a:solidFill>
                  <a:srgbClr val="0033CC"/>
                </a:solidFill>
              </a:rPr>
              <a:t>«</a:t>
            </a:r>
            <a:r>
              <a:rPr lang="uk-UA" sz="2000" dirty="0">
                <a:solidFill>
                  <a:srgbClr val="0033CC"/>
                </a:solidFill>
              </a:rPr>
              <a:t>маркетингові комунікації», «маркетингова політика комунікацій», «інтегровані маркетингові комунікації</a:t>
            </a:r>
            <a:r>
              <a:rPr lang="uk-UA" sz="2000" dirty="0" smtClean="0">
                <a:solidFill>
                  <a:srgbClr val="0033CC"/>
                </a:solidFill>
              </a:rPr>
              <a:t>», </a:t>
            </a:r>
            <a:r>
              <a:rPr lang="uk-UA" sz="2000" dirty="0">
                <a:solidFill>
                  <a:srgbClr val="0033CC"/>
                </a:solidFill>
              </a:rPr>
              <a:t>«синергетичний ефект</a:t>
            </a:r>
            <a:r>
              <a:rPr lang="uk-UA" sz="2000" dirty="0" smtClean="0">
                <a:solidFill>
                  <a:srgbClr val="0033CC"/>
                </a:solidFill>
              </a:rPr>
              <a:t>»;</a:t>
            </a:r>
            <a:r>
              <a:rPr lang="uk-UA" sz="2000" dirty="0">
                <a:solidFill>
                  <a:srgbClr val="0033CC"/>
                </a:solidFill>
              </a:rPr>
              <a:t/>
            </a:r>
            <a:br>
              <a:rPr lang="uk-UA" sz="2000" dirty="0">
                <a:solidFill>
                  <a:srgbClr val="0033CC"/>
                </a:solidFill>
              </a:rPr>
            </a:br>
            <a:r>
              <a:rPr lang="uk-UA" sz="2000" dirty="0">
                <a:solidFill>
                  <a:srgbClr val="0033CC"/>
                </a:solidFill>
              </a:rPr>
              <a:t>- складники, які утворюють систему маркетингових комунікацій;</a:t>
            </a:r>
            <a:br>
              <a:rPr lang="uk-UA" sz="2000" dirty="0">
                <a:solidFill>
                  <a:srgbClr val="0033CC"/>
                </a:solidFill>
              </a:rPr>
            </a:br>
            <a:r>
              <a:rPr lang="uk-UA" sz="2000" dirty="0">
                <a:solidFill>
                  <a:srgbClr val="0033CC"/>
                </a:solidFill>
              </a:rPr>
              <a:t>- домінантні позиції реклами в системі інтегрованих маркетингових комунікацій;</a:t>
            </a:r>
            <a:br>
              <a:rPr lang="uk-UA" sz="2000" dirty="0">
                <a:solidFill>
                  <a:srgbClr val="0033CC"/>
                </a:solidFill>
              </a:rPr>
            </a:br>
            <a:r>
              <a:rPr lang="uk-UA" sz="2000" dirty="0">
                <a:solidFill>
                  <a:srgbClr val="0033CC"/>
                </a:solidFill>
              </a:rPr>
              <a:t>- основні концепції та підходи до інтерпретації </a:t>
            </a:r>
            <a:r>
              <a:rPr lang="uk-UA" sz="2000" dirty="0" smtClean="0">
                <a:solidFill>
                  <a:srgbClr val="0033CC"/>
                </a:solidFill>
              </a:rPr>
              <a:t>фахових комунікацій</a:t>
            </a:r>
            <a:r>
              <a:rPr lang="uk-UA" sz="2000" dirty="0">
                <a:solidFill>
                  <a:srgbClr val="0033CC"/>
                </a:solidFill>
              </a:rPr>
              <a:t>;</a:t>
            </a:r>
            <a:br>
              <a:rPr lang="uk-UA" sz="2000" dirty="0">
                <a:solidFill>
                  <a:srgbClr val="0033CC"/>
                </a:solidFill>
              </a:rPr>
            </a:br>
            <a:r>
              <a:rPr lang="uk-UA" sz="2000" dirty="0">
                <a:solidFill>
                  <a:srgbClr val="0033CC"/>
                </a:solidFill>
              </a:rPr>
              <a:t>- чинники, що зумовлюють застосування інтегрованих маркетингових комунікацій; </a:t>
            </a:r>
            <a:br>
              <a:rPr lang="uk-UA" sz="2000" dirty="0">
                <a:solidFill>
                  <a:srgbClr val="0033CC"/>
                </a:solidFill>
              </a:rPr>
            </a:br>
            <a:r>
              <a:rPr lang="uk-UA" sz="2000" dirty="0">
                <a:solidFill>
                  <a:srgbClr val="0033CC"/>
                </a:solidFill>
              </a:rPr>
              <a:t>- систему маркетингових комунікацій, зокрема основних та синтетичних;</a:t>
            </a:r>
            <a:br>
              <a:rPr lang="uk-UA" sz="2000" dirty="0">
                <a:solidFill>
                  <a:srgbClr val="0033CC"/>
                </a:solidFill>
              </a:rPr>
            </a:br>
            <a:r>
              <a:rPr lang="uk-UA" sz="2000" dirty="0">
                <a:solidFill>
                  <a:srgbClr val="0033CC"/>
                </a:solidFill>
              </a:rPr>
              <a:t>- підходи до поєднання/інтеграції сукупності маркетингових комунікацій; </a:t>
            </a:r>
            <a:br>
              <a:rPr lang="uk-UA" sz="2000" dirty="0">
                <a:solidFill>
                  <a:srgbClr val="0033CC"/>
                </a:solidFill>
              </a:rPr>
            </a:br>
            <a:r>
              <a:rPr lang="uk-UA" sz="2000" dirty="0">
                <a:solidFill>
                  <a:srgbClr val="0033CC"/>
                </a:solidFill>
              </a:rPr>
              <a:t>уміти:</a:t>
            </a:r>
            <a:br>
              <a:rPr lang="uk-UA" sz="2000" dirty="0">
                <a:solidFill>
                  <a:srgbClr val="0033CC"/>
                </a:solidFill>
              </a:rPr>
            </a:br>
            <a:r>
              <a:rPr lang="uk-UA" sz="2000" dirty="0">
                <a:solidFill>
                  <a:srgbClr val="0033CC"/>
                </a:solidFill>
              </a:rPr>
              <a:t>- осмислювати  сучасний рекламний ринок та роль реклами на ньому;</a:t>
            </a:r>
            <a:br>
              <a:rPr lang="uk-UA" sz="2000" dirty="0">
                <a:solidFill>
                  <a:srgbClr val="0033CC"/>
                </a:solidFill>
              </a:rPr>
            </a:br>
            <a:r>
              <a:rPr lang="uk-UA" sz="2000" dirty="0">
                <a:solidFill>
                  <a:srgbClr val="0033CC"/>
                </a:solidFill>
              </a:rPr>
              <a:t>- визначати домінантні позиції реклами на тому чи іншому етапі життєвого циклу товару;</a:t>
            </a:r>
            <a:br>
              <a:rPr lang="uk-UA" sz="2000" dirty="0">
                <a:solidFill>
                  <a:srgbClr val="0033CC"/>
                </a:solidFill>
              </a:rPr>
            </a:br>
            <a:r>
              <a:rPr lang="uk-UA" sz="2000" dirty="0">
                <a:solidFill>
                  <a:srgbClr val="0033CC"/>
                </a:solidFill>
              </a:rPr>
              <a:t>- виявляти сумісність тих чи тих комунікативних засобів з метою посилення ефективності маркетингових </a:t>
            </a:r>
            <a:r>
              <a:rPr lang="uk-UA" sz="2000" dirty="0" smtClean="0">
                <a:solidFill>
                  <a:srgbClr val="0033CC"/>
                </a:solidFill>
              </a:rPr>
              <a:t>заходів.</a:t>
            </a:r>
            <a:r>
              <a:rPr lang="uk-UA" sz="2000" dirty="0">
                <a:solidFill>
                  <a:srgbClr val="0033CC"/>
                </a:solidFill>
              </a:rPr>
              <a:t/>
            </a:r>
            <a:br>
              <a:rPr lang="uk-UA" sz="2000" dirty="0">
                <a:solidFill>
                  <a:srgbClr val="0033CC"/>
                </a:solidFill>
              </a:rPr>
            </a:br>
            <a:r>
              <a:rPr lang="uk-UA" sz="2000" dirty="0">
                <a:solidFill>
                  <a:srgbClr val="0033CC"/>
                </a:solidFill>
              </a:rPr>
              <a:t/>
            </a:r>
            <a:br>
              <a:rPr lang="uk-UA" sz="2000" dirty="0">
                <a:solidFill>
                  <a:srgbClr val="0033CC"/>
                </a:solidFill>
              </a:rPr>
            </a:br>
            <a:endParaRPr lang="ru-RU" sz="1800" dirty="0"/>
          </a:p>
        </p:txBody>
      </p:sp>
      <p:sp>
        <p:nvSpPr>
          <p:cNvPr id="8" name="Арка 7"/>
          <p:cNvSpPr/>
          <p:nvPr/>
        </p:nvSpPr>
        <p:spPr>
          <a:xfrm flipH="1">
            <a:off x="11628782" y="4745393"/>
            <a:ext cx="45719" cy="45719"/>
          </a:xfrm>
          <a:prstGeom prst="blockArc">
            <a:avLst>
              <a:gd name="adj1" fmla="val 8845685"/>
              <a:gd name="adj2" fmla="val 1785117"/>
              <a:gd name="adj3" fmla="val 53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00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</TotalTime>
  <Words>14</Words>
  <Application>Microsoft Office PowerPoint</Application>
  <PresentationFormat>Экран (4:3)</PresentationFormat>
  <Paragraphs>20</Paragraphs>
  <Slides>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Інтегровані фахові комунікцаії</vt:lpstr>
      <vt:lpstr>   Курс «Інтегровані фахові комунікцаії» спрямований на  розкриття концепції інтеграції комунікацій, яка стала однією із актуальних на ринку рекламу.  На сучасному етапі розвитку суспільства  аудиторія стає досить вимогловою до  шляхів комунікування з нею. Реклама певним чином не завжди  є настільки впливогенною, якою була раніше. Тому виникає необхідність пошуку нових шляхів взаємодії з аудиторією та підсиленні  прагматичного ефекту. Одним із таких підходів стала актуалізована у сьогоденні концепція інтегації  комунікацій, тобто  шляхів  поєднання  різних комунікацій в  одній комунікцаійній стратегії.               .     .        </vt:lpstr>
      <vt:lpstr>Презентация PowerPoint</vt:lpstr>
      <vt:lpstr>У результаті успішного вивчення курсу студенти  мають знати: Згідно з вимогами освітньо-професійної програми студенти мають знати:  - зміст поняття «маркетингові комунікації», «маркетингова політика комунікацій», «інтегровані маркетингові комунікації», «синергетичний ефект»; - складники, які утворюють систему маркетингових комунікацій; - домінантні позиції реклами в системі інтегрованих маркетингових комунікацій; - основні концепції та підходи до інтерпретації фахових комунікацій; - чинники, що зумовлюють застосування інтегрованих маркетингових комунікацій;  - систему маркетингових комунікацій, зокрема основних та синтетичних; - підходи до поєднання/інтеграції сукупності маркетингових комунікацій;  уміти: - осмислювати  сучасний рекламний ринок та роль реклами на ньому; - визначати домінантні позиції реклами на тому чи іншому етапі життєвого циклу товару; - виявляти сумісність тих чи тих комунікативних засобів з метою посилення ефективності маркетингових заходів. 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Баранецкие</dc:title>
  <dc:creator>user</dc:creator>
  <cp:lastModifiedBy>user</cp:lastModifiedBy>
  <cp:revision>22</cp:revision>
  <dcterms:created xsi:type="dcterms:W3CDTF">2020-05-10T20:59:12Z</dcterms:created>
  <dcterms:modified xsi:type="dcterms:W3CDTF">2020-09-05T10:19:28Z</dcterms:modified>
</cp:coreProperties>
</file>