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9"/>
  </p:notesMasterIdLst>
  <p:sldIdLst>
    <p:sldId id="263" r:id="rId2"/>
    <p:sldId id="259" r:id="rId3"/>
    <p:sldId id="369" r:id="rId4"/>
    <p:sldId id="261" r:id="rId5"/>
    <p:sldId id="370" r:id="rId6"/>
    <p:sldId id="372" r:id="rId7"/>
    <p:sldId id="3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EB"/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1F2B-E5C8-4442-8AAB-AE24C85C8E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6729-A6E2-4599-9E03-FEB39138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1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2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9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0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5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5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2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6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2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9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F3F13-E49F-40E5-BC0D-7936241D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1251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dirty="0"/>
              <a:t>Презентація курсу</a:t>
            </a:r>
            <a:br>
              <a:rPr lang="uk-UA" dirty="0"/>
            </a:br>
            <a:r>
              <a:rPr lang="ru-RU" b="1" dirty="0">
                <a:effectLst/>
              </a:rPr>
              <a:t>"</a:t>
            </a:r>
            <a:r>
              <a:rPr lang="ru-RU" b="1" dirty="0"/>
              <a:t> </a:t>
            </a:r>
            <a:r>
              <a:rPr lang="ru-RU" b="1" dirty="0" err="1"/>
              <a:t>Багатоканальний</a:t>
            </a:r>
            <a:r>
              <a:rPr lang="ru-RU" b="1" dirty="0"/>
              <a:t> маркетинг на </a:t>
            </a:r>
            <a:r>
              <a:rPr lang="ru-RU" b="1" dirty="0" err="1"/>
              <a:t>Інтернет</a:t>
            </a:r>
            <a:r>
              <a:rPr lang="ru-RU" b="1" dirty="0"/>
              <a:t> ринку</a:t>
            </a:r>
            <a:r>
              <a:rPr lang="ru-RU" b="1" dirty="0">
                <a:effectLst/>
              </a:rPr>
              <a:t>"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7CD11-D1D2-4767-9692-1D15FE8DDF20}"/>
              </a:ext>
            </a:extLst>
          </p:cNvPr>
          <p:cNvSpPr txBox="1"/>
          <p:nvPr/>
        </p:nvSpPr>
        <p:spPr>
          <a:xfrm>
            <a:off x="8583856" y="6286113"/>
            <a:ext cx="3348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err="1"/>
              <a:t>К.е.н</a:t>
            </a:r>
            <a:r>
              <a:rPr lang="uk-UA" dirty="0"/>
              <a:t>., доц. </a:t>
            </a:r>
            <a:r>
              <a:rPr lang="uk-UA" dirty="0" err="1"/>
              <a:t>Малтиз</a:t>
            </a:r>
            <a:r>
              <a:rPr lang="uk-UA" dirty="0"/>
              <a:t>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8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9282" y="67979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ПЕРЕВАГИ МАРКЕТИНГОВИХ ІНФОРМАЦІЙНИХ СИСТЕМ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1" y="2693232"/>
            <a:ext cx="10018713" cy="3124201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Невисока вартість</a:t>
            </a:r>
          </a:p>
          <a:p>
            <a:r>
              <a:rPr lang="uk-UA" dirty="0">
                <a:solidFill>
                  <a:schemeClr val="tx1"/>
                </a:solidFill>
              </a:rPr>
              <a:t>Ширше і точніше охоплення ЦА</a:t>
            </a:r>
          </a:p>
          <a:p>
            <a:r>
              <a:rPr lang="uk-UA" dirty="0">
                <a:solidFill>
                  <a:schemeClr val="tx1"/>
                </a:solidFill>
              </a:rPr>
              <a:t>Швидке інформування</a:t>
            </a:r>
          </a:p>
          <a:p>
            <a:r>
              <a:rPr lang="uk-UA" dirty="0">
                <a:solidFill>
                  <a:schemeClr val="tx1"/>
                </a:solidFill>
              </a:rPr>
              <a:t>Швидкий зворотній зв’язок </a:t>
            </a:r>
          </a:p>
          <a:p>
            <a:r>
              <a:rPr lang="uk-UA" dirty="0">
                <a:solidFill>
                  <a:schemeClr val="tx1"/>
                </a:solidFill>
              </a:rPr>
              <a:t>Ефективний спосіб просування товарів у карантинних умовах</a:t>
            </a:r>
          </a:p>
          <a:p>
            <a:r>
              <a:rPr lang="uk-UA" dirty="0">
                <a:solidFill>
                  <a:schemeClr val="tx1"/>
                </a:solidFill>
              </a:rPr>
              <a:t>Наявність інструментів для швидкої </a:t>
            </a:r>
            <a:r>
              <a:rPr lang="uk-UA" dirty="0" err="1">
                <a:solidFill>
                  <a:schemeClr val="tx1"/>
                </a:solidFill>
              </a:rPr>
              <a:t>розкрутни</a:t>
            </a:r>
            <a:r>
              <a:rPr lang="uk-UA" dirty="0">
                <a:solidFill>
                  <a:schemeClr val="tx1"/>
                </a:solidFill>
              </a:rPr>
              <a:t> бізнесу</a:t>
            </a:r>
          </a:p>
          <a:p>
            <a:r>
              <a:rPr lang="uk-UA" dirty="0">
                <a:solidFill>
                  <a:schemeClr val="tx1"/>
                </a:solidFill>
              </a:rPr>
              <a:t>Автоматизовані бізнес-процеси</a:t>
            </a:r>
          </a:p>
          <a:p>
            <a:r>
              <a:rPr lang="uk-UA" dirty="0">
                <a:solidFill>
                  <a:schemeClr val="tx1"/>
                </a:solidFill>
              </a:rPr>
              <a:t>Наявність безкоштовних методів просування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4" y="6323804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6927A-1801-4448-BFD8-69359F5D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46" y="2770499"/>
            <a:ext cx="8534400" cy="1507067"/>
          </a:xfrm>
        </p:spPr>
        <p:txBody>
          <a:bodyPr>
            <a:noAutofit/>
          </a:bodyPr>
          <a:lstStyle/>
          <a:p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НАВЧАННЯ:</a:t>
            </a:r>
            <a:br>
              <a:rPr lang="uk-UA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500" dirty="0"/>
              <a:t>Під час вивчення дисципліни використовуються такі сучасні методи навчання:</a:t>
            </a:r>
            <a:br>
              <a:rPr lang="uk-UA" sz="2500" dirty="0"/>
            </a:br>
            <a:br>
              <a:rPr lang="uk-UA" sz="2500" dirty="0"/>
            </a:br>
            <a:r>
              <a:rPr lang="uk-UA" sz="2500" dirty="0"/>
              <a:t>Групові завдання</a:t>
            </a:r>
            <a:br>
              <a:rPr lang="uk-UA" sz="2500" dirty="0"/>
            </a:br>
            <a:r>
              <a:rPr lang="uk-UA" sz="2500" dirty="0"/>
              <a:t>Кейси</a:t>
            </a:r>
            <a:br>
              <a:rPr lang="uk-UA" sz="2500" dirty="0"/>
            </a:br>
            <a:r>
              <a:rPr lang="uk-UA" sz="2500" dirty="0"/>
              <a:t>Ділові ігри</a:t>
            </a:r>
            <a:br>
              <a:rPr lang="uk-UA" sz="2500" dirty="0"/>
            </a:br>
            <a:r>
              <a:rPr lang="uk-UA" sz="2500" dirty="0"/>
              <a:t>Демонстративний матеріал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2818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933" y="695648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У результаті вивчення дисципліни студент зможе: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418" y="2075542"/>
            <a:ext cx="9807291" cy="378823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uk-UA" sz="1500" dirty="0"/>
              <a:t>Опанувати багатоканальні методи інтернет просування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Набути необхідні знаннями в галузі планування маркетингової діяльності в мережі Інтернет;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формувати вмінь і навичок використання інструментів </a:t>
            </a:r>
            <a:r>
              <a:rPr lang="uk-UA" sz="1500" dirty="0" err="1"/>
              <a:t>інтернетмаркетингу</a:t>
            </a:r>
            <a:r>
              <a:rPr lang="uk-UA" sz="1500" dirty="0"/>
              <a:t> при веденні підприємницької діяльності;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Вміти застосовувати сучасні програмні продукти, інформаційні системи і технології в своїй професійній діяльності;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Усвідомлення Інтернету як засобу комунікації в сфері масових інтеграційних систем;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Знати можливості, ключовими технологіями комунікаційної роботи в Інтернеті в контексті завдань, які стоять перед фахівцем з реклами та </a:t>
            </a:r>
            <a:r>
              <a:rPr lang="uk-UA" sz="1500" dirty="0" err="1"/>
              <a:t>зв'язків</a:t>
            </a:r>
            <a:r>
              <a:rPr lang="uk-UA" sz="1500" dirty="0"/>
              <a:t> із громадськістю;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 Оперувати комунікаційною роботою в Інтернеті;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Набути вміння та навички роботи з пошуковими системами;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Знати основні види реклами та </a:t>
            </a:r>
            <a:r>
              <a:rPr lang="en-US" sz="1500" dirty="0"/>
              <a:t>PR-</a:t>
            </a:r>
            <a:r>
              <a:rPr lang="uk-UA" sz="1500" dirty="0"/>
              <a:t>діяльності в Інтернеті; 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Оформлювати </a:t>
            </a:r>
            <a:r>
              <a:rPr lang="uk-UA" sz="1500" dirty="0" err="1"/>
              <a:t>копірайтерські</a:t>
            </a:r>
            <a:r>
              <a:rPr lang="uk-UA" sz="1500" dirty="0"/>
              <a:t> тексти;</a:t>
            </a:r>
          </a:p>
          <a:p>
            <a:pPr marL="0" indent="0">
              <a:spcBef>
                <a:spcPts val="0"/>
              </a:spcBef>
            </a:pPr>
            <a:r>
              <a:rPr lang="uk-UA" sz="1500" dirty="0"/>
              <a:t>Формувати ефективні канали розповсюдження маркетингової інформації</a:t>
            </a:r>
            <a:br>
              <a:rPr lang="uk-UA" sz="1500" dirty="0"/>
            </a:br>
            <a:r>
              <a:rPr lang="uk-UA" sz="1500" dirty="0"/>
              <a:t>Згідно з вимогами освітньо-професійної  програми студенти повинні досягти такої </a:t>
            </a:r>
            <a:r>
              <a:rPr lang="uk-UA" sz="1500" b="1" dirty="0"/>
              <a:t>компетентності</a:t>
            </a:r>
            <a:r>
              <a:rPr lang="uk-UA" sz="1500" dirty="0"/>
              <a:t>: оперувати основами маркетингу, визначати проблеми інтернет маркетингу та вирішувати їх.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4" y="6313713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9E747A5-C70A-4F98-8114-D2856328C47B}"/>
              </a:ext>
            </a:extLst>
          </p:cNvPr>
          <p:cNvSpPr txBox="1"/>
          <p:nvPr/>
        </p:nvSpPr>
        <p:spPr>
          <a:xfrm>
            <a:off x="1054359" y="708498"/>
            <a:ext cx="99371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багатоканального</a:t>
            </a:r>
            <a:r>
              <a:rPr lang="ru-RU" dirty="0"/>
              <a:t> маркетингу в тому, </a:t>
            </a:r>
            <a:r>
              <a:rPr lang="ru-RU" dirty="0" err="1"/>
              <a:t>що</a:t>
            </a:r>
            <a:r>
              <a:rPr lang="ru-RU" dirty="0"/>
              <a:t> в кожному їх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.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– </a:t>
            </a:r>
            <a:r>
              <a:rPr lang="ru-RU" dirty="0" err="1"/>
              <a:t>охопити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напрямки і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багатоканальні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багатоканальні</a:t>
            </a:r>
            <a:r>
              <a:rPr lang="ru-RU" dirty="0"/>
              <a:t>, і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.</a:t>
            </a:r>
          </a:p>
          <a:p>
            <a:r>
              <a:rPr lang="ru-RU" dirty="0"/>
              <a:t>Суть </a:t>
            </a:r>
            <a:r>
              <a:rPr lang="ru-RU" dirty="0" err="1"/>
              <a:t>багатоканального</a:t>
            </a:r>
            <a:r>
              <a:rPr lang="ru-RU" dirty="0"/>
              <a:t> маркетингу – в </a:t>
            </a:r>
            <a:r>
              <a:rPr lang="ru-RU" dirty="0" err="1"/>
              <a:t>одночасному</a:t>
            </a:r>
            <a:r>
              <a:rPr lang="ru-RU" dirty="0"/>
              <a:t>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.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спрощеній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результат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крос</a:t>
            </a:r>
            <a:r>
              <a:rPr lang="ru-RU" dirty="0"/>
              <a:t>-канального </a:t>
            </a:r>
            <a:r>
              <a:rPr lang="ru-RU" dirty="0" err="1"/>
              <a:t>розвитку</a:t>
            </a:r>
            <a:r>
              <a:rPr lang="ru-RU" dirty="0"/>
              <a:t>. При такому </a:t>
            </a:r>
            <a:r>
              <a:rPr lang="ru-RU" dirty="0" err="1"/>
              <a:t>підході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 кожному з </a:t>
            </a:r>
            <a:r>
              <a:rPr lang="ru-RU" dirty="0" err="1"/>
              <a:t>каналів</a:t>
            </a:r>
            <a:r>
              <a:rPr lang="ru-RU" dirty="0"/>
              <a:t> і «</a:t>
            </a:r>
            <a:r>
              <a:rPr lang="ru-RU" dirty="0" err="1"/>
              <a:t>переміщує</a:t>
            </a:r>
            <a:r>
              <a:rPr lang="ru-RU" dirty="0"/>
              <a:t>» їх до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«воронки» </a:t>
            </a:r>
            <a:r>
              <a:rPr lang="ru-RU" dirty="0" err="1"/>
              <a:t>реалізації</a:t>
            </a:r>
            <a:r>
              <a:rPr lang="ru-RU" dirty="0"/>
              <a:t> товару.</a:t>
            </a:r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підприємство</a:t>
            </a:r>
            <a:r>
              <a:rPr lang="ru-RU" dirty="0"/>
              <a:t> «</a:t>
            </a:r>
            <a:r>
              <a:rPr lang="en-US" dirty="0"/>
              <a:t>Mashable»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повідомило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70%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 </a:t>
            </a:r>
            <a:r>
              <a:rPr lang="ru-RU" dirty="0" err="1"/>
              <a:t>цілісний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маркетингу.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наважуються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все просто –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категоризації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узгодити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кожному з </a:t>
            </a:r>
            <a:r>
              <a:rPr lang="ru-RU" dirty="0" err="1"/>
              <a:t>каналів</a:t>
            </a:r>
            <a:r>
              <a:rPr lang="ru-RU" dirty="0"/>
              <a:t>.</a:t>
            </a:r>
          </a:p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– грамотно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канали. Є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звітом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«</a:t>
            </a:r>
            <a:r>
              <a:rPr lang="ru-RU" dirty="0" err="1"/>
              <a:t>Медіа</a:t>
            </a:r>
            <a:r>
              <a:rPr lang="ru-RU" dirty="0"/>
              <a:t> Пост»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:</a:t>
            </a:r>
          </a:p>
          <a:p>
            <a:r>
              <a:rPr lang="ru-RU" dirty="0"/>
              <a:t>– </a:t>
            </a:r>
            <a:r>
              <a:rPr lang="ru-RU" dirty="0" err="1"/>
              <a:t>комп’ютера</a:t>
            </a:r>
            <a:r>
              <a:rPr lang="ru-RU" dirty="0"/>
              <a:t> і </a:t>
            </a:r>
            <a:r>
              <a:rPr lang="ru-RU" dirty="0" err="1"/>
              <a:t>мобільного</a:t>
            </a:r>
            <a:r>
              <a:rPr lang="ru-RU" dirty="0"/>
              <a:t> телефону;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комп’ютера</a:t>
            </a:r>
            <a:r>
              <a:rPr lang="ru-RU" dirty="0"/>
              <a:t> і </a:t>
            </a:r>
            <a:r>
              <a:rPr lang="ru-RU" dirty="0" err="1"/>
              <a:t>телебачення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телебачення</a:t>
            </a:r>
            <a:r>
              <a:rPr lang="ru-RU" dirty="0"/>
              <a:t> і </a:t>
            </a:r>
            <a:r>
              <a:rPr lang="ru-RU" dirty="0" err="1"/>
              <a:t>мобільного</a:t>
            </a:r>
            <a:r>
              <a:rPr lang="ru-RU" dirty="0"/>
              <a:t> телефону;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радіо</a:t>
            </a:r>
            <a:r>
              <a:rPr lang="ru-RU" dirty="0"/>
              <a:t> і </a:t>
            </a:r>
            <a:r>
              <a:rPr lang="ru-RU" dirty="0" err="1"/>
              <a:t>мобільного</a:t>
            </a:r>
            <a:r>
              <a:rPr lang="ru-RU" dirty="0"/>
              <a:t> телефону;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комп’ютера</a:t>
            </a:r>
            <a:r>
              <a:rPr lang="ru-RU" dirty="0"/>
              <a:t> і </a:t>
            </a:r>
            <a:r>
              <a:rPr lang="ru-RU" dirty="0" err="1"/>
              <a:t>радіо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6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B0E18B-6C7B-4D91-92A9-533FE784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46" y="802777"/>
            <a:ext cx="9601196" cy="3318936"/>
          </a:xfrm>
        </p:spPr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багатоканальний</a:t>
            </a:r>
            <a:r>
              <a:rPr lang="ru-RU" b="1" dirty="0"/>
              <a:t> маркетинг? - Маркетинг – 2021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D4A24E-42DC-46D1-B303-FADC44D0C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54" y="1243723"/>
            <a:ext cx="10552922" cy="33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заохотити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покупки ваших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продуктів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послуг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необхідно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створити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маркетингові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канали.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канали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використовують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рекламу та рекламу для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співпраці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клієнтами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для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способів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їх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здійснення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Перед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появою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Інтернету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онлайн-покупок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компанія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використовувати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один канал;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тепер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багатоканальний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підхід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надає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вибору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того, як вони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здійснюють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покупки.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Еволюція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каналового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маркетингу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Маркетинговий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канал -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шлях,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приймає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купити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продукт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послугу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керуючись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маркетинговими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ініціативами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постачальника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У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минулому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досить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простий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володієте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місцевим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магазином,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могли б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використовувати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рекламу в газетах,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заохотити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місцевих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жителів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покупки з вами.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 часом доступ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споживачів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онлайнових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цифрових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послуг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створив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канали та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цільові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аудиторії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Ви можете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досягти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більшої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кількості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потенційних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різними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способами і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тепер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потрібно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використовувати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маркетингових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заохотити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людей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купувати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вашу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продукцію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послуги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85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55C686A7-943C-466A-A5E8-2EC2B50A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02" y="1651410"/>
            <a:ext cx="9843796" cy="450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Огляд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багатоканального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маркетингу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багатоканальному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маркетингу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надаєте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клієнтам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шляхів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купівлі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компанія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приймає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комбінацію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цегли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кліки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робити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покупки в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магазині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Інтернеті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підхід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цеглини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кліки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перевертання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додає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каталогу покупок у каталогах.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 точки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вашої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маркетингової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стратегії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можете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представити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споживачам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способами, 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запустити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рекламні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рекламні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програми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видах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медіа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Окрім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традиційних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автономних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кампаній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таких як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телебачення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пошта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друк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з'єднуватися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через онлайн та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мобільну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рекламу,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соціальні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мережі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електронну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пошту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Переваги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багатоканального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маркетингу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маркетингових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каналів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надають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споживачам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індивідуальний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контролю над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рішеннями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шляхами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придбання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полегшуючи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їм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робити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покупки так, як вони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хочуть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Ви можете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взаємодіяти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споживачами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масової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потенційно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збільшуючи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обізнаності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 бренд та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конвертацію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широку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аудиторію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поліпшити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показники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продажів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За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компанії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бізнес-аналітики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SAS,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багатоканальні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споживачі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витрачають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чотирьох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разів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грошей,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ніж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одному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каналі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Багатоканальні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кампанії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економічно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ефективними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легко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виміряти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публікації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Tweet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Facebook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реклами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продажів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практично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нічого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коштує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додайте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посилання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веб-сайт до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повідомлення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легко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відстежувати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433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857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Натуральные материалы</vt:lpstr>
      <vt:lpstr>Презентація курсу " Багатоканальний маркетинг на Інтернет ринку"</vt:lpstr>
      <vt:lpstr>ПЕРЕВАГИ МАРКЕТИНГОВИХ ІНФОРМАЦІЙНИХ СИСТЕМ</vt:lpstr>
      <vt:lpstr>МЕТОДИ НАВЧАННЯ: Під час вивчення дисципліни використовуються такі сучасні методи навчання:  Групові завдання Кейси Ділові ігри Демонстративний матеріал</vt:lpstr>
      <vt:lpstr>У результаті вивчення дисципліни студент зможе: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мережі та їх значення в інтернет-маркетингу</dc:title>
  <dc:creator>Олег Могитич</dc:creator>
  <cp:lastModifiedBy>Komp</cp:lastModifiedBy>
  <cp:revision>20</cp:revision>
  <dcterms:created xsi:type="dcterms:W3CDTF">2016-08-24T04:28:02Z</dcterms:created>
  <dcterms:modified xsi:type="dcterms:W3CDTF">2021-10-09T17:04:00Z</dcterms:modified>
</cp:coreProperties>
</file>