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83" r:id="rId5"/>
    <p:sldId id="259" r:id="rId6"/>
    <p:sldId id="260" r:id="rId7"/>
    <p:sldId id="261" r:id="rId8"/>
    <p:sldId id="262" r:id="rId9"/>
    <p:sldId id="286" r:id="rId10"/>
    <p:sldId id="287" r:id="rId11"/>
    <p:sldId id="263" r:id="rId12"/>
    <p:sldId id="264" r:id="rId13"/>
    <p:sldId id="271" r:id="rId14"/>
    <p:sldId id="272" r:id="rId15"/>
    <p:sldId id="273" r:id="rId16"/>
    <p:sldId id="274" r:id="rId17"/>
    <p:sldId id="277" r:id="rId18"/>
    <p:sldId id="278" r:id="rId19"/>
    <p:sldId id="284" r:id="rId20"/>
    <p:sldId id="265" r:id="rId21"/>
    <p:sldId id="266" r:id="rId22"/>
    <p:sldId id="267" r:id="rId23"/>
    <p:sldId id="268" r:id="rId24"/>
    <p:sldId id="269" r:id="rId25"/>
    <p:sldId id="270" r:id="rId26"/>
    <p:sldId id="279" r:id="rId27"/>
    <p:sldId id="276" r:id="rId28"/>
    <p:sldId id="281" r:id="rId29"/>
    <p:sldId id="282" r:id="rId30"/>
    <p:sldId id="288" r:id="rId31"/>
    <p:sldId id="289" r:id="rId32"/>
    <p:sldId id="285" r:id="rId3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>
        <p:scale>
          <a:sx n="80" d="100"/>
          <a:sy n="80" d="100"/>
        </p:scale>
        <p:origin x="-102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691019-8B91-4FCC-9C0D-6C86CF8657AA}" type="datetimeFigureOut">
              <a:rPr lang="uk-UA" smtClean="0"/>
              <a:t>24.10.2016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B9F54D7-170A-4EB7-A88C-F533FC326468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22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1019-8B91-4FCC-9C0D-6C86CF8657AA}" type="datetimeFigureOut">
              <a:rPr lang="uk-UA" smtClean="0"/>
              <a:t>24.10.2016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54D7-170A-4EB7-A88C-F533FC3264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689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1019-8B91-4FCC-9C0D-6C86CF8657AA}" type="datetimeFigureOut">
              <a:rPr lang="uk-UA" smtClean="0"/>
              <a:t>24.10.2016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54D7-170A-4EB7-A88C-F533FC326468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134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1019-8B91-4FCC-9C0D-6C86CF8657AA}" type="datetimeFigureOut">
              <a:rPr lang="uk-UA" smtClean="0"/>
              <a:t>24.10.2016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54D7-170A-4EB7-A88C-F533FC326468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817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1019-8B91-4FCC-9C0D-6C86CF8657AA}" type="datetimeFigureOut">
              <a:rPr lang="uk-UA" smtClean="0"/>
              <a:t>24.10.2016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54D7-170A-4EB7-A88C-F533FC3264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8215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1019-8B91-4FCC-9C0D-6C86CF8657AA}" type="datetimeFigureOut">
              <a:rPr lang="uk-UA" smtClean="0"/>
              <a:t>24.10.2016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54D7-170A-4EB7-A88C-F533FC326468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572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1019-8B91-4FCC-9C0D-6C86CF8657AA}" type="datetimeFigureOut">
              <a:rPr lang="uk-UA" smtClean="0"/>
              <a:t>24.10.2016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54D7-170A-4EB7-A88C-F533FC326468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934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1019-8B91-4FCC-9C0D-6C86CF8657AA}" type="datetimeFigureOut">
              <a:rPr lang="uk-UA" smtClean="0"/>
              <a:t>24.10.2016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54D7-170A-4EB7-A88C-F533FC326468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98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1019-8B91-4FCC-9C0D-6C86CF8657AA}" type="datetimeFigureOut">
              <a:rPr lang="uk-UA" smtClean="0"/>
              <a:t>24.10.2016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54D7-170A-4EB7-A88C-F533FC326468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35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1019-8B91-4FCC-9C0D-6C86CF8657AA}" type="datetimeFigureOut">
              <a:rPr lang="uk-UA" smtClean="0"/>
              <a:t>24.10.2016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54D7-170A-4EB7-A88C-F533FC3264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986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1019-8B91-4FCC-9C0D-6C86CF8657AA}" type="datetimeFigureOut">
              <a:rPr lang="uk-UA" smtClean="0"/>
              <a:t>24.10.2016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54D7-170A-4EB7-A88C-F533FC326468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35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1019-8B91-4FCC-9C0D-6C86CF8657AA}" type="datetimeFigureOut">
              <a:rPr lang="uk-UA" smtClean="0"/>
              <a:t>24.10.2016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54D7-170A-4EB7-A88C-F533FC3264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937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1019-8B91-4FCC-9C0D-6C86CF8657AA}" type="datetimeFigureOut">
              <a:rPr lang="uk-UA" smtClean="0"/>
              <a:t>24.10.2016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54D7-170A-4EB7-A88C-F533FC326468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41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1019-8B91-4FCC-9C0D-6C86CF8657AA}" type="datetimeFigureOut">
              <a:rPr lang="uk-UA" smtClean="0"/>
              <a:t>24.10.2016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54D7-170A-4EB7-A88C-F533FC326468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03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1019-8B91-4FCC-9C0D-6C86CF8657AA}" type="datetimeFigureOut">
              <a:rPr lang="uk-UA" smtClean="0"/>
              <a:t>24.10.2016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54D7-170A-4EB7-A88C-F533FC3264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371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1019-8B91-4FCC-9C0D-6C86CF8657AA}" type="datetimeFigureOut">
              <a:rPr lang="uk-UA" smtClean="0"/>
              <a:t>24.10.2016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54D7-170A-4EB7-A88C-F533FC326468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12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1019-8B91-4FCC-9C0D-6C86CF8657AA}" type="datetimeFigureOut">
              <a:rPr lang="uk-UA" smtClean="0"/>
              <a:t>24.10.2016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F54D7-170A-4EB7-A88C-F533FC3264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6289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691019-8B91-4FCC-9C0D-6C86CF8657AA}" type="datetimeFigureOut">
              <a:rPr lang="uk-UA" smtClean="0"/>
              <a:t>24.10.2016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9F54D7-170A-4EB7-A88C-F533FC3264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050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afisha.tochka.net/ua/58579-chto-chitat-top-5-luchshikh-ukrainskikh-izdatelstv/" TargetMode="External"/><Relationship Id="rId2" Type="http://schemas.openxmlformats.org/officeDocument/2006/relationships/hyperlink" Target="http://www.nbuv.gov.ua/webnavigator/publishers_ua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forbes.net.ua/ua/business/1409127-rejting-brendiv-vidavnict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9272" y="1327079"/>
            <a:ext cx="8493456" cy="2248635"/>
          </a:xfrm>
        </p:spPr>
        <p:txBody>
          <a:bodyPr>
            <a:normAutofit/>
          </a:bodyPr>
          <a:lstStyle/>
          <a:p>
            <a:r>
              <a:rPr lang="ru-RU" sz="2700" dirty="0" err="1" smtClean="0"/>
              <a:t>Дисципліна</a:t>
            </a:r>
            <a:r>
              <a:rPr lang="ru-RU" sz="2700" dirty="0" smtClean="0"/>
              <a:t>: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«</a:t>
            </a:r>
            <a:r>
              <a:rPr lang="ru-RU" sz="2700" dirty="0" err="1" smtClean="0"/>
              <a:t>Галузева</a:t>
            </a:r>
            <a:r>
              <a:rPr lang="ru-RU" sz="2700" dirty="0" smtClean="0"/>
              <a:t> реклама та </a:t>
            </a:r>
            <a:r>
              <a:rPr lang="en-US" sz="2700" dirty="0" smtClean="0"/>
              <a:t>PR</a:t>
            </a:r>
            <a:r>
              <a:rPr lang="ru-RU" sz="2700" dirty="0" smtClean="0"/>
              <a:t>: л</a:t>
            </a:r>
            <a:r>
              <a:rPr lang="uk-UA" sz="2700" dirty="0" err="1" smtClean="0"/>
              <a:t>ітературна</a:t>
            </a:r>
            <a:r>
              <a:rPr lang="uk-UA" sz="2700" dirty="0" smtClean="0"/>
              <a:t> проблематика</a:t>
            </a:r>
            <a:r>
              <a:rPr lang="ru-RU" sz="2700" dirty="0" smtClean="0"/>
              <a:t>»</a:t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err="1" smtClean="0"/>
              <a:t>Викладач</a:t>
            </a:r>
            <a:r>
              <a:rPr lang="ru-RU" sz="2700" dirty="0" smtClean="0"/>
              <a:t>: </a:t>
            </a:r>
            <a:r>
              <a:rPr lang="ru-RU" sz="2700" dirty="0" err="1" smtClean="0"/>
              <a:t>Іванець</a:t>
            </a:r>
            <a:r>
              <a:rPr lang="ru-RU" sz="2700" dirty="0" smtClean="0"/>
              <a:t> </a:t>
            </a:r>
            <a:r>
              <a:rPr lang="ru-RU" sz="2700" dirty="0" err="1" smtClean="0"/>
              <a:t>Тетяна</a:t>
            </a:r>
            <a:r>
              <a:rPr lang="ru-RU" sz="2700" dirty="0" smtClean="0"/>
              <a:t> </a:t>
            </a:r>
            <a:r>
              <a:rPr lang="ru-RU" sz="2700" dirty="0" err="1" smtClean="0"/>
              <a:t>Олександрівна</a:t>
            </a:r>
            <a:endParaRPr lang="uk-UA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9626" y="4409914"/>
            <a:ext cx="9144000" cy="1655762"/>
          </a:xfrm>
        </p:spPr>
        <p:txBody>
          <a:bodyPr/>
          <a:lstStyle/>
          <a:p>
            <a:r>
              <a:rPr lang="uk-UA" dirty="0" smtClean="0"/>
              <a:t>«Реклама та зв'язки з громадськістю»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901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b="1" dirty="0" smtClean="0"/>
              <a:t>Must read</a:t>
            </a:r>
            <a:r>
              <a:rPr lang="ru-RU" sz="2200" b="1" dirty="0" smtClean="0"/>
              <a:t>: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ru-RU" sz="2400" dirty="0"/>
              <a:t>Ведьма и тьма </a:t>
            </a:r>
            <a:r>
              <a:rPr lang="ru-RU" sz="2400" dirty="0" smtClean="0"/>
              <a:t>С</a:t>
            </a:r>
            <a:r>
              <a:rPr lang="ru-RU" sz="2400" dirty="0"/>
              <a:t>. </a:t>
            </a:r>
            <a:r>
              <a:rPr lang="ru-RU" sz="2400" dirty="0" err="1" smtClean="0"/>
              <a:t>Вилар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uk-UA" sz="2400" dirty="0"/>
              <a:t>Ловець снів </a:t>
            </a:r>
            <a:r>
              <a:rPr lang="uk-UA" sz="2400" dirty="0" smtClean="0"/>
              <a:t>С</a:t>
            </a:r>
            <a:r>
              <a:rPr lang="uk-UA" sz="2400" dirty="0"/>
              <a:t>. Кінг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endParaRPr lang="uk-UA" sz="2200" dirty="0"/>
          </a:p>
        </p:txBody>
      </p:sp>
      <p:pic>
        <p:nvPicPr>
          <p:cNvPr id="2050" name="Picture 2" descr="Ведьма и ть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741422"/>
            <a:ext cx="2066925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Закусочные рулеты и фаршированные блю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196" y="2760472"/>
            <a:ext cx="20669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Целительная сила кристалл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7" y="2817622"/>
            <a:ext cx="20669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Таинство девственнос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2" y="2712846"/>
            <a:ext cx="206692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Лечебное пита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803" y="2674747"/>
            <a:ext cx="2066925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8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ОСНОВИ</a:t>
            </a:r>
            <a:endParaRPr lang="uk-UA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481" y="1388534"/>
            <a:ext cx="2894692" cy="135688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9415362" cy="2973950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900" dirty="0" err="1" smtClean="0"/>
              <a:t>Видавництву</a:t>
            </a:r>
            <a:r>
              <a:rPr lang="ru-RU" sz="1900" dirty="0" smtClean="0"/>
              <a:t> </a:t>
            </a:r>
            <a:r>
              <a:rPr lang="ru-RU" sz="1900" dirty="0"/>
              <a:t>20 </a:t>
            </a:r>
            <a:r>
              <a:rPr lang="ru-RU" sz="1900" dirty="0" err="1" smtClean="0"/>
              <a:t>років</a:t>
            </a:r>
            <a:r>
              <a:rPr lang="ru-RU" sz="19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900" dirty="0" err="1" smtClean="0"/>
              <a:t>Випущено</a:t>
            </a:r>
            <a:r>
              <a:rPr lang="ru-RU" sz="1900" dirty="0" smtClean="0"/>
              <a:t> </a:t>
            </a:r>
            <a:r>
              <a:rPr lang="ru-RU" sz="1900" dirty="0" err="1" smtClean="0"/>
              <a:t>більше</a:t>
            </a:r>
            <a:r>
              <a:rPr lang="ru-RU" sz="1900" dirty="0" smtClean="0"/>
              <a:t> </a:t>
            </a:r>
            <a:r>
              <a:rPr lang="ru-RU" sz="1900" dirty="0"/>
              <a:t>300 </a:t>
            </a:r>
            <a:r>
              <a:rPr lang="ru-RU" sz="1900" dirty="0" err="1"/>
              <a:t>позицій</a:t>
            </a:r>
            <a:r>
              <a:rPr lang="ru-RU" sz="19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900" dirty="0" err="1" smtClean="0"/>
              <a:t>Очолює</a:t>
            </a:r>
            <a:r>
              <a:rPr lang="ru-RU" sz="1900" dirty="0" smtClean="0"/>
              <a:t> Дана </a:t>
            </a:r>
            <a:r>
              <a:rPr lang="ru-RU" sz="1900" dirty="0" err="1" smtClean="0"/>
              <a:t>Павличко</a:t>
            </a:r>
            <a:r>
              <a:rPr lang="ru-RU" sz="19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900" dirty="0"/>
              <a:t>В</a:t>
            </a:r>
            <a:r>
              <a:rPr lang="uk-UA" sz="1900" dirty="0" smtClean="0"/>
              <a:t>идається </a:t>
            </a:r>
            <a:r>
              <a:rPr lang="uk-UA" sz="1900" dirty="0"/>
              <a:t>як наукова література в секціях історія, мистецтво, економіка, політологія, культурологія, мовознавство, літературознавство, так і художня. Окремі серії виділені також для поезії</a:t>
            </a:r>
            <a:r>
              <a:rPr lang="uk-UA" sz="19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900" dirty="0" err="1"/>
              <a:t>В</a:t>
            </a:r>
            <a:r>
              <a:rPr lang="ru-RU" sz="1900" dirty="0" err="1" smtClean="0"/>
              <a:t>идали</a:t>
            </a:r>
            <a:r>
              <a:rPr lang="ru-RU" sz="1900" dirty="0" smtClean="0"/>
              <a:t> </a:t>
            </a:r>
            <a:r>
              <a:rPr lang="ru-RU" sz="1900" dirty="0"/>
              <a:t>Коран </a:t>
            </a:r>
            <a:r>
              <a:rPr lang="ru-RU" sz="1900" dirty="0" err="1"/>
              <a:t>українською</a:t>
            </a:r>
            <a:r>
              <a:rPr lang="ru-RU" sz="1900" dirty="0"/>
              <a:t> </a:t>
            </a:r>
            <a:r>
              <a:rPr lang="ru-RU" sz="1900" dirty="0" err="1"/>
              <a:t>мовою</a:t>
            </a:r>
            <a:r>
              <a:rPr lang="ru-RU" sz="1900" dirty="0"/>
              <a:t>, </a:t>
            </a:r>
            <a:r>
              <a:rPr lang="ru-RU" sz="1900" dirty="0" err="1"/>
              <a:t>кілька</a:t>
            </a:r>
            <a:r>
              <a:rPr lang="ru-RU" sz="1900" dirty="0"/>
              <a:t> </a:t>
            </a:r>
            <a:r>
              <a:rPr lang="ru-RU" sz="1900" dirty="0" err="1"/>
              <a:t>стильних</a:t>
            </a:r>
            <a:r>
              <a:rPr lang="ru-RU" sz="1900" dirty="0"/>
              <a:t> книг </a:t>
            </a:r>
            <a:r>
              <a:rPr lang="ru-RU" sz="1900" dirty="0" err="1"/>
              <a:t>молодих</a:t>
            </a:r>
            <a:r>
              <a:rPr lang="ru-RU" sz="1900" dirty="0"/>
              <a:t> </a:t>
            </a:r>
            <a:r>
              <a:rPr lang="ru-RU" sz="1900" dirty="0" err="1"/>
              <a:t>перспективних</a:t>
            </a:r>
            <a:r>
              <a:rPr lang="ru-RU" sz="1900" dirty="0"/>
              <a:t> </a:t>
            </a:r>
            <a:r>
              <a:rPr lang="ru-RU" sz="1900" dirty="0" err="1"/>
              <a:t>авторів</a:t>
            </a:r>
            <a:r>
              <a:rPr lang="ru-RU" sz="1900" dirty="0"/>
              <a:t> і </a:t>
            </a:r>
            <a:r>
              <a:rPr lang="ru-RU" sz="1900" dirty="0" err="1"/>
              <a:t>стару</a:t>
            </a:r>
            <a:r>
              <a:rPr lang="ru-RU" sz="1900" dirty="0"/>
              <a:t> </a:t>
            </a:r>
            <a:r>
              <a:rPr lang="ru-RU" sz="1900" dirty="0" err="1"/>
              <a:t>перевірену</a:t>
            </a:r>
            <a:r>
              <a:rPr lang="ru-RU" sz="1900" dirty="0"/>
              <a:t> </a:t>
            </a:r>
            <a:r>
              <a:rPr lang="ru-RU" sz="1900" dirty="0" err="1"/>
              <a:t>класику</a:t>
            </a:r>
            <a:r>
              <a:rPr lang="ru-RU" sz="1900" dirty="0"/>
              <a:t> типу </a:t>
            </a:r>
            <a:r>
              <a:rPr lang="ru-RU" sz="1900" dirty="0" err="1"/>
              <a:t>Лесі</a:t>
            </a:r>
            <a:r>
              <a:rPr lang="ru-RU" sz="1900" dirty="0"/>
              <a:t> </a:t>
            </a:r>
            <a:r>
              <a:rPr lang="ru-RU" sz="1900" dirty="0" err="1"/>
              <a:t>Українки</a:t>
            </a:r>
            <a:r>
              <a:rPr lang="ru-RU" sz="1900" dirty="0"/>
              <a:t>.</a:t>
            </a:r>
            <a:endParaRPr lang="uk-UA" sz="1900" dirty="0"/>
          </a:p>
        </p:txBody>
      </p:sp>
    </p:spTree>
    <p:extLst>
      <p:ext uri="{BB962C8B-B14F-4D97-AF65-F5344CB8AC3E}">
        <p14:creationId xmlns:p14="http://schemas.microsoft.com/office/powerpoint/2010/main" val="186820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200" b="1" dirty="0" err="1"/>
              <a:t>Must</a:t>
            </a:r>
            <a:r>
              <a:rPr lang="uk-UA" sz="2200" b="1" dirty="0"/>
              <a:t> </a:t>
            </a:r>
            <a:r>
              <a:rPr lang="uk-UA" sz="2200" b="1" dirty="0" err="1"/>
              <a:t>read</a:t>
            </a:r>
            <a:r>
              <a:rPr lang="uk-UA" sz="2200" b="1" dirty="0"/>
              <a:t>:</a:t>
            </a:r>
            <a:r>
              <a:rPr lang="uk-UA" sz="2200" dirty="0"/>
              <a:t/>
            </a:r>
            <a:br>
              <a:rPr lang="uk-UA" sz="2200" dirty="0"/>
            </a:br>
            <a:r>
              <a:rPr lang="uk-UA" sz="2200" dirty="0" err="1"/>
              <a:t>Awesome</a:t>
            </a:r>
            <a:r>
              <a:rPr lang="uk-UA" sz="2200" dirty="0"/>
              <a:t> </a:t>
            </a:r>
            <a:r>
              <a:rPr lang="uk-UA" sz="2200" dirty="0" err="1"/>
              <a:t>Ukraine</a:t>
            </a:r>
            <a:r>
              <a:rPr lang="uk-UA" sz="2200" dirty="0"/>
              <a:t> - Ірина </a:t>
            </a:r>
            <a:r>
              <a:rPr lang="uk-UA" sz="2200" dirty="0" err="1"/>
              <a:t>Цілік</a:t>
            </a:r>
            <a:r>
              <a:rPr lang="uk-UA" sz="2200" dirty="0"/>
              <a:t>, Артем Чех</a:t>
            </a:r>
            <a:br>
              <a:rPr lang="uk-UA" sz="2200" dirty="0"/>
            </a:br>
            <a:r>
              <a:rPr lang="uk-UA" sz="2200" dirty="0" err="1"/>
              <a:t>Homo</a:t>
            </a:r>
            <a:r>
              <a:rPr lang="uk-UA" sz="2200" dirty="0"/>
              <a:t> </a:t>
            </a:r>
            <a:r>
              <a:rPr lang="uk-UA" sz="2200" dirty="0" err="1"/>
              <a:t>Faber</a:t>
            </a:r>
            <a:r>
              <a:rPr lang="uk-UA" sz="2200" dirty="0"/>
              <a:t> - Макс Фріш</a:t>
            </a:r>
            <a:br>
              <a:rPr lang="uk-UA" sz="2200" dirty="0"/>
            </a:br>
            <a:r>
              <a:rPr lang="uk-UA" sz="2200" dirty="0"/>
              <a:t>Мистецтво українських шістдесятників - </a:t>
            </a:r>
            <a:r>
              <a:rPr lang="uk-UA" sz="2200" dirty="0" err="1"/>
              <a:t>Лізавета</a:t>
            </a:r>
            <a:r>
              <a:rPr lang="uk-UA" sz="2200" dirty="0"/>
              <a:t> Герман, Ольга </a:t>
            </a:r>
            <a:r>
              <a:rPr lang="uk-UA" sz="2200" dirty="0" err="1"/>
              <a:t>Балашова</a:t>
            </a:r>
            <a:r>
              <a:rPr lang="uk-UA" sz="22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619801"/>
            <a:ext cx="3295786" cy="21921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570" y="3845281"/>
            <a:ext cx="3306047" cy="21990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301" y="2619801"/>
            <a:ext cx="2528156" cy="342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8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КАЛЬВАРІЯ</a:t>
            </a:r>
            <a:endParaRPr lang="uk-UA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48" y="1181718"/>
            <a:ext cx="4651636" cy="10830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2962825"/>
            <a:ext cx="9772273" cy="3083133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900" dirty="0" err="1"/>
              <a:t>Л</a:t>
            </a:r>
            <a:r>
              <a:rPr lang="ru-RU" sz="1900" dirty="0" err="1" smtClean="0"/>
              <a:t>ьвівське</a:t>
            </a:r>
            <a:r>
              <a:rPr lang="ru-RU" sz="1900" dirty="0" smtClean="0"/>
              <a:t> </a:t>
            </a:r>
            <a:r>
              <a:rPr lang="ru-RU" sz="1900" dirty="0" err="1"/>
              <a:t>видавництво</a:t>
            </a:r>
            <a:r>
              <a:rPr lang="ru-RU" sz="1900" dirty="0"/>
              <a:t> </a:t>
            </a:r>
            <a:r>
              <a:rPr lang="ru-RU" sz="1900" dirty="0" err="1"/>
              <a:t>було</a:t>
            </a:r>
            <a:r>
              <a:rPr lang="ru-RU" sz="1900" dirty="0"/>
              <a:t> </a:t>
            </a:r>
            <a:r>
              <a:rPr lang="ru-RU" sz="1900" dirty="0" err="1"/>
              <a:t>створене</a:t>
            </a:r>
            <a:r>
              <a:rPr lang="ru-RU" sz="1900" dirty="0"/>
              <a:t> в 1991 </a:t>
            </a:r>
            <a:r>
              <a:rPr lang="ru-RU" sz="1900" dirty="0" err="1" smtClean="0"/>
              <a:t>році</a:t>
            </a:r>
            <a:r>
              <a:rPr lang="ru-RU" sz="19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900" dirty="0" smtClean="0"/>
              <a:t>Першим </a:t>
            </a:r>
            <a:r>
              <a:rPr lang="ru-RU" sz="1900" dirty="0" err="1"/>
              <a:t>власним</a:t>
            </a:r>
            <a:r>
              <a:rPr lang="ru-RU" sz="1900" dirty="0"/>
              <a:t> </a:t>
            </a:r>
            <a:r>
              <a:rPr lang="ru-RU" sz="1900" dirty="0" err="1"/>
              <a:t>видавничим</a:t>
            </a:r>
            <a:r>
              <a:rPr lang="ru-RU" sz="1900" dirty="0"/>
              <a:t> проектом </a:t>
            </a:r>
            <a:r>
              <a:rPr lang="ru-RU" sz="1900" dirty="0" err="1"/>
              <a:t>була</a:t>
            </a:r>
            <a:r>
              <a:rPr lang="ru-RU" sz="1900" dirty="0"/>
              <a:t> книжка „</a:t>
            </a:r>
            <a:r>
              <a:rPr lang="ru-RU" sz="1900" dirty="0" err="1"/>
              <a:t>Хто</a:t>
            </a:r>
            <a:r>
              <a:rPr lang="ru-RU" sz="1900" dirty="0"/>
              <a:t> є </a:t>
            </a:r>
            <a:r>
              <a:rPr lang="ru-RU" sz="1900" dirty="0" err="1"/>
              <a:t>хто</a:t>
            </a:r>
            <a:r>
              <a:rPr lang="ru-RU" sz="1900" dirty="0"/>
              <a:t> в </a:t>
            </a:r>
            <a:r>
              <a:rPr lang="ru-RU" sz="1900" dirty="0" err="1"/>
              <a:t>європейській</a:t>
            </a:r>
            <a:r>
              <a:rPr lang="ru-RU" sz="1900" dirty="0"/>
              <a:t> та </a:t>
            </a:r>
            <a:r>
              <a:rPr lang="ru-RU" sz="1900" dirty="0" err="1"/>
              <a:t>американській</a:t>
            </a:r>
            <a:r>
              <a:rPr lang="ru-RU" sz="1900" dirty="0"/>
              <a:t> </a:t>
            </a:r>
            <a:r>
              <a:rPr lang="ru-RU" sz="1900" dirty="0" err="1"/>
              <a:t>політології</a:t>
            </a:r>
            <a:r>
              <a:rPr lang="ru-RU" sz="1900" dirty="0"/>
              <a:t>. </a:t>
            </a:r>
            <a:r>
              <a:rPr lang="ru-RU" sz="1900" dirty="0" err="1"/>
              <a:t>Малий</a:t>
            </a:r>
            <a:r>
              <a:rPr lang="ru-RU" sz="1900" dirty="0"/>
              <a:t> </a:t>
            </a:r>
            <a:r>
              <a:rPr lang="ru-RU" sz="1900" dirty="0" err="1"/>
              <a:t>політологічний</a:t>
            </a:r>
            <a:r>
              <a:rPr lang="ru-RU" sz="1900" dirty="0"/>
              <a:t> словник” (1995</a:t>
            </a:r>
            <a:r>
              <a:rPr lang="ru-RU" sz="1900" dirty="0" smtClean="0"/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900" dirty="0"/>
              <a:t>Б</a:t>
            </a:r>
            <a:r>
              <a:rPr lang="uk-UA" sz="1900" dirty="0" smtClean="0"/>
              <a:t>уло </a:t>
            </a:r>
            <a:r>
              <a:rPr lang="uk-UA" sz="1900" dirty="0"/>
              <a:t>видано твори Тараса </a:t>
            </a:r>
            <a:r>
              <a:rPr lang="uk-UA" sz="1900" dirty="0" err="1"/>
              <a:t>Прохаська</a:t>
            </a:r>
            <a:r>
              <a:rPr lang="uk-UA" sz="1900" dirty="0"/>
              <a:t>, Юрка </a:t>
            </a:r>
            <a:r>
              <a:rPr lang="uk-UA" sz="1900" dirty="0" err="1"/>
              <a:t>Іздрика</a:t>
            </a:r>
            <a:r>
              <a:rPr lang="uk-UA" sz="1900" dirty="0"/>
              <a:t>, Леся Подерв’янського, Сергія Жадана, Ігоря Римарука, Василя </a:t>
            </a:r>
            <a:r>
              <a:rPr lang="uk-UA" sz="1900" dirty="0" err="1"/>
              <a:t>Герасимюка</a:t>
            </a:r>
            <a:r>
              <a:rPr lang="uk-UA" sz="1900" dirty="0"/>
              <a:t>, Богдана Жолдака, Костянтина </a:t>
            </a:r>
            <a:r>
              <a:rPr lang="uk-UA" sz="1900" dirty="0" err="1"/>
              <a:t>Москальця</a:t>
            </a:r>
            <a:r>
              <a:rPr lang="uk-UA" sz="1900" dirty="0"/>
              <a:t>,  Василя Шкляра, Юрка Покальчука та багатьох інших актуальних українських письменників</a:t>
            </a:r>
            <a:r>
              <a:rPr lang="uk-UA" sz="19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900" dirty="0" err="1"/>
              <a:t>О</a:t>
            </a:r>
            <a:r>
              <a:rPr lang="ru-RU" sz="1900" dirty="0" err="1" smtClean="0"/>
              <a:t>панувала</a:t>
            </a:r>
            <a:r>
              <a:rPr lang="ru-RU" sz="1900" dirty="0" smtClean="0"/>
              <a:t> </a:t>
            </a:r>
            <a:r>
              <a:rPr lang="ru-RU" sz="1900" dirty="0"/>
              <a:t>для себе </a:t>
            </a:r>
            <a:r>
              <a:rPr lang="ru-RU" sz="1900" dirty="0" err="1"/>
              <a:t>цілком</a:t>
            </a:r>
            <a:r>
              <a:rPr lang="ru-RU" sz="1900" dirty="0"/>
              <a:t> </a:t>
            </a:r>
            <a:r>
              <a:rPr lang="ru-RU" sz="1900" dirty="0" err="1"/>
              <a:t>нову</a:t>
            </a:r>
            <a:r>
              <a:rPr lang="ru-RU" sz="1900" dirty="0"/>
              <a:t> </a:t>
            </a:r>
            <a:r>
              <a:rPr lang="ru-RU" sz="1900" dirty="0" err="1"/>
              <a:t>нішу</a:t>
            </a:r>
            <a:r>
              <a:rPr lang="ru-RU" sz="1900" dirty="0"/>
              <a:t> </a:t>
            </a:r>
            <a:r>
              <a:rPr lang="ru-RU" sz="1900" dirty="0" err="1"/>
              <a:t>перекладної</a:t>
            </a:r>
            <a:r>
              <a:rPr lang="ru-RU" sz="1900" dirty="0"/>
              <a:t> </a:t>
            </a:r>
            <a:r>
              <a:rPr lang="ru-RU" sz="1900" dirty="0" err="1"/>
              <a:t>літератури</a:t>
            </a:r>
            <a:r>
              <a:rPr lang="ru-RU" sz="19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900" dirty="0" err="1"/>
              <a:t>Т</a:t>
            </a:r>
            <a:r>
              <a:rPr lang="ru-RU" sz="1900" dirty="0" err="1" smtClean="0"/>
              <a:t>епер</a:t>
            </a:r>
            <a:r>
              <a:rPr lang="ru-RU" sz="1900" dirty="0" smtClean="0"/>
              <a:t> </a:t>
            </a:r>
            <a:r>
              <a:rPr lang="ru-RU" sz="1900" dirty="0" err="1"/>
              <a:t>надаває</a:t>
            </a:r>
            <a:r>
              <a:rPr lang="ru-RU" sz="1900" dirty="0"/>
              <a:t> </a:t>
            </a:r>
            <a:r>
              <a:rPr lang="ru-RU" sz="1900" dirty="0" err="1"/>
              <a:t>пакети</a:t>
            </a:r>
            <a:r>
              <a:rPr lang="ru-RU" sz="1900" dirty="0"/>
              <a:t> </a:t>
            </a:r>
            <a:r>
              <a:rPr lang="ru-RU" sz="1900" dirty="0" err="1"/>
              <a:t>ліцензій</a:t>
            </a:r>
            <a:r>
              <a:rPr lang="ru-RU" sz="1900" dirty="0"/>
              <a:t> на </a:t>
            </a:r>
            <a:r>
              <a:rPr lang="ru-RU" sz="1900" dirty="0" err="1"/>
              <a:t>створення</a:t>
            </a:r>
            <a:r>
              <a:rPr lang="ru-RU" sz="1900" dirty="0"/>
              <a:t> </a:t>
            </a:r>
            <a:r>
              <a:rPr lang="ru-RU" sz="1900" dirty="0" err="1"/>
              <a:t>аудіокнижок</a:t>
            </a:r>
            <a:r>
              <a:rPr lang="ru-RU" sz="1900" dirty="0"/>
              <a:t>, результатом </a:t>
            </a:r>
            <a:r>
              <a:rPr lang="ru-RU" sz="1900" dirty="0" err="1"/>
              <a:t>чого</a:t>
            </a:r>
            <a:r>
              <a:rPr lang="ru-RU" sz="1900" dirty="0"/>
              <a:t> став </a:t>
            </a:r>
            <a:r>
              <a:rPr lang="ru-RU" sz="1900" dirty="0" err="1"/>
              <a:t>масштабний</a:t>
            </a:r>
            <a:r>
              <a:rPr lang="ru-RU" sz="1900" dirty="0"/>
              <a:t> проект </a:t>
            </a:r>
            <a:r>
              <a:rPr lang="ru-RU" sz="1900" dirty="0" err="1"/>
              <a:t>компанії</a:t>
            </a:r>
            <a:r>
              <a:rPr lang="ru-RU" sz="1900" dirty="0"/>
              <a:t> „CD </a:t>
            </a:r>
            <a:r>
              <a:rPr lang="ru-RU" sz="1900" dirty="0" err="1"/>
              <a:t>Сom-Україна</a:t>
            </a:r>
            <a:r>
              <a:rPr lang="ru-RU" sz="1900" dirty="0"/>
              <a:t>” з </a:t>
            </a:r>
            <a:r>
              <a:rPr lang="ru-RU" sz="1900" dirty="0" err="1"/>
              <a:t>назвою</a:t>
            </a:r>
            <a:r>
              <a:rPr lang="ru-RU" sz="1900" dirty="0"/>
              <a:t> „</a:t>
            </a:r>
            <a:r>
              <a:rPr lang="ru-RU" sz="1900" dirty="0" err="1"/>
              <a:t>Сучасна</a:t>
            </a:r>
            <a:r>
              <a:rPr lang="ru-RU" sz="1900" dirty="0"/>
              <a:t> </a:t>
            </a:r>
            <a:r>
              <a:rPr lang="ru-RU" sz="1900" dirty="0" err="1"/>
              <a:t>українська</a:t>
            </a:r>
            <a:r>
              <a:rPr lang="ru-RU" sz="1900" dirty="0"/>
              <a:t> </a:t>
            </a:r>
            <a:r>
              <a:rPr lang="ru-RU" sz="1900" dirty="0" err="1"/>
              <a:t>літуратура</a:t>
            </a:r>
            <a:r>
              <a:rPr lang="ru-RU" sz="1900" dirty="0" smtClean="0"/>
              <a:t>”.</a:t>
            </a:r>
            <a:endParaRPr lang="uk-UA" sz="1900" dirty="0"/>
          </a:p>
        </p:txBody>
      </p:sp>
    </p:spTree>
    <p:extLst>
      <p:ext uri="{BB962C8B-B14F-4D97-AF65-F5344CB8AC3E}">
        <p14:creationId xmlns:p14="http://schemas.microsoft.com/office/powerpoint/2010/main" val="61936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b="1" dirty="0" smtClean="0"/>
              <a:t>Must read</a:t>
            </a:r>
            <a:r>
              <a:rPr lang="uk-UA" sz="2200" b="1" dirty="0" smtClean="0"/>
              <a:t>:</a:t>
            </a:r>
            <a:br>
              <a:rPr lang="uk-UA" sz="2200" b="1" dirty="0" smtClean="0"/>
            </a:br>
            <a:r>
              <a:rPr lang="ru-RU" sz="2400" dirty="0" err="1" smtClean="0"/>
              <a:t>Грицько</a:t>
            </a:r>
            <a:r>
              <a:rPr lang="ru-RU" sz="2400" dirty="0" smtClean="0"/>
              <a:t> </a:t>
            </a:r>
            <a:r>
              <a:rPr lang="ru-RU" sz="2400" dirty="0" err="1" smtClean="0"/>
              <a:t>Чубай</a:t>
            </a:r>
            <a:r>
              <a:rPr lang="ru-RU" sz="2400" dirty="0" smtClean="0"/>
              <a:t> </a:t>
            </a:r>
            <a:r>
              <a:rPr lang="ru-RU" sz="2400" dirty="0"/>
              <a:t>„Плач </a:t>
            </a:r>
            <a:r>
              <a:rPr lang="ru-RU" sz="2400" dirty="0" err="1"/>
              <a:t>Єремії</a:t>
            </a:r>
            <a:r>
              <a:rPr lang="ru-RU" sz="2400" dirty="0"/>
              <a:t>” (1999</a:t>
            </a:r>
            <a:r>
              <a:rPr lang="ru-RU" sz="2400" dirty="0" smtClean="0"/>
              <a:t>)</a:t>
            </a:r>
            <a:br>
              <a:rPr lang="ru-RU" sz="2400" dirty="0" smtClean="0"/>
            </a:br>
            <a:r>
              <a:rPr lang="ru-RU" sz="2400" dirty="0"/>
              <a:t> „Маленький принц” </a:t>
            </a:r>
            <a:r>
              <a:rPr lang="ru-RU" sz="2400" dirty="0" err="1"/>
              <a:t>українською</a:t>
            </a:r>
            <a:r>
              <a:rPr lang="ru-RU" sz="2400" dirty="0"/>
              <a:t> </a:t>
            </a:r>
            <a:r>
              <a:rPr lang="ru-RU" sz="2400" dirty="0" err="1"/>
              <a:t>мовою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smtClean="0"/>
              <a:t>франц. </a:t>
            </a:r>
            <a:r>
              <a:rPr lang="ru-RU" sz="2400" dirty="0" err="1"/>
              <a:t>видавництва</a:t>
            </a:r>
            <a:r>
              <a:rPr lang="ru-RU" sz="2400" dirty="0"/>
              <a:t> „</a:t>
            </a:r>
            <a:r>
              <a:rPr lang="ru-RU" sz="2400" dirty="0" err="1"/>
              <a:t>Gallimard</a:t>
            </a:r>
            <a:r>
              <a:rPr lang="ru-RU" sz="2400" dirty="0"/>
              <a:t>”</a:t>
            </a:r>
            <a:endParaRPr lang="uk-UA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31" y="2657959"/>
            <a:ext cx="2390268" cy="34392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345" y="3145305"/>
            <a:ext cx="2489309" cy="24645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401" y="2657958"/>
            <a:ext cx="2280701" cy="343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1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200" dirty="0" smtClean="0"/>
              <a:t>АСТРОЛЯБІЯ</a:t>
            </a:r>
            <a:endParaRPr lang="uk-UA" sz="4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580" y="1029143"/>
            <a:ext cx="2090382" cy="20903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0" y="3031065"/>
            <a:ext cx="7317927" cy="2946654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900" dirty="0"/>
              <a:t>С</a:t>
            </a:r>
            <a:r>
              <a:rPr lang="uk-UA" sz="1900" dirty="0" smtClean="0"/>
              <a:t>пеціалізується </a:t>
            </a:r>
            <a:r>
              <a:rPr lang="uk-UA" sz="1900" dirty="0"/>
              <a:t>на виданні філософських творів: як якісних перекладів праць мислителів (наприклад, Фрідріха Ніцше чи </a:t>
            </a:r>
            <a:r>
              <a:rPr lang="uk-UA" sz="1900" dirty="0" err="1"/>
              <a:t>Юргена</a:t>
            </a:r>
            <a:r>
              <a:rPr lang="uk-UA" sz="1900" dirty="0"/>
              <a:t> </a:t>
            </a:r>
            <a:r>
              <a:rPr lang="uk-UA" sz="1900" dirty="0" err="1"/>
              <a:t>Габермаса</a:t>
            </a:r>
            <a:r>
              <a:rPr lang="uk-UA" sz="1900" dirty="0"/>
              <a:t>), так і підручників з філософських дисциплін</a:t>
            </a:r>
            <a:r>
              <a:rPr lang="uk-UA" sz="1900" dirty="0" smtClean="0"/>
              <a:t>. </a:t>
            </a:r>
            <a:r>
              <a:rPr lang="ru-RU" sz="1900" dirty="0" err="1"/>
              <a:t>Іншою</a:t>
            </a:r>
            <a:r>
              <a:rPr lang="ru-RU" sz="1900" dirty="0"/>
              <a:t> </a:t>
            </a:r>
            <a:r>
              <a:rPr lang="ru-RU" sz="1900" dirty="0" err="1"/>
              <a:t>гранню</a:t>
            </a:r>
            <a:r>
              <a:rPr lang="ru-RU" sz="1900" dirty="0"/>
              <a:t> </a:t>
            </a:r>
            <a:r>
              <a:rPr lang="ru-RU" sz="1900" dirty="0" err="1"/>
              <a:t>його</a:t>
            </a:r>
            <a:r>
              <a:rPr lang="ru-RU" sz="1900" dirty="0"/>
              <a:t> </a:t>
            </a:r>
            <a:r>
              <a:rPr lang="ru-RU" sz="1900" dirty="0" err="1"/>
              <a:t>діяльності</a:t>
            </a:r>
            <a:r>
              <a:rPr lang="ru-RU" sz="1900" dirty="0"/>
              <a:t> є </a:t>
            </a:r>
            <a:r>
              <a:rPr lang="ru-RU" sz="1900" dirty="0" err="1"/>
              <a:t>видання</a:t>
            </a:r>
            <a:r>
              <a:rPr lang="ru-RU" sz="1900" dirty="0"/>
              <a:t> </a:t>
            </a:r>
            <a:r>
              <a:rPr lang="ru-RU" sz="1900" dirty="0" err="1"/>
              <a:t>українською</a:t>
            </a:r>
            <a:r>
              <a:rPr lang="ru-RU" sz="1900" dirty="0"/>
              <a:t> </a:t>
            </a:r>
            <a:r>
              <a:rPr lang="ru-RU" sz="1900" dirty="0" err="1"/>
              <a:t>творів</a:t>
            </a:r>
            <a:r>
              <a:rPr lang="ru-RU" sz="1900" dirty="0"/>
              <a:t> Джона Рональда </a:t>
            </a:r>
            <a:r>
              <a:rPr lang="ru-RU" sz="1900" dirty="0" err="1"/>
              <a:t>Руела</a:t>
            </a:r>
            <a:r>
              <a:rPr lang="ru-RU" sz="1900" dirty="0"/>
              <a:t> </a:t>
            </a:r>
            <a:r>
              <a:rPr lang="ru-RU" sz="1900" dirty="0" err="1"/>
              <a:t>Толкіна</a:t>
            </a:r>
            <a:r>
              <a:rPr lang="ru-RU" sz="19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900" dirty="0" err="1"/>
              <a:t>займається</a:t>
            </a:r>
            <a:r>
              <a:rPr lang="ru-RU" sz="1900" dirty="0"/>
              <a:t> </a:t>
            </a:r>
            <a:r>
              <a:rPr lang="ru-RU" sz="1900" dirty="0" err="1"/>
              <a:t>ще</a:t>
            </a:r>
            <a:r>
              <a:rPr lang="ru-RU" sz="1900" dirty="0"/>
              <a:t> й </a:t>
            </a:r>
            <a:r>
              <a:rPr lang="ru-RU" sz="1900" dirty="0" err="1"/>
              <a:t>виданням</a:t>
            </a:r>
            <a:r>
              <a:rPr lang="ru-RU" sz="1900" dirty="0"/>
              <a:t> </a:t>
            </a:r>
            <a:r>
              <a:rPr lang="ru-RU" sz="1900" dirty="0" err="1"/>
              <a:t>літературно-мистецького</a:t>
            </a:r>
            <a:r>
              <a:rPr lang="ru-RU" sz="1900" dirty="0"/>
              <a:t> журналу “</a:t>
            </a:r>
            <a:r>
              <a:rPr lang="ru-RU" sz="1900" b="1" dirty="0" smtClean="0"/>
              <a:t>PROVOCATIO</a:t>
            </a:r>
            <a:r>
              <a:rPr lang="ru-RU" sz="1900" dirty="0" smtClean="0"/>
              <a:t>”. </a:t>
            </a:r>
            <a:r>
              <a:rPr lang="ru-RU" sz="1900" dirty="0" err="1" smtClean="0"/>
              <a:t>Серед</a:t>
            </a:r>
            <a:r>
              <a:rPr lang="ru-RU" sz="1900" dirty="0" smtClean="0"/>
              <a:t> </a:t>
            </a:r>
            <a:r>
              <a:rPr lang="ru-RU" sz="1900" dirty="0" err="1"/>
              <a:t>завдань</a:t>
            </a:r>
            <a:r>
              <a:rPr lang="ru-RU" sz="1900" dirty="0"/>
              <a:t> </a:t>
            </a:r>
            <a:r>
              <a:rPr lang="ru-RU" sz="1900" dirty="0" err="1"/>
              <a:t>цього</a:t>
            </a:r>
            <a:r>
              <a:rPr lang="ru-RU" sz="1900" dirty="0"/>
              <a:t> „журналу-книги” </a:t>
            </a:r>
            <a:r>
              <a:rPr lang="ru-RU" sz="1900" dirty="0" err="1"/>
              <a:t>ні</a:t>
            </a:r>
            <a:r>
              <a:rPr lang="ru-RU" sz="1900" dirty="0"/>
              <a:t> </a:t>
            </a:r>
            <a:r>
              <a:rPr lang="ru-RU" sz="1900" dirty="0" err="1"/>
              <a:t>багато</a:t>
            </a:r>
            <a:r>
              <a:rPr lang="ru-RU" sz="1900" dirty="0"/>
              <a:t> </a:t>
            </a:r>
            <a:r>
              <a:rPr lang="ru-RU" sz="1900" dirty="0" err="1"/>
              <a:t>ні</a:t>
            </a:r>
            <a:r>
              <a:rPr lang="ru-RU" sz="1900" dirty="0"/>
              <a:t> мало – “</a:t>
            </a:r>
            <a:r>
              <a:rPr lang="ru-RU" sz="1900" dirty="0" err="1"/>
              <a:t>спроба</a:t>
            </a:r>
            <a:r>
              <a:rPr lang="ru-RU" sz="1900" dirty="0"/>
              <a:t> </a:t>
            </a:r>
            <a:r>
              <a:rPr lang="ru-RU" sz="1900" dirty="0" err="1"/>
              <a:t>реанімації</a:t>
            </a:r>
            <a:r>
              <a:rPr lang="ru-RU" sz="1900" dirty="0"/>
              <a:t> </a:t>
            </a:r>
            <a:r>
              <a:rPr lang="ru-RU" sz="1900" dirty="0" err="1"/>
              <a:t>мистецтва</a:t>
            </a:r>
            <a:r>
              <a:rPr lang="ru-RU" sz="1900" dirty="0"/>
              <a:t> в </a:t>
            </a:r>
            <a:r>
              <a:rPr lang="ru-RU" sz="1900" dirty="0" err="1"/>
              <a:t>україномовному</a:t>
            </a:r>
            <a:r>
              <a:rPr lang="ru-RU" sz="1900" dirty="0"/>
              <a:t> </a:t>
            </a:r>
            <a:r>
              <a:rPr lang="ru-RU" sz="1900" dirty="0" err="1"/>
              <a:t>просторі</a:t>
            </a:r>
            <a:r>
              <a:rPr lang="ru-RU" sz="1900" dirty="0"/>
              <a:t>, </a:t>
            </a:r>
            <a:r>
              <a:rPr lang="ru-RU" sz="1900" dirty="0" err="1"/>
              <a:t>намагання</a:t>
            </a:r>
            <a:r>
              <a:rPr lang="ru-RU" sz="1900" dirty="0"/>
              <a:t> </a:t>
            </a:r>
            <a:r>
              <a:rPr lang="ru-RU" sz="1900" dirty="0" err="1"/>
              <a:t>повернути</a:t>
            </a:r>
            <a:r>
              <a:rPr lang="ru-RU" sz="1900" dirty="0"/>
              <a:t> </a:t>
            </a:r>
            <a:r>
              <a:rPr lang="ru-RU" sz="1900" dirty="0" err="1"/>
              <a:t>йому</a:t>
            </a:r>
            <a:r>
              <a:rPr lang="ru-RU" sz="1900" dirty="0"/>
              <a:t> </a:t>
            </a:r>
            <a:r>
              <a:rPr lang="ru-RU" sz="1900" dirty="0" err="1"/>
              <a:t>вагомість</a:t>
            </a:r>
            <a:r>
              <a:rPr lang="ru-RU" sz="1900" dirty="0"/>
              <a:t> та </a:t>
            </a:r>
            <a:r>
              <a:rPr lang="ru-RU" sz="1900" dirty="0" err="1"/>
              <a:t>припинити</a:t>
            </a:r>
            <a:r>
              <a:rPr lang="ru-RU" sz="1900" dirty="0"/>
              <a:t> </a:t>
            </a:r>
            <a:r>
              <a:rPr lang="ru-RU" sz="1900" dirty="0" err="1"/>
              <a:t>нівеляцію</a:t>
            </a:r>
            <a:r>
              <a:rPr lang="ru-RU" sz="1900" dirty="0"/>
              <a:t>”.</a:t>
            </a:r>
            <a:endParaRPr lang="uk-UA" sz="19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uk-UA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6337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/>
              <a:t>Must read</a:t>
            </a:r>
            <a:r>
              <a:rPr lang="ru-RU" sz="2200" b="1" dirty="0" smtClean="0"/>
              <a:t>:</a:t>
            </a:r>
            <a:r>
              <a:rPr lang="uk-UA" sz="2200" b="1" dirty="0"/>
              <a:t/>
            </a:r>
            <a:br>
              <a:rPr lang="uk-UA" sz="2200" b="1" dirty="0"/>
            </a:br>
            <a:r>
              <a:rPr lang="ru-RU" sz="2400" dirty="0"/>
              <a:t> </a:t>
            </a:r>
            <a:r>
              <a:rPr lang="ru-RU" sz="2400" dirty="0" smtClean="0"/>
              <a:t>Твори </a:t>
            </a:r>
            <a:r>
              <a:rPr lang="ru-RU" sz="2400" dirty="0"/>
              <a:t>Джона Рональда </a:t>
            </a:r>
            <a:r>
              <a:rPr lang="ru-RU" sz="2400" dirty="0" err="1"/>
              <a:t>Руела</a:t>
            </a:r>
            <a:r>
              <a:rPr lang="ru-RU" sz="2400" dirty="0"/>
              <a:t> </a:t>
            </a:r>
            <a:r>
              <a:rPr lang="ru-RU" sz="2400" dirty="0" err="1" smtClean="0"/>
              <a:t>Толкіна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uk-UA" sz="2400" dirty="0"/>
              <a:t>П</a:t>
            </a:r>
            <a:r>
              <a:rPr lang="uk-UA" sz="2400" dirty="0" smtClean="0"/>
              <a:t>ереклади </a:t>
            </a:r>
            <a:r>
              <a:rPr lang="uk-UA" sz="2400" dirty="0"/>
              <a:t>праць </a:t>
            </a:r>
            <a:r>
              <a:rPr lang="uk-UA" sz="2400" dirty="0" smtClean="0"/>
              <a:t>мислителя Фрідріха Ніцше</a:t>
            </a:r>
            <a:endParaRPr lang="uk-UA" sz="2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43" y="2612978"/>
            <a:ext cx="4540914" cy="340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1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ЛІТОПИС</a:t>
            </a:r>
            <a:endParaRPr lang="uk-UA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948" y="941365"/>
            <a:ext cx="1980518" cy="19805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0" y="3031064"/>
            <a:ext cx="7195097" cy="2933007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900" dirty="0"/>
              <a:t>Л</a:t>
            </a:r>
            <a:r>
              <a:rPr lang="uk-UA" sz="1900" dirty="0" smtClean="0"/>
              <a:t>ьвівське видавництво.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900" dirty="0"/>
              <a:t>В</a:t>
            </a:r>
            <a:r>
              <a:rPr lang="uk-UA" sz="1900" dirty="0" smtClean="0"/>
              <a:t>идає </a:t>
            </a:r>
            <a:r>
              <a:rPr lang="uk-UA" sz="1900" dirty="0"/>
              <a:t>літературу, яка вписується в поняття “класика”. Тут і “Зів’яле листя” Івана Франка, твори Кнута </a:t>
            </a:r>
            <a:r>
              <a:rPr lang="uk-UA" sz="1900" dirty="0" err="1"/>
              <a:t>Гамсуна</a:t>
            </a:r>
            <a:r>
              <a:rPr lang="uk-UA" sz="1900" dirty="0"/>
              <a:t>, </a:t>
            </a:r>
            <a:r>
              <a:rPr lang="uk-UA" sz="1900" dirty="0" err="1"/>
              <a:t>Віслави</a:t>
            </a:r>
            <a:r>
              <a:rPr lang="uk-UA" sz="1900" dirty="0"/>
              <a:t> Шимборської, Леопольда фон </a:t>
            </a:r>
            <a:r>
              <a:rPr lang="uk-UA" sz="1900" dirty="0" err="1"/>
              <a:t>Захер-Мазоха</a:t>
            </a:r>
            <a:r>
              <a:rPr lang="uk-UA" sz="1900" dirty="0"/>
              <a:t>, антологія української поезії ХХ століття "Сто років юності" та багато інших</a:t>
            </a:r>
            <a:r>
              <a:rPr lang="uk-UA" sz="19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900" dirty="0"/>
              <a:t>Р</a:t>
            </a:r>
            <a:r>
              <a:rPr lang="ru-RU" sz="1900" dirty="0" smtClean="0"/>
              <a:t>егулярно </a:t>
            </a:r>
            <a:r>
              <a:rPr lang="ru-RU" sz="1900" dirty="0" err="1"/>
              <a:t>видає</a:t>
            </a:r>
            <a:r>
              <a:rPr lang="ru-RU" sz="1900" dirty="0"/>
              <a:t> книги </a:t>
            </a:r>
            <a:r>
              <a:rPr lang="ru-RU" sz="1900" dirty="0" err="1"/>
              <a:t>Андрія</a:t>
            </a:r>
            <a:r>
              <a:rPr lang="ru-RU" sz="1900" dirty="0"/>
              <a:t> </a:t>
            </a:r>
            <a:r>
              <a:rPr lang="ru-RU" sz="1900" dirty="0" err="1"/>
              <a:t>Содомори</a:t>
            </a:r>
            <a:r>
              <a:rPr lang="ru-RU" sz="1900" dirty="0"/>
              <a:t>. </a:t>
            </a:r>
            <a:r>
              <a:rPr lang="ru-RU" sz="1900" dirty="0" err="1"/>
              <a:t>Завдяки</a:t>
            </a:r>
            <a:r>
              <a:rPr lang="ru-RU" sz="1900" dirty="0"/>
              <a:t> </a:t>
            </a:r>
            <a:r>
              <a:rPr lang="ru-RU" sz="1900" dirty="0" err="1"/>
              <a:t>цьому</a:t>
            </a:r>
            <a:r>
              <a:rPr lang="ru-RU" sz="1900" dirty="0"/>
              <a:t> </a:t>
            </a:r>
            <a:r>
              <a:rPr lang="ru-RU" sz="1900" dirty="0" err="1"/>
              <a:t>видавництву</a:t>
            </a:r>
            <a:r>
              <a:rPr lang="ru-RU" sz="1900" dirty="0"/>
              <a:t> ми </a:t>
            </a:r>
            <a:r>
              <a:rPr lang="ru-RU" sz="1900" dirty="0" err="1"/>
              <a:t>маємо</a:t>
            </a:r>
            <a:r>
              <a:rPr lang="ru-RU" sz="1900" dirty="0"/>
              <a:t> </a:t>
            </a:r>
            <a:r>
              <a:rPr lang="ru-RU" sz="1900" dirty="0" err="1"/>
              <a:t>змогу</a:t>
            </a:r>
            <a:r>
              <a:rPr lang="ru-RU" sz="1900" dirty="0"/>
              <a:t> </a:t>
            </a:r>
            <a:r>
              <a:rPr lang="ru-RU" sz="1900" dirty="0" err="1"/>
              <a:t>прочитати</a:t>
            </a:r>
            <a:r>
              <a:rPr lang="ru-RU" sz="1900" dirty="0"/>
              <a:t> “Маятник Фуко” та “Роль </a:t>
            </a:r>
            <a:r>
              <a:rPr lang="ru-RU" sz="1900" dirty="0" err="1"/>
              <a:t>читача</a:t>
            </a:r>
            <a:r>
              <a:rPr lang="ru-RU" sz="1900" dirty="0"/>
              <a:t>” Умберто </a:t>
            </a:r>
            <a:r>
              <a:rPr lang="ru-RU" sz="1900" dirty="0" err="1"/>
              <a:t>Еко</a:t>
            </a:r>
            <a:r>
              <a:rPr lang="ru-RU" sz="1900" dirty="0"/>
              <a:t> </a:t>
            </a:r>
            <a:r>
              <a:rPr lang="ru-RU" sz="1900" dirty="0" err="1"/>
              <a:t>українською</a:t>
            </a:r>
            <a:r>
              <a:rPr lang="ru-RU" sz="1900" dirty="0"/>
              <a:t>. Те </a:t>
            </a:r>
            <a:r>
              <a:rPr lang="ru-RU" sz="1900" dirty="0" err="1"/>
              <a:t>саме</a:t>
            </a:r>
            <a:r>
              <a:rPr lang="ru-RU" sz="1900" dirty="0"/>
              <a:t> </a:t>
            </a:r>
            <a:r>
              <a:rPr lang="ru-RU" sz="1900" dirty="0" err="1"/>
              <a:t>стосується</a:t>
            </a:r>
            <a:r>
              <a:rPr lang="ru-RU" sz="1900" dirty="0"/>
              <a:t> і </a:t>
            </a:r>
            <a:r>
              <a:rPr lang="ru-RU" sz="1900" dirty="0" err="1"/>
              <a:t>Юстейна</a:t>
            </a:r>
            <a:r>
              <a:rPr lang="ru-RU" sz="1900" dirty="0"/>
              <a:t> </a:t>
            </a:r>
            <a:r>
              <a:rPr lang="ru-RU" sz="1900" dirty="0" err="1"/>
              <a:t>Ґордера</a:t>
            </a:r>
            <a:r>
              <a:rPr lang="ru-RU" sz="1900" dirty="0"/>
              <a:t>.</a:t>
            </a:r>
            <a:endParaRPr lang="uk-UA" sz="1900" dirty="0"/>
          </a:p>
        </p:txBody>
      </p:sp>
    </p:spTree>
    <p:extLst>
      <p:ext uri="{BB962C8B-B14F-4D97-AF65-F5344CB8AC3E}">
        <p14:creationId xmlns:p14="http://schemas.microsoft.com/office/powerpoint/2010/main" val="273367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b="1" dirty="0" smtClean="0"/>
              <a:t>Must read</a:t>
            </a:r>
            <a:r>
              <a:rPr lang="ru-RU" sz="2200" b="1" dirty="0" smtClean="0"/>
              <a:t>:</a:t>
            </a:r>
            <a:br>
              <a:rPr lang="ru-RU" sz="2200" b="1" dirty="0" smtClean="0"/>
            </a:br>
            <a:r>
              <a:rPr lang="uk-UA" sz="2400" dirty="0"/>
              <a:t>"Український футуризм (1914-1930</a:t>
            </a:r>
            <a:r>
              <a:rPr lang="uk-UA" sz="2400" dirty="0" smtClean="0"/>
              <a:t>)«</a:t>
            </a:r>
            <a:br>
              <a:rPr lang="uk-UA" sz="2400" dirty="0" smtClean="0"/>
            </a:br>
            <a:r>
              <a:rPr lang="uk-UA" sz="2400" dirty="0" smtClean="0"/>
              <a:t>“</a:t>
            </a:r>
            <a:r>
              <a:rPr lang="en-US" sz="2400" dirty="0"/>
              <a:t>Homo </a:t>
            </a:r>
            <a:r>
              <a:rPr lang="en-US" sz="2400" dirty="0" err="1"/>
              <a:t>legens</a:t>
            </a:r>
            <a:r>
              <a:rPr lang="en-US" sz="2400" dirty="0"/>
              <a:t>: </a:t>
            </a:r>
            <a:r>
              <a:rPr lang="uk-UA" sz="2400" dirty="0"/>
              <a:t>читання як </a:t>
            </a:r>
            <a:r>
              <a:rPr lang="uk-UA" sz="2400" dirty="0" err="1"/>
              <a:t>соціо</a:t>
            </a:r>
            <a:r>
              <a:rPr lang="uk-UA" sz="2400" dirty="0"/>
              <a:t>-культурний феномен” Марії </a:t>
            </a:r>
            <a:r>
              <a:rPr lang="uk-UA" sz="2400" dirty="0" smtClean="0"/>
              <a:t>Зубрицької</a:t>
            </a:r>
            <a:br>
              <a:rPr lang="uk-UA" sz="2400" dirty="0" smtClean="0"/>
            </a:br>
            <a:r>
              <a:rPr lang="uk-UA" sz="2400" dirty="0" smtClean="0"/>
              <a:t> </a:t>
            </a:r>
            <a:r>
              <a:rPr lang="uk-UA" sz="2400" dirty="0"/>
              <a:t>З</a:t>
            </a:r>
            <a:r>
              <a:rPr lang="uk-UA" sz="2400" dirty="0" smtClean="0"/>
              <a:t>бірник </a:t>
            </a:r>
            <a:r>
              <a:rPr lang="uk-UA" sz="2400" dirty="0"/>
              <a:t>“Ідея університету”</a:t>
            </a:r>
            <a:endParaRPr lang="uk-UA" sz="2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262" y="2757998"/>
            <a:ext cx="4364725" cy="31076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243" y="2601811"/>
            <a:ext cx="2296098" cy="34441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74" y="2577722"/>
            <a:ext cx="2389832" cy="346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6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indent="-457200"/>
            <a:r>
              <a:rPr lang="uk-UA" sz="3200" dirty="0" smtClean="0"/>
              <a:t>2. Видавництва </a:t>
            </a:r>
            <a:r>
              <a:rPr lang="uk-UA" sz="3200" dirty="0"/>
              <a:t>дитячої літератури: казки, дошкільна література, навчальні матеріали.</a:t>
            </a:r>
          </a:p>
        </p:txBody>
      </p:sp>
    </p:spTree>
    <p:extLst>
      <p:ext uri="{BB962C8B-B14F-4D97-AF65-F5344CB8AC3E}">
        <p14:creationId xmlns:p14="http://schemas.microsoft.com/office/powerpoint/2010/main" val="369659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6942" y="1048062"/>
            <a:ext cx="8158688" cy="1822514"/>
          </a:xfrm>
        </p:spPr>
        <p:txBody>
          <a:bodyPr>
            <a:normAutofit/>
          </a:bodyPr>
          <a:lstStyle/>
          <a:p>
            <a:r>
              <a:rPr lang="uk-UA" sz="3000" dirty="0" smtClean="0"/>
              <a:t>Тема</a:t>
            </a:r>
            <a:r>
              <a:rPr lang="uk-UA" sz="3000" dirty="0" smtClean="0"/>
              <a:t>: «</a:t>
            </a:r>
            <a:r>
              <a:rPr lang="ru-RU" sz="3200" dirty="0" err="1"/>
              <a:t>Популяризація</a:t>
            </a:r>
            <a:r>
              <a:rPr lang="ru-RU" sz="3200" dirty="0"/>
              <a:t> книг </a:t>
            </a:r>
            <a:r>
              <a:rPr lang="ru-RU" sz="3200" dirty="0" err="1"/>
              <a:t>українських</a:t>
            </a:r>
            <a:r>
              <a:rPr lang="ru-RU" sz="3200" dirty="0"/>
              <a:t> </a:t>
            </a:r>
            <a:r>
              <a:rPr lang="ru-RU" sz="3200" dirty="0" err="1" smtClean="0"/>
              <a:t>письменників</a:t>
            </a:r>
            <a:r>
              <a:rPr lang="ru-RU" sz="3200" dirty="0" smtClean="0"/>
              <a:t>. </a:t>
            </a:r>
            <a:r>
              <a:rPr lang="uk-UA" sz="3000" dirty="0" smtClean="0"/>
              <a:t>Найпопулярніші українські видавництва»</a:t>
            </a:r>
            <a:endParaRPr lang="uk-UA" sz="3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5067" y="3846050"/>
            <a:ext cx="8158688" cy="1435633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План</a:t>
            </a:r>
          </a:p>
          <a:p>
            <a:pPr marL="457200" indent="-457200">
              <a:buAutoNum type="arabicPeriod"/>
            </a:pPr>
            <a:r>
              <a:rPr lang="uk-UA" dirty="0" smtClean="0"/>
              <a:t>Видавництва української прози та поезії, літературної течії.</a:t>
            </a:r>
          </a:p>
          <a:p>
            <a:pPr marL="457200" indent="-457200">
              <a:buAutoNum type="arabicPeriod"/>
            </a:pPr>
            <a:r>
              <a:rPr lang="uk-UA" dirty="0" smtClean="0"/>
              <a:t>Видавництва дитячої літератури: казки, дошкільна література, навчальні матеріали.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932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А-БА-БА-ГА-ЛА-МА-ГА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247" y="750628"/>
            <a:ext cx="3008193" cy="21411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2990119"/>
            <a:ext cx="9829114" cy="3165021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900" dirty="0"/>
              <a:t>П</a:t>
            </a:r>
            <a:r>
              <a:rPr lang="ru-RU" sz="1900" dirty="0" smtClean="0"/>
              <a:t>ерше </a:t>
            </a:r>
            <a:r>
              <a:rPr lang="ru-RU" sz="1900" dirty="0" err="1"/>
              <a:t>дитяче</a:t>
            </a:r>
            <a:r>
              <a:rPr lang="ru-RU" sz="1900" dirty="0"/>
              <a:t> </a:t>
            </a:r>
            <a:r>
              <a:rPr lang="ru-RU" sz="1900" dirty="0" err="1"/>
              <a:t>видавництво</a:t>
            </a:r>
            <a:r>
              <a:rPr lang="ru-RU" sz="1900" dirty="0"/>
              <a:t> </a:t>
            </a:r>
            <a:r>
              <a:rPr lang="ru-RU" sz="1900" dirty="0" err="1"/>
              <a:t>незалежної</a:t>
            </a:r>
            <a:r>
              <a:rPr lang="ru-RU" sz="1900" dirty="0"/>
              <a:t> </a:t>
            </a:r>
            <a:r>
              <a:rPr lang="ru-RU" sz="1900" dirty="0" err="1" smtClean="0"/>
              <a:t>України</a:t>
            </a:r>
            <a:r>
              <a:rPr lang="ru-RU" sz="1900" dirty="0" smtClean="0"/>
              <a:t>. </a:t>
            </a:r>
            <a:r>
              <a:rPr lang="ru-RU" sz="1900" dirty="0"/>
              <a:t> Зараз </a:t>
            </a:r>
            <a:r>
              <a:rPr lang="ru-RU" sz="1900" dirty="0" err="1"/>
              <a:t>це</a:t>
            </a:r>
            <a:r>
              <a:rPr lang="ru-RU" sz="1900" dirty="0"/>
              <a:t> </a:t>
            </a:r>
            <a:r>
              <a:rPr lang="ru-RU" sz="1900" dirty="0" err="1"/>
              <a:t>одне</a:t>
            </a:r>
            <a:r>
              <a:rPr lang="ru-RU" sz="1900" dirty="0"/>
              <a:t> з </a:t>
            </a:r>
            <a:r>
              <a:rPr lang="ru-RU" sz="1900" dirty="0" err="1"/>
              <a:t>найбільш</a:t>
            </a:r>
            <a:r>
              <a:rPr lang="ru-RU" sz="1900" dirty="0"/>
              <a:t> </a:t>
            </a:r>
            <a:r>
              <a:rPr lang="ru-RU" sz="1900" dirty="0" err="1"/>
              <a:t>успішних</a:t>
            </a:r>
            <a:r>
              <a:rPr lang="ru-RU" sz="1900" dirty="0"/>
              <a:t> </a:t>
            </a:r>
            <a:r>
              <a:rPr lang="ru-RU" sz="1900" dirty="0" err="1"/>
              <a:t>видавництв</a:t>
            </a:r>
            <a:r>
              <a:rPr lang="ru-RU" sz="1900" dirty="0"/>
              <a:t> </a:t>
            </a:r>
            <a:r>
              <a:rPr lang="ru-RU" sz="1900" dirty="0" err="1"/>
              <a:t>країни</a:t>
            </a:r>
            <a:r>
              <a:rPr lang="ru-RU" sz="1900" dirty="0"/>
              <a:t> — </a:t>
            </a:r>
            <a:r>
              <a:rPr lang="ru-RU" sz="1900" dirty="0" err="1"/>
              <a:t>авторські</a:t>
            </a:r>
            <a:r>
              <a:rPr lang="ru-RU" sz="1900" dirty="0"/>
              <a:t> права на </a:t>
            </a:r>
            <a:r>
              <a:rPr lang="ru-RU" sz="1900" dirty="0" err="1"/>
              <a:t>його</a:t>
            </a:r>
            <a:r>
              <a:rPr lang="ru-RU" sz="1900" dirty="0"/>
              <a:t> </a:t>
            </a:r>
            <a:r>
              <a:rPr lang="ru-RU" sz="1900" dirty="0" err="1"/>
              <a:t>продукцію</a:t>
            </a:r>
            <a:r>
              <a:rPr lang="ru-RU" sz="1900" dirty="0"/>
              <a:t> </a:t>
            </a:r>
            <a:r>
              <a:rPr lang="ru-RU" sz="1900" dirty="0" err="1"/>
              <a:t>придбали</a:t>
            </a:r>
            <a:r>
              <a:rPr lang="ru-RU" sz="1900" dirty="0"/>
              <a:t> </a:t>
            </a:r>
            <a:r>
              <a:rPr lang="ru-RU" sz="1900" dirty="0" err="1"/>
              <a:t>видавництва</a:t>
            </a:r>
            <a:r>
              <a:rPr lang="ru-RU" sz="1900" dirty="0"/>
              <a:t> 18 </a:t>
            </a:r>
            <a:r>
              <a:rPr lang="ru-RU" sz="1900" dirty="0" err="1"/>
              <a:t>країн</a:t>
            </a:r>
            <a:r>
              <a:rPr lang="ru-RU" sz="1900" dirty="0"/>
              <a:t> </a:t>
            </a:r>
            <a:r>
              <a:rPr lang="ru-RU" sz="1900" dirty="0" err="1"/>
              <a:t>світу</a:t>
            </a:r>
            <a:r>
              <a:rPr lang="ru-RU" sz="19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900" dirty="0" err="1" smtClean="0"/>
              <a:t>Засноване</a:t>
            </a:r>
            <a:r>
              <a:rPr lang="ru-RU" sz="1900" dirty="0" smtClean="0"/>
              <a:t> </a:t>
            </a:r>
            <a:r>
              <a:rPr lang="ru-RU" sz="1900" dirty="0"/>
              <a:t>в 1992 </a:t>
            </a:r>
            <a:r>
              <a:rPr lang="ru-RU" sz="1900" dirty="0" err="1"/>
              <a:t>році</a:t>
            </a:r>
            <a:r>
              <a:rPr lang="ru-RU" sz="1900" dirty="0"/>
              <a:t> </a:t>
            </a:r>
            <a:r>
              <a:rPr lang="ru-RU" sz="1900" dirty="0" err="1"/>
              <a:t>поетом</a:t>
            </a:r>
            <a:r>
              <a:rPr lang="ru-RU" sz="1900" dirty="0"/>
              <a:t> </a:t>
            </a:r>
            <a:r>
              <a:rPr lang="ru-RU" sz="1900" dirty="0" err="1"/>
              <a:t>Іваном</a:t>
            </a:r>
            <a:r>
              <a:rPr lang="ru-RU" sz="1900" dirty="0"/>
              <a:t> </a:t>
            </a:r>
            <a:r>
              <a:rPr lang="ru-RU" sz="1900" dirty="0" err="1"/>
              <a:t>Малковичем</a:t>
            </a:r>
            <a:r>
              <a:rPr lang="ru-RU" sz="19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900" dirty="0" err="1"/>
              <a:t>Кожна</a:t>
            </a:r>
            <a:r>
              <a:rPr lang="ru-RU" sz="1900" dirty="0"/>
              <a:t> книжка з </a:t>
            </a:r>
            <a:r>
              <a:rPr lang="ru-RU" sz="1900" dirty="0" err="1"/>
              <a:t>позначкою</a:t>
            </a:r>
            <a:r>
              <a:rPr lang="ru-RU" sz="1900" dirty="0"/>
              <a:t> «</a:t>
            </a:r>
            <a:r>
              <a:rPr lang="ru-RU" sz="1900" dirty="0" err="1"/>
              <a:t>від</a:t>
            </a:r>
            <a:r>
              <a:rPr lang="ru-RU" sz="1900" dirty="0"/>
              <a:t> 2 до 102» (як </a:t>
            </a:r>
            <a:r>
              <a:rPr lang="ru-RU" sz="1900" dirty="0" err="1"/>
              <a:t>пишуть</a:t>
            </a:r>
            <a:r>
              <a:rPr lang="ru-RU" sz="1900" dirty="0"/>
              <a:t> на </a:t>
            </a:r>
            <a:r>
              <a:rPr lang="ru-RU" sz="1900" dirty="0" err="1"/>
              <a:t>продукції</a:t>
            </a:r>
            <a:r>
              <a:rPr lang="ru-RU" sz="1900" dirty="0"/>
              <a:t> А-БА-БА-ГА-ЛА-МА-ГИ) - </a:t>
            </a:r>
            <a:r>
              <a:rPr lang="ru-RU" sz="1900" dirty="0" err="1"/>
              <a:t>це</a:t>
            </a:r>
            <a:r>
              <a:rPr lang="ru-RU" sz="1900" dirty="0"/>
              <a:t> </a:t>
            </a:r>
            <a:r>
              <a:rPr lang="ru-RU" sz="1900" dirty="0" err="1"/>
              <a:t>серйозно</a:t>
            </a:r>
            <a:r>
              <a:rPr lang="ru-RU" sz="1900" dirty="0"/>
              <a:t>, </a:t>
            </a:r>
            <a:r>
              <a:rPr lang="ru-RU" sz="1900" dirty="0" err="1"/>
              <a:t>якісно</a:t>
            </a:r>
            <a:r>
              <a:rPr lang="ru-RU" sz="1900" dirty="0"/>
              <a:t>, ​​стильно і </a:t>
            </a:r>
            <a:r>
              <a:rPr lang="ru-RU" sz="1900" dirty="0" err="1"/>
              <a:t>назавжди</a:t>
            </a:r>
            <a:r>
              <a:rPr lang="ru-RU" sz="1900" dirty="0"/>
              <a:t>.</a:t>
            </a:r>
            <a:endParaRPr lang="ru-RU" sz="19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900" dirty="0"/>
              <a:t> </a:t>
            </a:r>
            <a:r>
              <a:rPr lang="ru-RU" sz="1900" dirty="0" err="1" smtClean="0"/>
              <a:t>Отримало</a:t>
            </a:r>
            <a:r>
              <a:rPr lang="ru-RU" sz="1900" dirty="0" smtClean="0"/>
              <a:t> </a:t>
            </a:r>
            <a:r>
              <a:rPr lang="ru-RU" sz="1900" dirty="0" err="1"/>
              <a:t>багато</a:t>
            </a:r>
            <a:r>
              <a:rPr lang="ru-RU" sz="1900" dirty="0"/>
              <a:t> </a:t>
            </a:r>
            <a:r>
              <a:rPr lang="ru-RU" sz="1900" dirty="0" err="1"/>
              <a:t>нагород</a:t>
            </a:r>
            <a:r>
              <a:rPr lang="ru-RU" sz="1900" dirty="0"/>
              <a:t> на </a:t>
            </a:r>
            <a:r>
              <a:rPr lang="ru-RU" sz="1900" dirty="0" err="1"/>
              <a:t>міжнародних</a:t>
            </a:r>
            <a:r>
              <a:rPr lang="ru-RU" sz="1900" dirty="0"/>
              <a:t> та </a:t>
            </a:r>
            <a:r>
              <a:rPr lang="ru-RU" sz="1900" dirty="0" err="1"/>
              <a:t>українських</a:t>
            </a:r>
            <a:r>
              <a:rPr lang="ru-RU" sz="1900" dirty="0"/>
              <a:t> конкурсах</a:t>
            </a:r>
            <a:r>
              <a:rPr lang="ru-RU" sz="19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900" dirty="0"/>
              <a:t>О</a:t>
            </a:r>
            <a:r>
              <a:rPr lang="uk-UA" sz="1900" dirty="0" smtClean="0"/>
              <a:t>днією </a:t>
            </a:r>
            <a:r>
              <a:rPr lang="uk-UA" sz="1900" dirty="0"/>
              <a:t>з найбільш успішних і вдалих стала публікація перекладу світового бестселеру «Гаррі </a:t>
            </a:r>
            <a:r>
              <a:rPr lang="uk-UA" sz="1900" dirty="0" err="1"/>
              <a:t>Поттер</a:t>
            </a:r>
            <a:r>
              <a:rPr lang="uk-UA" sz="1900" dirty="0"/>
              <a:t>».</a:t>
            </a:r>
            <a:endParaRPr lang="ru-RU" sz="19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9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9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uk-UA" sz="1900" dirty="0"/>
          </a:p>
        </p:txBody>
      </p:sp>
    </p:spTree>
    <p:extLst>
      <p:ext uri="{BB962C8B-B14F-4D97-AF65-F5344CB8AC3E}">
        <p14:creationId xmlns:p14="http://schemas.microsoft.com/office/powerpoint/2010/main" val="21301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200" b="1" dirty="0" err="1"/>
              <a:t>Must</a:t>
            </a:r>
            <a:r>
              <a:rPr lang="uk-UA" sz="2200" b="1" dirty="0"/>
              <a:t> </a:t>
            </a:r>
            <a:r>
              <a:rPr lang="uk-UA" sz="2200" b="1" dirty="0" err="1"/>
              <a:t>read</a:t>
            </a:r>
            <a:r>
              <a:rPr lang="uk-UA" sz="2200" b="1" dirty="0"/>
              <a:t>:</a:t>
            </a:r>
            <a:r>
              <a:rPr lang="uk-UA" sz="2200" dirty="0"/>
              <a:t/>
            </a:r>
            <a:br>
              <a:rPr lang="uk-UA" sz="2200" dirty="0"/>
            </a:br>
            <a:r>
              <a:rPr lang="uk-UA" sz="2200" dirty="0"/>
              <a:t>"Незвичайні пригоди Алі"</a:t>
            </a:r>
            <a:br>
              <a:rPr lang="uk-UA" sz="2200" dirty="0"/>
            </a:br>
            <a:r>
              <a:rPr lang="uk-UA" sz="2200" dirty="0"/>
              <a:t>"Поцілунок Елли </a:t>
            </a:r>
            <a:r>
              <a:rPr lang="uk-UA" sz="2200" dirty="0" err="1"/>
              <a:t>Фіцджеральд</a:t>
            </a:r>
            <a:r>
              <a:rPr lang="uk-UA" sz="2200" dirty="0"/>
              <a:t>" - Олег </a:t>
            </a:r>
            <a:r>
              <a:rPr lang="uk-UA" sz="2200" dirty="0" err="1"/>
              <a:t>Лишега</a:t>
            </a:r>
            <a:r>
              <a:rPr lang="uk-UA" sz="2200" dirty="0"/>
              <a:t/>
            </a:r>
            <a:br>
              <a:rPr lang="uk-UA" sz="2200" dirty="0"/>
            </a:br>
            <a:r>
              <a:rPr lang="uk-UA" sz="2200" dirty="0"/>
              <a:t>"Чудове Чудовисько и Погані </a:t>
            </a:r>
            <a:r>
              <a:rPr lang="uk-UA" sz="2200" dirty="0" err="1"/>
              <a:t>Поганісько</a:t>
            </a:r>
            <a:r>
              <a:rPr lang="uk-UA" sz="2200" dirty="0"/>
              <a:t>" - Іван </a:t>
            </a:r>
            <a:r>
              <a:rPr lang="uk-UA" sz="2200" dirty="0" smtClean="0"/>
              <a:t>Сулима</a:t>
            </a:r>
            <a:endParaRPr lang="uk-UA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74" y="2606722"/>
            <a:ext cx="4163066" cy="31712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549" y="2606722"/>
            <a:ext cx="4860137" cy="317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6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000" dirty="0" smtClean="0"/>
              <a:t>ВИДАВНИЦТВО СТАРОГО ЛЕВА</a:t>
            </a:r>
            <a:br>
              <a:rPr lang="uk-UA" sz="3000" dirty="0" smtClean="0"/>
            </a:br>
            <a:r>
              <a:rPr lang="uk-UA" sz="3000" dirty="0" smtClean="0"/>
              <a:t>( ВСЛ)</a:t>
            </a:r>
            <a:endParaRPr lang="uk-UA" sz="3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832539"/>
            <a:ext cx="2889490" cy="273602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3029802"/>
            <a:ext cx="6649186" cy="2797791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 err="1"/>
              <a:t>Найпрогресивніше</a:t>
            </a:r>
            <a:r>
              <a:rPr lang="ru-RU" sz="2000" dirty="0"/>
              <a:t> на </a:t>
            </a:r>
            <a:r>
              <a:rPr lang="ru-RU" sz="2000" dirty="0" err="1"/>
              <a:t>сьогоднішній</a:t>
            </a:r>
            <a:r>
              <a:rPr lang="ru-RU" sz="2000" dirty="0"/>
              <a:t> день </a:t>
            </a:r>
            <a:r>
              <a:rPr lang="ru-RU" sz="2000" dirty="0" err="1"/>
              <a:t>видавництво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. </a:t>
            </a:r>
            <a:endParaRPr lang="ru-RU" sz="20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/>
              <a:t>В </a:t>
            </a:r>
            <a:r>
              <a:rPr lang="ru-RU" sz="2000" dirty="0" err="1"/>
              <a:t>асортименті</a:t>
            </a:r>
            <a:r>
              <a:rPr lang="ru-RU" sz="2000" dirty="0"/>
              <a:t> як </a:t>
            </a:r>
            <a:r>
              <a:rPr lang="ru-RU" sz="2000" dirty="0" err="1"/>
              <a:t>дорослі</a:t>
            </a:r>
            <a:r>
              <a:rPr lang="ru-RU" sz="2000" dirty="0"/>
              <a:t>, так і </a:t>
            </a:r>
            <a:r>
              <a:rPr lang="ru-RU" sz="2000" dirty="0" err="1"/>
              <a:t>дитячі</a:t>
            </a:r>
            <a:r>
              <a:rPr lang="ru-RU" sz="2000" dirty="0"/>
              <a:t> твори. Все </a:t>
            </a:r>
            <a:r>
              <a:rPr lang="ru-RU" sz="2000" dirty="0" err="1"/>
              <a:t>зроблено</a:t>
            </a:r>
            <a:r>
              <a:rPr lang="ru-RU" sz="2000" dirty="0"/>
              <a:t> стильно, </a:t>
            </a:r>
            <a:r>
              <a:rPr lang="ru-RU" sz="2000" dirty="0" err="1"/>
              <a:t>зі</a:t>
            </a:r>
            <a:r>
              <a:rPr lang="ru-RU" sz="2000" dirty="0"/>
              <a:t> смаком, </a:t>
            </a:r>
            <a:r>
              <a:rPr lang="ru-RU" sz="2000" dirty="0" err="1"/>
              <a:t>хочеться</a:t>
            </a:r>
            <a:r>
              <a:rPr lang="ru-RU" sz="2000" dirty="0"/>
              <a:t> </a:t>
            </a:r>
            <a:r>
              <a:rPr lang="ru-RU" sz="2000" dirty="0" err="1"/>
              <a:t>читати</a:t>
            </a:r>
            <a:r>
              <a:rPr lang="ru-RU" sz="2000" dirty="0"/>
              <a:t>, </a:t>
            </a:r>
            <a:r>
              <a:rPr lang="ru-RU" sz="2000" dirty="0" err="1"/>
              <a:t>читати</a:t>
            </a:r>
            <a:r>
              <a:rPr lang="ru-RU" sz="2000" dirty="0"/>
              <a:t> і не </a:t>
            </a:r>
            <a:r>
              <a:rPr lang="ru-RU" sz="2000" dirty="0" err="1"/>
              <a:t>зупинятися</a:t>
            </a:r>
            <a:r>
              <a:rPr lang="ru-RU" sz="2000" dirty="0"/>
              <a:t>. </a:t>
            </a:r>
            <a:endParaRPr lang="ru-RU" sz="20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2000" dirty="0"/>
              <a:t>Для дітей є азбука, розмальовки та казки, для дорослих - історії, романи, документальні, психолог</a:t>
            </a:r>
            <a:r>
              <a:rPr lang="en-US" sz="2000" dirty="0" err="1"/>
              <a:t>i</a:t>
            </a:r>
            <a:r>
              <a:rPr lang="uk-UA" sz="2000" dirty="0" err="1"/>
              <a:t>чн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uk-UA" sz="2000" dirty="0"/>
              <a:t>і кулінарні книжки. Окрема серія є і для підлітків.</a:t>
            </a:r>
          </a:p>
        </p:txBody>
      </p:sp>
    </p:spTree>
    <p:extLst>
      <p:ext uri="{BB962C8B-B14F-4D97-AF65-F5344CB8AC3E}">
        <p14:creationId xmlns:p14="http://schemas.microsoft.com/office/powerpoint/2010/main" val="30954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000007"/>
            <a:ext cx="9601196" cy="1460310"/>
          </a:xfrm>
        </p:spPr>
        <p:txBody>
          <a:bodyPr>
            <a:noAutofit/>
          </a:bodyPr>
          <a:lstStyle/>
          <a:p>
            <a:r>
              <a:rPr lang="uk-UA" sz="2200" b="1" dirty="0" err="1"/>
              <a:t>Must</a:t>
            </a:r>
            <a:r>
              <a:rPr lang="uk-UA" sz="2200" b="1" dirty="0"/>
              <a:t> </a:t>
            </a:r>
            <a:r>
              <a:rPr lang="uk-UA" sz="2200" b="1" dirty="0" err="1"/>
              <a:t>read</a:t>
            </a:r>
            <a:r>
              <a:rPr lang="uk-UA" sz="2200" b="1" dirty="0"/>
              <a:t>:</a:t>
            </a:r>
            <a:r>
              <a:rPr lang="uk-UA" sz="2200" dirty="0"/>
              <a:t/>
            </a:r>
            <a:br>
              <a:rPr lang="uk-UA" sz="2200" dirty="0"/>
            </a:br>
            <a:r>
              <a:rPr lang="uk-UA" sz="2200" dirty="0"/>
              <a:t>140 </a:t>
            </a:r>
            <a:r>
              <a:rPr lang="uk-UA" sz="2200" dirty="0" err="1"/>
              <a:t>децібелів</a:t>
            </a:r>
            <a:r>
              <a:rPr lang="uk-UA" sz="2200" dirty="0"/>
              <a:t> тиші - Андрій Бачинський</a:t>
            </a:r>
            <a:br>
              <a:rPr lang="uk-UA" sz="2200" dirty="0"/>
            </a:br>
            <a:r>
              <a:rPr lang="uk-UA" sz="2200" dirty="0"/>
              <a:t>Схід - </a:t>
            </a:r>
            <a:r>
              <a:rPr lang="uk-UA" sz="2200" dirty="0" err="1"/>
              <a:t>Анджей</a:t>
            </a:r>
            <a:r>
              <a:rPr lang="uk-UA" sz="2200" dirty="0"/>
              <a:t> </a:t>
            </a:r>
            <a:r>
              <a:rPr lang="uk-UA" sz="2200" dirty="0" err="1"/>
              <a:t>Стасюк</a:t>
            </a:r>
            <a:r>
              <a:rPr lang="uk-UA" sz="2200" dirty="0"/>
              <a:t/>
            </a:r>
            <a:br>
              <a:rPr lang="uk-UA" sz="2200" dirty="0"/>
            </a:br>
            <a:r>
              <a:rPr lang="uk-UA" sz="2200" dirty="0"/>
              <a:t>Як </a:t>
            </a:r>
            <a:r>
              <a:rPr lang="uk-UA" sz="2200" dirty="0" err="1"/>
              <a:t>зрозуміті</a:t>
            </a:r>
            <a:r>
              <a:rPr lang="uk-UA" sz="2200" dirty="0"/>
              <a:t> козу - Тарас и Мар'яна </a:t>
            </a:r>
            <a:r>
              <a:rPr lang="uk-UA" sz="2200" dirty="0" err="1"/>
              <a:t>Прохасько</a:t>
            </a:r>
            <a:r>
              <a:rPr lang="uk-UA" sz="2200" dirty="0"/>
              <a:t/>
            </a:r>
            <a:br>
              <a:rPr lang="uk-UA" sz="2200" dirty="0"/>
            </a:br>
            <a:endParaRPr lang="uk-UA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864" y="2624091"/>
            <a:ext cx="3095036" cy="34801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29" y="2624090"/>
            <a:ext cx="5505069" cy="348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ЗЕЛЕНИЙ ПЕС</a:t>
            </a:r>
            <a:endParaRPr lang="uk-UA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649" y="873456"/>
            <a:ext cx="2138149" cy="27295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0" y="3031065"/>
            <a:ext cx="7044972" cy="2960302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900" dirty="0"/>
              <a:t>На </a:t>
            </a:r>
            <a:r>
              <a:rPr lang="ru-RU" sz="1900" dirty="0" err="1"/>
              <a:t>українському</a:t>
            </a:r>
            <a:r>
              <a:rPr lang="ru-RU" sz="1900" dirty="0"/>
              <a:t> </a:t>
            </a:r>
            <a:r>
              <a:rPr lang="ru-RU" sz="1900" dirty="0" err="1"/>
              <a:t>книжковому</a:t>
            </a:r>
            <a:r>
              <a:rPr lang="ru-RU" sz="1900" dirty="0"/>
              <a:t> ринку «</a:t>
            </a:r>
            <a:r>
              <a:rPr lang="ru-RU" sz="1900" dirty="0" err="1"/>
              <a:t>Зелений</a:t>
            </a:r>
            <a:r>
              <a:rPr lang="ru-RU" sz="1900" dirty="0"/>
              <a:t> пес» з 1999 року</a:t>
            </a:r>
            <a:r>
              <a:rPr lang="ru-RU" sz="19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900" dirty="0" smtClean="0"/>
              <a:t> </a:t>
            </a:r>
            <a:r>
              <a:rPr lang="ru-RU" sz="1900" dirty="0" err="1"/>
              <a:t>Спеціалізується</a:t>
            </a:r>
            <a:r>
              <a:rPr lang="ru-RU" sz="1900" dirty="0"/>
              <a:t> </a:t>
            </a:r>
            <a:r>
              <a:rPr lang="ru-RU" sz="1900" dirty="0" err="1"/>
              <a:t>видавництво</a:t>
            </a:r>
            <a:r>
              <a:rPr lang="ru-RU" sz="1900" dirty="0"/>
              <a:t> на </a:t>
            </a:r>
            <a:r>
              <a:rPr lang="ru-RU" sz="1900" dirty="0" err="1"/>
              <a:t>сучасній</a:t>
            </a:r>
            <a:r>
              <a:rPr lang="ru-RU" sz="1900" dirty="0"/>
              <a:t> </a:t>
            </a:r>
            <a:r>
              <a:rPr lang="ru-RU" sz="1900" dirty="0" err="1"/>
              <a:t>художній</a:t>
            </a:r>
            <a:r>
              <a:rPr lang="ru-RU" sz="1900" dirty="0"/>
              <a:t> </a:t>
            </a:r>
            <a:r>
              <a:rPr lang="ru-RU" sz="1900" dirty="0" err="1"/>
              <a:t>літературі</a:t>
            </a:r>
            <a:r>
              <a:rPr lang="ru-RU" sz="1900" dirty="0"/>
              <a:t> для </a:t>
            </a:r>
            <a:r>
              <a:rPr lang="ru-RU" sz="1900" dirty="0" err="1"/>
              <a:t>дорослих</a:t>
            </a:r>
            <a:r>
              <a:rPr lang="ru-RU" sz="1900" dirty="0"/>
              <a:t> і </a:t>
            </a:r>
            <a:r>
              <a:rPr lang="ru-RU" sz="1900" dirty="0" err="1"/>
              <a:t>дітей</a:t>
            </a:r>
            <a:r>
              <a:rPr lang="ru-RU" sz="1900" dirty="0"/>
              <a:t>. </a:t>
            </a:r>
            <a:endParaRPr lang="ru-RU" sz="19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900" dirty="0" err="1" smtClean="0"/>
              <a:t>Засновники</a:t>
            </a:r>
            <a:r>
              <a:rPr lang="ru-RU" sz="1900" dirty="0" smtClean="0"/>
              <a:t> </a:t>
            </a:r>
            <a:r>
              <a:rPr lang="ru-RU" sz="1900" dirty="0"/>
              <a:t>- </a:t>
            </a:r>
            <a:r>
              <a:rPr lang="ru-RU" sz="1900" dirty="0" err="1"/>
              <a:t>відомі</a:t>
            </a:r>
            <a:r>
              <a:rPr lang="ru-RU" sz="1900" dirty="0"/>
              <a:t> </a:t>
            </a:r>
            <a:r>
              <a:rPr lang="ru-RU" sz="1900" dirty="0" err="1"/>
              <a:t>письменники</a:t>
            </a:r>
            <a:r>
              <a:rPr lang="ru-RU" sz="1900" dirty="0"/>
              <a:t> і </a:t>
            </a:r>
            <a:r>
              <a:rPr lang="ru-RU" sz="1900" dirty="0" err="1"/>
              <a:t>громадські</a:t>
            </a:r>
            <a:r>
              <a:rPr lang="ru-RU" sz="1900" dirty="0"/>
              <a:t> </a:t>
            </a:r>
            <a:r>
              <a:rPr lang="ru-RU" sz="1900" dirty="0" err="1"/>
              <a:t>активісти</a:t>
            </a:r>
            <a:r>
              <a:rPr lang="ru-RU" sz="1900" dirty="0"/>
              <a:t> </a:t>
            </a:r>
            <a:r>
              <a:rPr lang="ru-RU" sz="1900" dirty="0" err="1"/>
              <a:t>брати</a:t>
            </a:r>
            <a:r>
              <a:rPr lang="ru-RU" sz="1900" dirty="0"/>
              <a:t> </a:t>
            </a:r>
            <a:r>
              <a:rPr lang="ru-RU" sz="1900" dirty="0" err="1"/>
              <a:t>Капранови</a:t>
            </a:r>
            <a:r>
              <a:rPr lang="ru-RU" sz="1900" dirty="0"/>
              <a:t>. </a:t>
            </a:r>
            <a:endParaRPr lang="ru-RU" sz="19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900" dirty="0"/>
              <a:t>Видавництво співпрацює з більш, ніж 100 українськими та зарубіжними авторами. </a:t>
            </a:r>
            <a:endParaRPr lang="uk-UA" sz="19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900" dirty="0" smtClean="0"/>
              <a:t>У </a:t>
            </a:r>
            <a:r>
              <a:rPr lang="uk-UA" sz="1900" dirty="0"/>
              <a:t>світ вийшло вже 25 серій, тобто більше 250 найменувань книг.</a:t>
            </a:r>
          </a:p>
        </p:txBody>
      </p:sp>
    </p:spTree>
    <p:extLst>
      <p:ext uri="{BB962C8B-B14F-4D97-AF65-F5344CB8AC3E}">
        <p14:creationId xmlns:p14="http://schemas.microsoft.com/office/powerpoint/2010/main" val="15343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200" b="1" dirty="0" err="1"/>
              <a:t>Must</a:t>
            </a:r>
            <a:r>
              <a:rPr lang="uk-UA" sz="2200" b="1" dirty="0"/>
              <a:t> </a:t>
            </a:r>
            <a:r>
              <a:rPr lang="uk-UA" sz="2200" b="1" dirty="0" err="1"/>
              <a:t>read</a:t>
            </a:r>
            <a:r>
              <a:rPr lang="uk-UA" sz="2200" b="1" dirty="0"/>
              <a:t>:</a:t>
            </a:r>
            <a:r>
              <a:rPr lang="uk-UA" sz="2200" dirty="0"/>
              <a:t/>
            </a:r>
            <a:br>
              <a:rPr lang="uk-UA" sz="2200" dirty="0"/>
            </a:br>
            <a:r>
              <a:rPr lang="uk-UA" sz="2200" dirty="0"/>
              <a:t>Незнані Тамплієрі - Ю. </a:t>
            </a:r>
            <a:r>
              <a:rPr lang="uk-UA" sz="2200" dirty="0" err="1"/>
              <a:t>Ячейкін</a:t>
            </a:r>
            <a:r>
              <a:rPr lang="uk-UA" sz="2200" dirty="0"/>
              <a:t/>
            </a:r>
            <a:br>
              <a:rPr lang="uk-UA" sz="2200" dirty="0"/>
            </a:br>
            <a:r>
              <a:rPr lang="uk-UA" sz="2200" dirty="0"/>
              <a:t>Праправнук барона Мюнхгаузена - Анатолій </a:t>
            </a:r>
            <a:r>
              <a:rPr lang="uk-UA" sz="2200" dirty="0" err="1"/>
              <a:t>Григорук</a:t>
            </a:r>
            <a:r>
              <a:rPr lang="uk-UA" sz="2200" dirty="0"/>
              <a:t/>
            </a:r>
            <a:br>
              <a:rPr lang="uk-UA" sz="2200" dirty="0"/>
            </a:br>
            <a:r>
              <a:rPr lang="uk-UA" sz="2200" dirty="0" err="1"/>
              <a:t>Норвегiя</a:t>
            </a:r>
            <a:r>
              <a:rPr lang="uk-UA" sz="2200" dirty="0"/>
              <a:t> - Ю. </a:t>
            </a:r>
            <a:r>
              <a:rPr lang="uk-UA" sz="2200" dirty="0" err="1" smtClean="0"/>
              <a:t>Бєсєдіна</a:t>
            </a:r>
            <a:endParaRPr lang="uk-UA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078" y="2672032"/>
            <a:ext cx="5024681" cy="331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ГЕНЕЗА</a:t>
            </a:r>
            <a:endParaRPr lang="uk-UA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175" y="1388534"/>
            <a:ext cx="3714750" cy="8953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0" y="3031065"/>
            <a:ext cx="7044971" cy="2851120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900" dirty="0" err="1"/>
              <a:t>П</a:t>
            </a:r>
            <a:r>
              <a:rPr lang="ru-RU" sz="1900" dirty="0" err="1" smtClean="0"/>
              <a:t>рацює</a:t>
            </a:r>
            <a:r>
              <a:rPr lang="ru-RU" sz="1900" dirty="0" smtClean="0"/>
              <a:t> </a:t>
            </a:r>
            <a:r>
              <a:rPr lang="ru-RU" sz="1900" dirty="0"/>
              <a:t>на ринку </a:t>
            </a:r>
            <a:r>
              <a:rPr lang="ru-RU" sz="1900" dirty="0" err="1"/>
              <a:t>навчального</a:t>
            </a:r>
            <a:r>
              <a:rPr lang="ru-RU" sz="1900" dirty="0"/>
              <a:t> </a:t>
            </a:r>
            <a:r>
              <a:rPr lang="ru-RU" sz="1900" dirty="0" err="1"/>
              <a:t>книговидання</a:t>
            </a:r>
            <a:r>
              <a:rPr lang="ru-RU" sz="1900" dirty="0"/>
              <a:t> з 1992 </a:t>
            </a:r>
            <a:r>
              <a:rPr lang="ru-RU" sz="1900" dirty="0" smtClean="0"/>
              <a:t>року.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900" dirty="0" err="1"/>
              <a:t>Б</a:t>
            </a:r>
            <a:r>
              <a:rPr lang="ru-RU" sz="1900" dirty="0" err="1" smtClean="0"/>
              <a:t>уло</a:t>
            </a:r>
            <a:r>
              <a:rPr lang="ru-RU" sz="1900" dirty="0" smtClean="0"/>
              <a:t> </a:t>
            </a:r>
            <a:r>
              <a:rPr lang="ru-RU" sz="1900" dirty="0" err="1"/>
              <a:t>нагороджено</a:t>
            </a:r>
            <a:r>
              <a:rPr lang="ru-RU" sz="1900" dirty="0"/>
              <a:t> </a:t>
            </a:r>
            <a:r>
              <a:rPr lang="ru-RU" sz="1900" dirty="0" err="1"/>
              <a:t>чисельною</a:t>
            </a:r>
            <a:r>
              <a:rPr lang="ru-RU" sz="1900" dirty="0"/>
              <a:t> </a:t>
            </a:r>
            <a:r>
              <a:rPr lang="ru-RU" sz="1900" dirty="0" err="1"/>
              <a:t>кількістю</a:t>
            </a:r>
            <a:r>
              <a:rPr lang="ru-RU" sz="1900" dirty="0"/>
              <a:t> грамот та </a:t>
            </a:r>
            <a:r>
              <a:rPr lang="ru-RU" sz="1900" dirty="0" err="1"/>
              <a:t>винагород</a:t>
            </a:r>
            <a:r>
              <a:rPr lang="ru-RU" sz="1900" dirty="0"/>
              <a:t>, </a:t>
            </a:r>
            <a:r>
              <a:rPr lang="ru-RU" sz="1900" dirty="0" err="1"/>
              <a:t>двічі</a:t>
            </a:r>
            <a:r>
              <a:rPr lang="ru-RU" sz="1900" dirty="0"/>
              <a:t> </a:t>
            </a:r>
            <a:r>
              <a:rPr lang="ru-RU" sz="1900" dirty="0" err="1"/>
              <a:t>отримувало</a:t>
            </a:r>
            <a:r>
              <a:rPr lang="ru-RU" sz="1900" dirty="0"/>
              <a:t> </a:t>
            </a:r>
            <a:r>
              <a:rPr lang="ru-RU" sz="1900" dirty="0" err="1"/>
              <a:t>звання</a:t>
            </a:r>
            <a:r>
              <a:rPr lang="ru-RU" sz="1900" dirty="0"/>
              <a:t> «</a:t>
            </a:r>
            <a:r>
              <a:rPr lang="ru-RU" sz="1900" dirty="0" err="1"/>
              <a:t>Лідер</a:t>
            </a:r>
            <a:r>
              <a:rPr lang="ru-RU" sz="1900" dirty="0"/>
              <a:t> </a:t>
            </a:r>
            <a:r>
              <a:rPr lang="ru-RU" sz="1900" dirty="0" err="1"/>
              <a:t>галузі</a:t>
            </a:r>
            <a:r>
              <a:rPr lang="ru-RU" sz="1900" dirty="0" smtClean="0"/>
              <a:t>».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900" dirty="0" smtClean="0"/>
              <a:t>Пропонується </a:t>
            </a:r>
            <a:r>
              <a:rPr lang="uk-UA" sz="1900" dirty="0"/>
              <a:t>більше 300 найменувань підручників, навчальних посібників, робочих зошитів, хрестоматій, збірників тестів, книжок для вчителя, довідників, словників тощо. </a:t>
            </a:r>
          </a:p>
        </p:txBody>
      </p:sp>
    </p:spTree>
    <p:extLst>
      <p:ext uri="{BB962C8B-B14F-4D97-AF65-F5344CB8AC3E}">
        <p14:creationId xmlns:p14="http://schemas.microsoft.com/office/powerpoint/2010/main" val="29486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/>
              <a:t>Must read</a:t>
            </a:r>
            <a:r>
              <a:rPr lang="ru-RU" sz="2200" b="1" dirty="0" smtClean="0"/>
              <a:t>:</a:t>
            </a:r>
            <a:br>
              <a:rPr lang="ru-RU" sz="2200" b="1" dirty="0" smtClean="0"/>
            </a:br>
            <a:r>
              <a:rPr lang="ru-RU" sz="2200" dirty="0" err="1" smtClean="0"/>
              <a:t>Шкільна</a:t>
            </a:r>
            <a:r>
              <a:rPr lang="ru-RU" sz="2200" dirty="0" smtClean="0"/>
              <a:t> </a:t>
            </a:r>
            <a:r>
              <a:rPr lang="ru-RU" sz="2200" dirty="0" err="1" smtClean="0"/>
              <a:t>література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uk-UA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41" y="2593998"/>
            <a:ext cx="4986118" cy="352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4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ПРОМІНЬ</a:t>
            </a:r>
            <a:endParaRPr lang="uk-UA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848" y="980505"/>
            <a:ext cx="1680807" cy="16808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7222392" cy="2438404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 err="1" smtClean="0"/>
              <a:t>Працюють</a:t>
            </a:r>
            <a:r>
              <a:rPr lang="ru-RU" sz="2000" dirty="0" smtClean="0"/>
              <a:t> з 1993 року.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 err="1" smtClean="0"/>
              <a:t>Одне</a:t>
            </a:r>
            <a:r>
              <a:rPr lang="ru-RU" sz="2000" dirty="0" smtClean="0"/>
              <a:t> з </a:t>
            </a:r>
            <a:r>
              <a:rPr lang="ru-RU" sz="2000" dirty="0" err="1" smtClean="0"/>
              <a:t>найкрупніших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видавництв</a:t>
            </a:r>
            <a:r>
              <a:rPr lang="ru-RU" sz="2000" dirty="0" smtClean="0"/>
              <a:t> Харькова.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 err="1" smtClean="0"/>
              <a:t>Видавництво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спеціалізується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виготовлені</a:t>
            </a:r>
            <a:r>
              <a:rPr lang="ru-RU" sz="2000" dirty="0" smtClean="0"/>
              <a:t> книг для </a:t>
            </a:r>
            <a:r>
              <a:rPr lang="ru-RU" sz="2000" dirty="0" err="1" smtClean="0"/>
              <a:t>дітей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категорій</a:t>
            </a:r>
            <a:r>
              <a:rPr lang="ru-RU" sz="2000" dirty="0" smtClean="0"/>
              <a:t> </a:t>
            </a:r>
            <a:r>
              <a:rPr lang="ru-RU" sz="2000" dirty="0" err="1" smtClean="0"/>
              <a:t>віку</a:t>
            </a:r>
            <a:r>
              <a:rPr lang="ru-RU" sz="2000" dirty="0" smtClean="0"/>
              <a:t>.</a:t>
            </a:r>
          </a:p>
          <a:p>
            <a:pPr algn="just"/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340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/>
              <a:t>Must read</a:t>
            </a:r>
            <a:r>
              <a:rPr lang="ru-RU" sz="2200" b="1" dirty="0" smtClean="0"/>
              <a:t>:</a:t>
            </a:r>
            <a:br>
              <a:rPr lang="ru-RU" sz="2200" b="1" dirty="0" smtClean="0"/>
            </a:br>
            <a:r>
              <a:rPr lang="ru-RU" sz="2200" b="1" dirty="0" err="1" smtClean="0"/>
              <a:t>Спеціалізована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література</a:t>
            </a:r>
            <a:r>
              <a:rPr lang="ru-RU" sz="2200" b="1" dirty="0" smtClean="0"/>
              <a:t> для </a:t>
            </a:r>
            <a:r>
              <a:rPr lang="ru-RU" sz="2200" b="1" dirty="0" err="1" smtClean="0"/>
              <a:t>шкільного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навчання</a:t>
            </a:r>
            <a:endParaRPr lang="uk-UA" sz="2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26" y="2687861"/>
            <a:ext cx="2433528" cy="33967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95" y="2687861"/>
            <a:ext cx="3262510" cy="32625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947" y="2578732"/>
            <a:ext cx="2410039" cy="361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7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618" y="1160060"/>
            <a:ext cx="90348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500" b="1" dirty="0" smtClean="0"/>
              <a:t>	В </a:t>
            </a:r>
            <a:r>
              <a:rPr lang="uk-UA" sz="2500" b="1" dirty="0"/>
              <a:t>будь-якому підручнику з літературознавства можна знайти твердження про те, що в літературі ХХ сторіччя ми стали свідками </a:t>
            </a:r>
            <a:r>
              <a:rPr lang="uk-UA" sz="2500" b="1" dirty="0" smtClean="0"/>
              <a:t>явища, </a:t>
            </a:r>
            <a:r>
              <a:rPr lang="uk-UA" sz="2500" b="1" dirty="0"/>
              <a:t>яке називають “смертю автора”. Одночасно ми бачимо інше явище, яке назвемо “народженням видавництв”. </a:t>
            </a:r>
            <a:r>
              <a:rPr lang="uk-UA" sz="2500" b="1" dirty="0" err="1"/>
              <a:t>Всюдисуща</a:t>
            </a:r>
            <a:r>
              <a:rPr lang="uk-UA" sz="2500" b="1" dirty="0"/>
              <a:t> комерціалізація сягнула й літератури</a:t>
            </a:r>
            <a:r>
              <a:rPr lang="uk-UA" sz="2500" b="1" dirty="0" smtClean="0"/>
              <a:t>.</a:t>
            </a:r>
          </a:p>
          <a:p>
            <a:pPr algn="just"/>
            <a:endParaRPr lang="uk-UA" sz="2500" b="1" dirty="0" smtClean="0"/>
          </a:p>
          <a:p>
            <a:pPr algn="just"/>
            <a:r>
              <a:rPr lang="uk-UA" sz="2500" dirty="0" smtClean="0"/>
              <a:t>	В роботі представлено невеликий </a:t>
            </a:r>
            <a:r>
              <a:rPr lang="uk-UA" sz="2500" dirty="0"/>
              <a:t>огляд українського книговидавництва. Вибір “героїв” був зумовлений суто суб’єктивними чинниками – що читаємо, про те й говоримо. Інформацію про видавництва взято з їх офіційних сторінок та засобів масової інформації.</a:t>
            </a:r>
          </a:p>
        </p:txBody>
      </p:sp>
    </p:spTree>
    <p:extLst>
      <p:ext uri="{BB962C8B-B14F-4D97-AF65-F5344CB8AC3E}">
        <p14:creationId xmlns:p14="http://schemas.microsoft.com/office/powerpoint/2010/main" val="20050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308" y="982640"/>
            <a:ext cx="9601196" cy="126241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ТОП-5</a:t>
            </a:r>
            <a:r>
              <a:rPr lang="uk-UA" b="1" dirty="0" smtClean="0"/>
              <a:t> </a:t>
            </a:r>
            <a:r>
              <a:rPr lang="uk-UA" b="1" dirty="0"/>
              <a:t>кращих українських </a:t>
            </a:r>
            <a:r>
              <a:rPr lang="uk-UA" b="1" dirty="0" smtClean="0"/>
              <a:t>видавництв</a:t>
            </a:r>
            <a:br>
              <a:rPr lang="uk-UA" b="1" dirty="0" smtClean="0"/>
            </a:br>
            <a:r>
              <a:rPr lang="uk-UA" b="1" dirty="0" smtClean="0"/>
              <a:t>2015 рік</a:t>
            </a:r>
            <a:br>
              <a:rPr lang="uk-UA" b="1" dirty="0" smtClean="0"/>
            </a:br>
            <a:r>
              <a:rPr lang="uk-UA" sz="2400" b="1" dirty="0" smtClean="0"/>
              <a:t>(Ірина Виговська, журналіст)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5227093" y="2988861"/>
            <a:ext cx="5718411" cy="2492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3000" dirty="0" smtClean="0"/>
              <a:t>А-БА-БА-ГА-ЛА-МА-ГА</a:t>
            </a:r>
          </a:p>
          <a:p>
            <a:pPr marL="342900" indent="-342900">
              <a:buAutoNum type="arabicPeriod"/>
            </a:pPr>
            <a:r>
              <a:rPr lang="uk-UA" sz="3000" dirty="0"/>
              <a:t>Видавництво Старого Лева </a:t>
            </a:r>
            <a:endParaRPr lang="uk-UA" sz="3000" dirty="0" smtClean="0"/>
          </a:p>
          <a:p>
            <a:pPr marL="342900" indent="-342900">
              <a:buAutoNum type="arabicPeriod"/>
            </a:pPr>
            <a:r>
              <a:rPr lang="uk-UA" sz="3000" dirty="0"/>
              <a:t>Зелений </a:t>
            </a:r>
            <a:r>
              <a:rPr lang="uk-UA" sz="3000" dirty="0" smtClean="0"/>
              <a:t>пес</a:t>
            </a:r>
          </a:p>
          <a:p>
            <a:pPr marL="342900" indent="-342900">
              <a:buAutoNum type="arabicPeriod"/>
            </a:pPr>
            <a:r>
              <a:rPr lang="uk-UA" sz="3000" dirty="0" smtClean="0"/>
              <a:t>Фоліо</a:t>
            </a:r>
          </a:p>
          <a:p>
            <a:pPr marL="342900" indent="-342900">
              <a:buAutoNum type="arabicPeriod"/>
            </a:pPr>
            <a:r>
              <a:rPr lang="uk-UA" sz="3000" dirty="0"/>
              <a:t>Основи</a:t>
            </a:r>
          </a:p>
        </p:txBody>
      </p:sp>
      <p:pic>
        <p:nvPicPr>
          <p:cNvPr id="4098" name="Picture 2" descr="Видавництва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29" y="2852382"/>
            <a:ext cx="3614188" cy="262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67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ТОП-5</a:t>
            </a:r>
            <a:r>
              <a:rPr lang="uk-UA" b="1" dirty="0" smtClean="0"/>
              <a:t> </a:t>
            </a:r>
            <a:r>
              <a:rPr lang="uk-UA" b="1" dirty="0"/>
              <a:t>кращих українських видавництв</a:t>
            </a:r>
            <a:br>
              <a:rPr lang="uk-UA" b="1" dirty="0"/>
            </a:br>
            <a:r>
              <a:rPr lang="uk-UA" b="1" dirty="0" smtClean="0"/>
              <a:t>2016 </a:t>
            </a:r>
            <a:r>
              <a:rPr lang="uk-UA" b="1" dirty="0"/>
              <a:t>рік</a:t>
            </a:r>
            <a:br>
              <a:rPr lang="uk-UA" b="1" dirty="0"/>
            </a:br>
            <a:r>
              <a:rPr lang="uk-UA" sz="2400" b="1" dirty="0" smtClean="0"/>
              <a:t>(за версією </a:t>
            </a:r>
            <a:r>
              <a:rPr lang="en-US" sz="2400" b="1" dirty="0" smtClean="0"/>
              <a:t>Forbes</a:t>
            </a:r>
            <a:r>
              <a:rPr lang="uk-UA" sz="2400" b="1" dirty="0" smtClean="0"/>
              <a:t>)</a:t>
            </a:r>
            <a:endParaRPr lang="uk-UA" dirty="0"/>
          </a:p>
        </p:txBody>
      </p:sp>
      <p:pic>
        <p:nvPicPr>
          <p:cNvPr id="3074" name="Picture 2" descr="Рейтинг брендів видавницт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480" y="2852382"/>
            <a:ext cx="4081118" cy="240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2" y="2852382"/>
            <a:ext cx="532376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3000" dirty="0" smtClean="0"/>
              <a:t>Видавництво Старого Лева</a:t>
            </a:r>
          </a:p>
          <a:p>
            <a:pPr marL="342900" indent="-342900">
              <a:buAutoNum type="arabicPeriod"/>
            </a:pPr>
            <a:r>
              <a:rPr lang="uk-UA" sz="3000" dirty="0" smtClean="0"/>
              <a:t>Фоліо</a:t>
            </a:r>
          </a:p>
          <a:p>
            <a:pPr marL="342900" indent="-342900">
              <a:buFontTx/>
              <a:buAutoNum type="arabicPeriod"/>
            </a:pPr>
            <a:r>
              <a:rPr lang="uk-UA" sz="3000" dirty="0"/>
              <a:t>А-БА-БА-ГА-ЛА-МА-ГА</a:t>
            </a:r>
          </a:p>
          <a:p>
            <a:pPr marL="342900" indent="-342900">
              <a:buAutoNum type="arabicPeriod"/>
            </a:pPr>
            <a:r>
              <a:rPr lang="uk-UA" sz="3000" dirty="0" smtClean="0"/>
              <a:t>Клуб сімейного дозвілля</a:t>
            </a:r>
          </a:p>
          <a:p>
            <a:pPr marL="342900" indent="-342900">
              <a:buAutoNum type="arabicPeriod"/>
            </a:pPr>
            <a:r>
              <a:rPr lang="uk-UA" sz="3000" dirty="0" smtClean="0"/>
              <a:t>Дух і літера</a:t>
            </a:r>
            <a:endParaRPr lang="uk-UA" sz="3000" dirty="0"/>
          </a:p>
        </p:txBody>
      </p:sp>
    </p:spTree>
    <p:extLst>
      <p:ext uri="{BB962C8B-B14F-4D97-AF65-F5344CB8AC3E}">
        <p14:creationId xmlns:p14="http://schemas.microsoft.com/office/powerpoint/2010/main" val="2909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131375"/>
          </a:xfrm>
        </p:spPr>
        <p:txBody>
          <a:bodyPr/>
          <a:lstStyle/>
          <a:p>
            <a:r>
              <a:rPr lang="uk-UA" sz="4800" dirty="0" smtClean="0"/>
              <a:t>СПИСОК ЛІТЕРАТУРИ</a:t>
            </a:r>
            <a:endParaRPr lang="uk-UA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507475"/>
            <a:ext cx="6815669" cy="1869743"/>
          </a:xfrm>
        </p:spPr>
        <p:txBody>
          <a:bodyPr>
            <a:normAutofit lnSpcReduction="10000"/>
          </a:bodyPr>
          <a:lstStyle/>
          <a:p>
            <a:pPr marL="457200" indent="-457200" algn="just">
              <a:buAutoNum type="arabicPeriod"/>
            </a:pPr>
            <a:r>
              <a:rPr lang="uk-UA" sz="1500" dirty="0" smtClean="0"/>
              <a:t>Національна бібліотека ім. </a:t>
            </a:r>
            <a:r>
              <a:rPr lang="uk-UA" sz="1500" dirty="0" err="1" smtClean="0"/>
              <a:t>В.І.Вернадського</a:t>
            </a:r>
            <a:r>
              <a:rPr lang="uk-UA" sz="1500" dirty="0" smtClean="0"/>
              <a:t>. Тематичний інтернет – навігатор. </a:t>
            </a:r>
            <a:r>
              <a:rPr lang="en-US" sz="1500" dirty="0" smtClean="0">
                <a:hlinkClick r:id="rId2"/>
              </a:rPr>
              <a:t>http</a:t>
            </a:r>
            <a:r>
              <a:rPr lang="en-US" sz="1500" dirty="0">
                <a:hlinkClick r:id="rId2"/>
              </a:rPr>
              <a:t>://</a:t>
            </a:r>
            <a:r>
              <a:rPr lang="en-US" sz="1500" dirty="0" smtClean="0">
                <a:hlinkClick r:id="rId2"/>
              </a:rPr>
              <a:t>www.nbuv.gov.ua/webnavigator/publishers_ua</a:t>
            </a:r>
            <a:endParaRPr lang="uk-UA" sz="1500" dirty="0" smtClean="0"/>
          </a:p>
          <a:p>
            <a:pPr marL="457200" indent="-457200" algn="just">
              <a:buFont typeface="Arial"/>
              <a:buAutoNum type="arabicPeriod"/>
            </a:pP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читати</a:t>
            </a:r>
            <a:r>
              <a:rPr lang="ru-RU" sz="1500" dirty="0"/>
              <a:t>: Топ-5 </a:t>
            </a:r>
            <a:r>
              <a:rPr lang="ru-RU" sz="1500" dirty="0" err="1"/>
              <a:t>кращих</a:t>
            </a:r>
            <a:r>
              <a:rPr lang="ru-RU" sz="1500" dirty="0"/>
              <a:t> </a:t>
            </a:r>
            <a:r>
              <a:rPr lang="ru-RU" sz="1500" dirty="0" err="1"/>
              <a:t>українських</a:t>
            </a:r>
            <a:r>
              <a:rPr lang="ru-RU" sz="1500" dirty="0"/>
              <a:t> </a:t>
            </a:r>
            <a:r>
              <a:rPr lang="ru-RU" sz="1500" dirty="0" err="1" smtClean="0"/>
              <a:t>видавництв</a:t>
            </a:r>
            <a:r>
              <a:rPr lang="ru-RU" sz="1500" dirty="0" smtClean="0"/>
              <a:t>  </a:t>
            </a:r>
            <a:r>
              <a:rPr lang="en-US" sz="1500" dirty="0">
                <a:hlinkClick r:id="rId3"/>
              </a:rPr>
              <a:t>http://afisha.tochka.net/ua/58579-chto-chitat-top-5-luchshikh-ukrainskikh-izdatelstv</a:t>
            </a:r>
            <a:r>
              <a:rPr lang="en-US" sz="1500" dirty="0" smtClean="0">
                <a:hlinkClick r:id="rId3"/>
              </a:rPr>
              <a:t>/</a:t>
            </a:r>
            <a:endParaRPr lang="uk-UA" sz="1500" dirty="0" smtClean="0"/>
          </a:p>
          <a:p>
            <a:pPr marL="457200" indent="-457200" algn="just">
              <a:buFont typeface="Arial"/>
              <a:buAutoNum type="arabicPeriod"/>
            </a:pPr>
            <a:r>
              <a:rPr lang="uk-UA" sz="1500" dirty="0"/>
              <a:t>Рейтинг брендів </a:t>
            </a:r>
            <a:r>
              <a:rPr lang="uk-UA" sz="1500" dirty="0" smtClean="0"/>
              <a:t>видавництв  </a:t>
            </a:r>
            <a:r>
              <a:rPr lang="en-US" sz="1500" dirty="0">
                <a:hlinkClick r:id="rId4"/>
              </a:rPr>
              <a:t>http://</a:t>
            </a:r>
            <a:r>
              <a:rPr lang="en-US" sz="1500" dirty="0" smtClean="0">
                <a:hlinkClick r:id="rId4"/>
              </a:rPr>
              <a:t>forbes.net.ua/ua/business/1409127-rejting-brendiv-vidavnictv</a:t>
            </a:r>
            <a:endParaRPr lang="ru-RU" sz="1500" dirty="0"/>
          </a:p>
          <a:p>
            <a:pPr marL="457200" indent="-457200" algn="just">
              <a:buAutoNum type="arabicPeriod"/>
            </a:pPr>
            <a:endParaRPr lang="uk-UA" sz="1800" dirty="0" smtClean="0"/>
          </a:p>
          <a:p>
            <a:pPr marL="457200" indent="-457200" algn="just">
              <a:buAutoNum type="arabicPeriod"/>
            </a:pP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9603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sz="3200" dirty="0" smtClean="0"/>
              <a:t>1.Видавництва </a:t>
            </a:r>
            <a:r>
              <a:rPr lang="uk-UA" sz="3200" dirty="0"/>
              <a:t>української прози та поезії, літературної течії.</a:t>
            </a:r>
          </a:p>
        </p:txBody>
      </p:sp>
    </p:spTree>
    <p:extLst>
      <p:ext uri="{BB962C8B-B14F-4D97-AF65-F5344CB8AC3E}">
        <p14:creationId xmlns:p14="http://schemas.microsoft.com/office/powerpoint/2010/main" val="251771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ЛІЛЕЯ - НВ</a:t>
            </a:r>
            <a:endParaRPr lang="uk-UA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89" y="797384"/>
            <a:ext cx="3648410" cy="18424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2990120"/>
            <a:ext cx="9610750" cy="2946655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900" dirty="0"/>
              <a:t>Засноване в місті Івано-Франківську у 1995 році при Українській скаутській організації "Пласт".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900" dirty="0"/>
              <a:t>Видає пластову </a:t>
            </a:r>
            <a:r>
              <a:rPr lang="uk-UA" sz="1900" dirty="0" smtClean="0"/>
              <a:t>літературу та книги молодих письменників, </a:t>
            </a:r>
            <a:r>
              <a:rPr lang="uk-UA" sz="1900" dirty="0"/>
              <a:t>спеціалізується на сучасній українській літературі</a:t>
            </a:r>
            <a:r>
              <a:rPr lang="uk-UA" sz="19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900" dirty="0" smtClean="0"/>
              <a:t>Серед </a:t>
            </a:r>
            <a:r>
              <a:rPr lang="uk-UA" sz="1900" dirty="0"/>
              <a:t>авторів видавництва: Юрій Андрухович, Тарас </a:t>
            </a:r>
            <a:r>
              <a:rPr lang="uk-UA" sz="1900" dirty="0" err="1"/>
              <a:t>Прохасько</a:t>
            </a:r>
            <a:r>
              <a:rPr lang="uk-UA" sz="1900" dirty="0"/>
              <a:t>, Олег </a:t>
            </a:r>
            <a:r>
              <a:rPr lang="uk-UA" sz="1900" dirty="0" err="1"/>
              <a:t>Лишега</a:t>
            </a:r>
            <a:r>
              <a:rPr lang="uk-UA" sz="1900" dirty="0"/>
              <a:t>, Юрій Покальчук, Юрко </a:t>
            </a:r>
            <a:r>
              <a:rPr lang="uk-UA" sz="1900" dirty="0" err="1"/>
              <a:t>Іздрик</a:t>
            </a:r>
            <a:r>
              <a:rPr lang="uk-UA" sz="1900" dirty="0"/>
              <a:t>, Ігор </a:t>
            </a:r>
            <a:r>
              <a:rPr lang="uk-UA" sz="1900" dirty="0" err="1"/>
              <a:t>Римарукта</a:t>
            </a:r>
            <a:r>
              <a:rPr lang="uk-UA" sz="1900" dirty="0"/>
              <a:t> та </a:t>
            </a:r>
            <a:r>
              <a:rPr lang="uk-UA" sz="1900" dirty="0" smtClean="0"/>
              <a:t>інші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900" dirty="0"/>
              <a:t>"Лілея-НВ" неодноразово отримувала нагороди в різних номінаціях під час найпопулярнішого в Україні Форумі видавців у </a:t>
            </a:r>
            <a:r>
              <a:rPr lang="uk-UA" sz="1900" dirty="0" smtClean="0"/>
              <a:t>Львові. </a:t>
            </a:r>
            <a:r>
              <a:rPr lang="uk-UA" sz="1900" dirty="0"/>
              <a:t>у 2003 році видавництво </a:t>
            </a:r>
            <a:r>
              <a:rPr lang="uk-UA" sz="1900" dirty="0" smtClean="0"/>
              <a:t>посіло </a:t>
            </a:r>
            <a:r>
              <a:rPr lang="uk-UA" sz="1900" dirty="0"/>
              <a:t>третє місце в абсолютному рейтингу видавництв України.</a:t>
            </a:r>
          </a:p>
        </p:txBody>
      </p:sp>
    </p:spTree>
    <p:extLst>
      <p:ext uri="{BB962C8B-B14F-4D97-AF65-F5344CB8AC3E}">
        <p14:creationId xmlns:p14="http://schemas.microsoft.com/office/powerpoint/2010/main" val="361654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946" y="914400"/>
            <a:ext cx="9654652" cy="1371599"/>
          </a:xfrm>
        </p:spPr>
        <p:txBody>
          <a:bodyPr>
            <a:normAutofit fontScale="90000"/>
          </a:bodyPr>
          <a:lstStyle/>
          <a:p>
            <a:r>
              <a:rPr lang="uk-UA" sz="3300" dirty="0" smtClean="0"/>
              <a:t/>
            </a:r>
            <a:br>
              <a:rPr lang="uk-UA" sz="3300" dirty="0" smtClean="0"/>
            </a:br>
            <a:r>
              <a:rPr lang="uk-UA" sz="3300" dirty="0"/>
              <a:t/>
            </a:r>
            <a:br>
              <a:rPr lang="uk-UA" sz="3300" dirty="0"/>
            </a:br>
            <a:r>
              <a:rPr lang="en-US" sz="3300" b="1" dirty="0" smtClean="0"/>
              <a:t>Must read</a:t>
            </a:r>
            <a:r>
              <a:rPr lang="uk-UA" sz="3300" b="1" dirty="0" smtClean="0"/>
              <a:t>:</a:t>
            </a:r>
            <a:br>
              <a:rPr lang="uk-UA" sz="3300" b="1" dirty="0" smtClean="0"/>
            </a:br>
            <a:r>
              <a:rPr lang="uk-UA" sz="3300" dirty="0" smtClean="0"/>
              <a:t>«</a:t>
            </a:r>
            <a:r>
              <a:rPr lang="uk-UA" sz="3300" dirty="0" err="1" smtClean="0"/>
              <a:t>Перверзія</a:t>
            </a:r>
            <a:r>
              <a:rPr lang="uk-UA" sz="3300" dirty="0" smtClean="0"/>
              <a:t>» Юрій Андрухович</a:t>
            </a:r>
            <a:br>
              <a:rPr lang="uk-UA" sz="3300" dirty="0" smtClean="0"/>
            </a:br>
            <a:r>
              <a:rPr lang="uk-UA" sz="3300" dirty="0" smtClean="0">
                <a:solidFill>
                  <a:schemeClr val="tx1"/>
                </a:solidFill>
              </a:rPr>
              <a:t>«Гірчичне зерно» Іван Франко</a:t>
            </a:r>
            <a:r>
              <a:rPr lang="uk-UA" u="sng" dirty="0" smtClean="0"/>
              <a:t/>
            </a:r>
            <a:br>
              <a:rPr lang="uk-UA" u="sng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34" y="2754851"/>
            <a:ext cx="1978924" cy="317288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49" y="2754850"/>
            <a:ext cx="2234430" cy="317289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969" y="2754849"/>
            <a:ext cx="2244123" cy="315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1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ФОЛІО</a:t>
            </a:r>
            <a:endParaRPr lang="uk-UA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154" y="1160060"/>
            <a:ext cx="4761225" cy="133314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3031064"/>
            <a:ext cx="9597102" cy="3042190"/>
          </a:xfrm>
        </p:spPr>
        <p:txBody>
          <a:bodyPr>
            <a:normAutofit fontScale="40000" lnSpcReduction="20000"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4500" dirty="0"/>
              <a:t>В</a:t>
            </a:r>
            <a:r>
              <a:rPr lang="uk-UA" sz="4500" dirty="0" smtClean="0"/>
              <a:t>идавництво </a:t>
            </a:r>
            <a:r>
              <a:rPr lang="uk-UA" sz="4500" dirty="0"/>
              <a:t>існує вже більше десяти </a:t>
            </a:r>
            <a:r>
              <a:rPr lang="uk-UA" sz="4500" dirty="0" smtClean="0"/>
              <a:t>років.</a:t>
            </a:r>
            <a:endParaRPr lang="uk-UA" sz="45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4500" dirty="0"/>
              <a:t>М</a:t>
            </a:r>
            <a:r>
              <a:rPr lang="uk-UA" sz="4500" dirty="0" smtClean="0"/>
              <a:t>ає </a:t>
            </a:r>
            <a:r>
              <a:rPr lang="uk-UA" sz="4500" dirty="0"/>
              <a:t>досить широкий спектр </a:t>
            </a:r>
            <a:r>
              <a:rPr lang="uk-UA" sz="4500" dirty="0" smtClean="0"/>
              <a:t>видань. </a:t>
            </a:r>
            <a:r>
              <a:rPr lang="uk-UA" sz="4500" dirty="0"/>
              <a:t>Видавництво розробило і підготувало до друку 76 книжкових серій. Видавнича програма базується на прагненні презентувати українському читачеві різні літературні течії, творчість письменників всесвітньо відомих, </a:t>
            </a:r>
            <a:r>
              <a:rPr lang="uk-UA" sz="4500" dirty="0" smtClean="0"/>
              <a:t>класичну </a:t>
            </a:r>
            <a:r>
              <a:rPr lang="uk-UA" sz="4500" dirty="0"/>
              <a:t>всесвітню та вітчизняну літературу, сучасні прозу та поезію, детективи, учбову та довідкову літературу тощо</a:t>
            </a:r>
            <a:r>
              <a:rPr lang="uk-UA" sz="45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4500" dirty="0"/>
              <a:t>В</a:t>
            </a:r>
            <a:r>
              <a:rPr lang="uk-UA" sz="4500" dirty="0" smtClean="0"/>
              <a:t>ідновило </a:t>
            </a:r>
            <a:r>
              <a:rPr lang="uk-UA" sz="4500" dirty="0"/>
              <a:t>в Україні систему продажу й </a:t>
            </a:r>
            <a:r>
              <a:rPr lang="uk-UA" sz="4500" dirty="0" smtClean="0"/>
              <a:t>розсилку </a:t>
            </a:r>
            <a:r>
              <a:rPr lang="uk-UA" sz="4500" dirty="0"/>
              <a:t>книжок </a:t>
            </a:r>
            <a:r>
              <a:rPr lang="uk-UA" sz="4500" dirty="0" smtClean="0"/>
              <a:t>поштою.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4500" dirty="0"/>
              <a:t>Серед українських </a:t>
            </a:r>
            <a:r>
              <a:rPr lang="uk-UA" sz="4500" dirty="0" smtClean="0"/>
              <a:t>авторів видавництва: </a:t>
            </a:r>
            <a:r>
              <a:rPr lang="uk-UA" sz="4500" dirty="0" err="1" smtClean="0"/>
              <a:t>Павел</a:t>
            </a:r>
            <a:r>
              <a:rPr lang="uk-UA" sz="4500" dirty="0" smtClean="0"/>
              <a:t> Загребельний, Роман Іваничук, Юрій Мушкетик, Таня </a:t>
            </a:r>
            <a:r>
              <a:rPr lang="uk-UA" sz="4500" dirty="0" err="1" smtClean="0"/>
              <a:t>Малярчук</a:t>
            </a:r>
            <a:r>
              <a:rPr lang="uk-UA" sz="4500" dirty="0"/>
              <a:t>, Світлана </a:t>
            </a:r>
            <a:r>
              <a:rPr lang="uk-UA" sz="4500" dirty="0" err="1"/>
              <a:t>Поваляєва</a:t>
            </a:r>
            <a:r>
              <a:rPr lang="uk-UA" sz="4500" dirty="0"/>
              <a:t>, Сергій </a:t>
            </a:r>
            <a:r>
              <a:rPr lang="uk-UA" sz="4500" dirty="0" err="1"/>
              <a:t>Жадан</a:t>
            </a:r>
            <a:r>
              <a:rPr lang="uk-UA" sz="4500" dirty="0"/>
              <a:t>, Ірена Карпа, Любко </a:t>
            </a:r>
            <a:r>
              <a:rPr lang="uk-UA" sz="4500" dirty="0" smtClean="0"/>
              <a:t>Дереш, Андрій </a:t>
            </a:r>
            <a:r>
              <a:rPr lang="uk-UA" sz="4500" dirty="0" err="1" smtClean="0"/>
              <a:t>Курков</a:t>
            </a:r>
            <a:r>
              <a:rPr lang="uk-UA" sz="4500" dirty="0"/>
              <a:t>.</a:t>
            </a:r>
            <a:endParaRPr lang="uk-UA" sz="45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4500" dirty="0" smtClean="0"/>
              <a:t>Наявна перекладацька діяльність. Приклад : </a:t>
            </a:r>
            <a:r>
              <a:rPr lang="uk-UA" sz="4500" dirty="0"/>
              <a:t>переклади </a:t>
            </a:r>
            <a:r>
              <a:rPr lang="uk-UA" sz="4500" dirty="0" err="1"/>
              <a:t>Мілорада</a:t>
            </a:r>
            <a:r>
              <a:rPr lang="uk-UA" sz="4500" dirty="0"/>
              <a:t> </a:t>
            </a:r>
            <a:r>
              <a:rPr lang="uk-UA" sz="4500" dirty="0" err="1"/>
              <a:t>Павіча</a:t>
            </a:r>
            <a:r>
              <a:rPr lang="uk-UA" sz="4500" dirty="0"/>
              <a:t> та </a:t>
            </a:r>
            <a:r>
              <a:rPr lang="uk-UA" sz="4500" dirty="0" err="1"/>
              <a:t>Патріка</a:t>
            </a:r>
            <a:r>
              <a:rPr lang="uk-UA" sz="4500" dirty="0"/>
              <a:t> </a:t>
            </a:r>
            <a:r>
              <a:rPr lang="uk-UA" sz="4500" dirty="0" err="1"/>
              <a:t>Зюськінда</a:t>
            </a:r>
            <a:r>
              <a:rPr lang="uk-UA" sz="45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uk-UA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078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323833"/>
            <a:ext cx="9601196" cy="1119116"/>
          </a:xfrm>
        </p:spPr>
        <p:txBody>
          <a:bodyPr>
            <a:noAutofit/>
          </a:bodyPr>
          <a:lstStyle/>
          <a:p>
            <a:r>
              <a:rPr lang="en-US" sz="2400" b="1" dirty="0"/>
              <a:t>Must read</a:t>
            </a:r>
            <a:r>
              <a:rPr lang="uk-UA" sz="2400" b="1" dirty="0"/>
              <a:t>: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/>
              <a:t>Роздруківки </a:t>
            </a:r>
            <a:r>
              <a:rPr lang="uk-UA" sz="2400" dirty="0" err="1"/>
              <a:t>прослушок</a:t>
            </a:r>
            <a:r>
              <a:rPr lang="uk-UA" sz="2400" dirty="0"/>
              <a:t> інтимних переговорів і перлюстрації особистого листування</a:t>
            </a:r>
            <a:br>
              <a:rPr lang="uk-UA" sz="2400" dirty="0"/>
            </a:br>
            <a:r>
              <a:rPr lang="uk-UA" sz="2400" dirty="0"/>
              <a:t>У нас був секс - Гарік </a:t>
            </a:r>
            <a:r>
              <a:rPr lang="uk-UA" sz="2400" dirty="0" err="1"/>
              <a:t>Корогодський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/>
              <a:t>Цитатник - С. </a:t>
            </a:r>
            <a:r>
              <a:rPr lang="uk-UA" sz="2400" dirty="0" err="1"/>
              <a:t>Жадан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/>
              <a:t/>
            </a:r>
            <a:br>
              <a:rPr lang="uk-UA" sz="2800" dirty="0"/>
            </a:br>
            <a:endParaRPr lang="uk-UA" sz="25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505" y="2561321"/>
            <a:ext cx="2730007" cy="34662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31" y="2766080"/>
            <a:ext cx="4626784" cy="307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КНИЖКОВИЙ КЛУБ.</a:t>
            </a:r>
            <a:br>
              <a:rPr lang="uk-UA" sz="2800" dirty="0" smtClean="0"/>
            </a:br>
            <a:r>
              <a:rPr lang="uk-UA" sz="2800" dirty="0" smtClean="0"/>
              <a:t>КЛУБ СІМЕЙНОГО ДОЗВІЛЛЯ.</a:t>
            </a:r>
            <a:endParaRPr lang="uk-UA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1" y="855134"/>
            <a:ext cx="3203205" cy="9526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116" y="2893325"/>
            <a:ext cx="9921923" cy="3248167"/>
          </a:xfrm>
        </p:spPr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500" dirty="0" smtClean="0"/>
              <a:t>2000 </a:t>
            </a:r>
            <a:r>
              <a:rPr lang="ru-RU" sz="1500" dirty="0" err="1" smtClean="0"/>
              <a:t>рік</a:t>
            </a:r>
            <a:r>
              <a:rPr lang="ru-RU" sz="1500" dirty="0" smtClean="0"/>
              <a:t> – початок </a:t>
            </a:r>
            <a:r>
              <a:rPr lang="ru-RU" sz="1500" dirty="0" err="1" smtClean="0"/>
              <a:t>діяльності</a:t>
            </a:r>
            <a:r>
              <a:rPr lang="ru-RU" sz="1500" dirty="0" smtClean="0"/>
              <a:t> </a:t>
            </a:r>
            <a:r>
              <a:rPr lang="ru-RU" sz="1500" dirty="0" err="1" smtClean="0"/>
              <a:t>Книжкового</a:t>
            </a:r>
            <a:r>
              <a:rPr lang="ru-RU" sz="1500" dirty="0" smtClean="0"/>
              <a:t> Клубу </a:t>
            </a:r>
            <a:r>
              <a:rPr lang="ru-RU" sz="1500" dirty="0"/>
              <a:t>«Клуб </a:t>
            </a:r>
            <a:r>
              <a:rPr lang="ru-RU" sz="1500" dirty="0" err="1"/>
              <a:t>Сімейного</a:t>
            </a:r>
            <a:r>
              <a:rPr lang="ru-RU" sz="1500" dirty="0"/>
              <a:t> </a:t>
            </a:r>
            <a:r>
              <a:rPr lang="ru-RU" sz="1500" dirty="0" err="1"/>
              <a:t>Дозвілля</a:t>
            </a:r>
            <a:r>
              <a:rPr lang="ru-RU" sz="1500" dirty="0" smtClean="0"/>
              <a:t>».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500" dirty="0" smtClean="0"/>
              <a:t>2002 </a:t>
            </a:r>
            <a:r>
              <a:rPr lang="ru-RU" sz="1500" dirty="0" err="1" smtClean="0"/>
              <a:t>рік</a:t>
            </a:r>
            <a:r>
              <a:rPr lang="ru-RU" sz="1500" dirty="0" smtClean="0"/>
              <a:t> - </a:t>
            </a:r>
            <a:r>
              <a:rPr lang="ru-RU" sz="1500" dirty="0" err="1"/>
              <a:t>в</a:t>
            </a:r>
            <a:r>
              <a:rPr lang="ru-RU" sz="1500" dirty="0" err="1" smtClean="0"/>
              <a:t>идавництво</a:t>
            </a:r>
            <a:r>
              <a:rPr lang="ru-RU" sz="1500" dirty="0" smtClean="0"/>
              <a:t> </a:t>
            </a:r>
            <a:r>
              <a:rPr lang="ru-RU" sz="1500" dirty="0"/>
              <a:t>«Клуб </a:t>
            </a:r>
            <a:r>
              <a:rPr lang="ru-RU" sz="1500" dirty="0" err="1"/>
              <a:t>Сімейного</a:t>
            </a:r>
            <a:r>
              <a:rPr lang="ru-RU" sz="1500" dirty="0"/>
              <a:t> </a:t>
            </a:r>
            <a:r>
              <a:rPr lang="ru-RU" sz="1500" dirty="0" err="1"/>
              <a:t>Дозвілля</a:t>
            </a:r>
            <a:r>
              <a:rPr lang="ru-RU" sz="1500" dirty="0"/>
              <a:t>» </a:t>
            </a:r>
            <a:r>
              <a:rPr lang="ru-RU" sz="1500" dirty="0" err="1"/>
              <a:t>друкує</a:t>
            </a:r>
            <a:r>
              <a:rPr lang="ru-RU" sz="1500" dirty="0"/>
              <a:t> </a:t>
            </a:r>
            <a:r>
              <a:rPr lang="ru-RU" sz="1500" dirty="0" err="1"/>
              <a:t>свої</a:t>
            </a:r>
            <a:r>
              <a:rPr lang="ru-RU" sz="1500" dirty="0"/>
              <a:t> </a:t>
            </a:r>
            <a:r>
              <a:rPr lang="ru-RU" sz="1500" dirty="0" err="1"/>
              <a:t>перші</a:t>
            </a:r>
            <a:r>
              <a:rPr lang="ru-RU" sz="1500" dirty="0"/>
              <a:t> книжки та </a:t>
            </a:r>
            <a:r>
              <a:rPr lang="ru-RU" sz="1500" dirty="0" err="1"/>
              <a:t>представляє</a:t>
            </a:r>
            <a:r>
              <a:rPr lang="ru-RU" sz="1500" dirty="0"/>
              <a:t> </a:t>
            </a:r>
            <a:r>
              <a:rPr lang="ru-RU" sz="1500" dirty="0" err="1"/>
              <a:t>їх</a:t>
            </a:r>
            <a:r>
              <a:rPr lang="ru-RU" sz="1500" dirty="0"/>
              <a:t> </a:t>
            </a:r>
            <a:r>
              <a:rPr lang="ru-RU" sz="1500" dirty="0" err="1"/>
              <a:t>клубним</a:t>
            </a:r>
            <a:r>
              <a:rPr lang="ru-RU" sz="1500" dirty="0"/>
              <a:t> </a:t>
            </a:r>
            <a:r>
              <a:rPr lang="ru-RU" sz="1500" dirty="0" err="1"/>
              <a:t>читачам</a:t>
            </a:r>
            <a:r>
              <a:rPr lang="ru-RU" sz="1500" dirty="0"/>
              <a:t> у каталогах</a:t>
            </a:r>
            <a:r>
              <a:rPr lang="ru-RU" sz="1500" dirty="0" smtClean="0"/>
              <a:t>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uk-UA" sz="1500" dirty="0" smtClean="0"/>
              <a:t>2006 рік - </a:t>
            </a:r>
            <a:r>
              <a:rPr lang="ru-RU" sz="1500" dirty="0" err="1"/>
              <a:t>Книжковий</a:t>
            </a:r>
            <a:r>
              <a:rPr lang="ru-RU" sz="1500" dirty="0"/>
              <a:t> Клуб </a:t>
            </a:r>
            <a:r>
              <a:rPr lang="ru-RU" sz="1500" dirty="0" err="1"/>
              <a:t>відкриває</a:t>
            </a:r>
            <a:r>
              <a:rPr lang="ru-RU" sz="1500" dirty="0"/>
              <a:t> перший </a:t>
            </a:r>
            <a:r>
              <a:rPr lang="ru-RU" sz="1500" dirty="0" err="1"/>
              <a:t>фірмовий</a:t>
            </a:r>
            <a:r>
              <a:rPr lang="ru-RU" sz="1500" dirty="0"/>
              <a:t> </a:t>
            </a:r>
            <a:r>
              <a:rPr lang="ru-RU" sz="1500" dirty="0" err="1"/>
              <a:t>книжковий</a:t>
            </a:r>
            <a:r>
              <a:rPr lang="ru-RU" sz="1500" dirty="0"/>
              <a:t> магазин</a:t>
            </a:r>
            <a:r>
              <a:rPr lang="ru-RU" sz="1500" dirty="0" smtClean="0"/>
              <a:t>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500" dirty="0" smtClean="0"/>
              <a:t>2007 </a:t>
            </a:r>
            <a:r>
              <a:rPr lang="ru-RU" sz="1500" dirty="0" err="1" smtClean="0"/>
              <a:t>рік</a:t>
            </a:r>
            <a:r>
              <a:rPr lang="ru-RU" sz="1500" dirty="0" smtClean="0"/>
              <a:t> - </a:t>
            </a:r>
            <a:r>
              <a:rPr lang="ru-RU" sz="1500" dirty="0" err="1"/>
              <a:t>Книжковий</a:t>
            </a:r>
            <a:r>
              <a:rPr lang="ru-RU" sz="1500" dirty="0"/>
              <a:t> Клуб </a:t>
            </a:r>
            <a:r>
              <a:rPr lang="ru-RU" sz="1500" dirty="0" err="1"/>
              <a:t>виходить</a:t>
            </a:r>
            <a:r>
              <a:rPr lang="ru-RU" sz="1500" dirty="0"/>
              <a:t> на </a:t>
            </a:r>
            <a:r>
              <a:rPr lang="ru-RU" sz="1500" dirty="0" err="1"/>
              <a:t>ринок</a:t>
            </a:r>
            <a:r>
              <a:rPr lang="ru-RU" sz="1500" dirty="0"/>
              <a:t> </a:t>
            </a:r>
            <a:r>
              <a:rPr lang="ru-RU" sz="1500" dirty="0" err="1"/>
              <a:t>оптової</a:t>
            </a:r>
            <a:r>
              <a:rPr lang="ru-RU" sz="1500" dirty="0"/>
              <a:t> </a:t>
            </a:r>
            <a:r>
              <a:rPr lang="ru-RU" sz="1500" dirty="0" err="1"/>
              <a:t>торгівлі</a:t>
            </a:r>
            <a:r>
              <a:rPr lang="ru-RU" sz="1500" dirty="0"/>
              <a:t> </a:t>
            </a:r>
            <a:r>
              <a:rPr lang="ru-RU" sz="1500" dirty="0" err="1"/>
              <a:t>України</a:t>
            </a:r>
            <a:r>
              <a:rPr lang="ru-RU" sz="1500" dirty="0"/>
              <a:t> і </a:t>
            </a:r>
            <a:r>
              <a:rPr lang="ru-RU" sz="1500" dirty="0" err="1" smtClean="0"/>
              <a:t>Росії</a:t>
            </a:r>
            <a:endParaRPr lang="ru-RU" sz="1500" dirty="0" smtClean="0"/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500" dirty="0" smtClean="0"/>
              <a:t>2008 </a:t>
            </a:r>
            <a:r>
              <a:rPr lang="ru-RU" sz="1500" dirty="0" err="1" smtClean="0"/>
              <a:t>рік</a:t>
            </a:r>
            <a:r>
              <a:rPr lang="ru-RU" sz="1500" dirty="0" smtClean="0"/>
              <a:t>- </a:t>
            </a:r>
            <a:r>
              <a:rPr lang="ru-RU" sz="1500" dirty="0" err="1"/>
              <a:t>Книжкова</a:t>
            </a:r>
            <a:r>
              <a:rPr lang="ru-RU" sz="1500" dirty="0"/>
              <a:t> Палата </a:t>
            </a:r>
            <a:r>
              <a:rPr lang="ru-RU" sz="1500" dirty="0" err="1"/>
              <a:t>України</a:t>
            </a:r>
            <a:r>
              <a:rPr lang="ru-RU" sz="1500" dirty="0"/>
              <a:t> </a:t>
            </a:r>
            <a:r>
              <a:rPr lang="ru-RU" sz="1500" dirty="0" err="1"/>
              <a:t>визнала</a:t>
            </a:r>
            <a:r>
              <a:rPr lang="ru-RU" sz="1500" dirty="0"/>
              <a:t> </a:t>
            </a:r>
            <a:r>
              <a:rPr lang="ru-RU" sz="1500" dirty="0" err="1"/>
              <a:t>видавництво</a:t>
            </a:r>
            <a:r>
              <a:rPr lang="ru-RU" sz="1500" dirty="0"/>
              <a:t> «Клуб </a:t>
            </a:r>
            <a:r>
              <a:rPr lang="ru-RU" sz="1500" dirty="0" err="1"/>
              <a:t>Сімейного</a:t>
            </a:r>
            <a:r>
              <a:rPr lang="ru-RU" sz="1500" dirty="0"/>
              <a:t> </a:t>
            </a:r>
            <a:r>
              <a:rPr lang="ru-RU" sz="1500" dirty="0" err="1"/>
              <a:t>Дозвілля</a:t>
            </a:r>
            <a:r>
              <a:rPr lang="ru-RU" sz="1500" dirty="0"/>
              <a:t>» </a:t>
            </a:r>
            <a:r>
              <a:rPr lang="ru-RU" sz="1500" dirty="0" err="1"/>
              <a:t>найбільшим</a:t>
            </a:r>
            <a:r>
              <a:rPr lang="ru-RU" sz="1500" dirty="0"/>
              <a:t> </a:t>
            </a:r>
            <a:r>
              <a:rPr lang="ru-RU" sz="1500" dirty="0" err="1"/>
              <a:t>видавництвом</a:t>
            </a:r>
            <a:r>
              <a:rPr lang="ru-RU" sz="1500" dirty="0"/>
              <a:t> </a:t>
            </a:r>
            <a:r>
              <a:rPr lang="ru-RU" sz="1500" dirty="0" err="1"/>
              <a:t>країни</a:t>
            </a:r>
            <a:r>
              <a:rPr lang="ru-RU" sz="1500" dirty="0" smtClean="0"/>
              <a:t>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500" dirty="0" smtClean="0"/>
              <a:t>2009 </a:t>
            </a:r>
            <a:r>
              <a:rPr lang="ru-RU" sz="1500" dirty="0" err="1" smtClean="0"/>
              <a:t>рік</a:t>
            </a:r>
            <a:r>
              <a:rPr lang="ru-RU" sz="1500" dirty="0" smtClean="0"/>
              <a:t> - </a:t>
            </a:r>
            <a:r>
              <a:rPr lang="ru-RU" sz="1500" dirty="0" err="1"/>
              <a:t>Книжковий</a:t>
            </a:r>
            <a:r>
              <a:rPr lang="ru-RU" sz="1500" dirty="0"/>
              <a:t> Клуб </a:t>
            </a:r>
            <a:r>
              <a:rPr lang="ru-RU" sz="1500" dirty="0" err="1"/>
              <a:t>відкрив</a:t>
            </a:r>
            <a:r>
              <a:rPr lang="ru-RU" sz="1500" dirty="0"/>
              <a:t> </a:t>
            </a:r>
            <a:r>
              <a:rPr lang="ru-RU" sz="1500" dirty="0" err="1"/>
              <a:t>власний</a:t>
            </a:r>
            <a:r>
              <a:rPr lang="ru-RU" sz="1500" dirty="0"/>
              <a:t> </a:t>
            </a:r>
            <a:r>
              <a:rPr lang="ru-RU" sz="1500" dirty="0" err="1"/>
              <a:t>дистрибуційний</a:t>
            </a:r>
            <a:r>
              <a:rPr lang="ru-RU" sz="1500" dirty="0"/>
              <a:t> центр, </a:t>
            </a:r>
            <a:r>
              <a:rPr lang="ru-RU" sz="1500" dirty="0" err="1"/>
              <a:t>найбільший</a:t>
            </a:r>
            <a:r>
              <a:rPr lang="ru-RU" sz="1500" dirty="0"/>
              <a:t> у </a:t>
            </a:r>
            <a:r>
              <a:rPr lang="ru-RU" sz="1500" dirty="0" err="1"/>
              <a:t>Східній</a:t>
            </a:r>
            <a:r>
              <a:rPr lang="ru-RU" sz="1500" dirty="0"/>
              <a:t> </a:t>
            </a:r>
            <a:r>
              <a:rPr lang="ru-RU" sz="1500" dirty="0" err="1"/>
              <a:t>Україні</a:t>
            </a:r>
            <a:r>
              <a:rPr lang="ru-RU" sz="1500" dirty="0" smtClean="0"/>
              <a:t>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500" dirty="0" smtClean="0"/>
              <a:t>2010 </a:t>
            </a:r>
            <a:r>
              <a:rPr lang="ru-RU" sz="1500" dirty="0" err="1" smtClean="0"/>
              <a:t>рік</a:t>
            </a:r>
            <a:r>
              <a:rPr lang="ru-RU" sz="1500" dirty="0" smtClean="0"/>
              <a:t> - </a:t>
            </a:r>
            <a:r>
              <a:rPr lang="ru-RU" sz="1500" dirty="0" err="1"/>
              <a:t>в</a:t>
            </a:r>
            <a:r>
              <a:rPr lang="ru-RU" sz="1500" dirty="0" err="1" smtClean="0"/>
              <a:t>идавництво</a:t>
            </a:r>
            <a:r>
              <a:rPr lang="ru-RU" sz="1500" dirty="0" smtClean="0"/>
              <a:t> </a:t>
            </a:r>
            <a:r>
              <a:rPr lang="ru-RU" sz="1500" dirty="0"/>
              <a:t>«Клуб </a:t>
            </a:r>
            <a:r>
              <a:rPr lang="ru-RU" sz="1500" dirty="0" err="1"/>
              <a:t>Сімейного</a:t>
            </a:r>
            <a:r>
              <a:rPr lang="ru-RU" sz="1500" dirty="0"/>
              <a:t> </a:t>
            </a:r>
            <a:r>
              <a:rPr lang="ru-RU" sz="1500" dirty="0" err="1"/>
              <a:t>Дозвілля</a:t>
            </a:r>
            <a:r>
              <a:rPr lang="ru-RU" sz="1500" dirty="0"/>
              <a:t>» </a:t>
            </a:r>
            <a:r>
              <a:rPr lang="ru-RU" sz="1500" dirty="0" err="1"/>
              <a:t>отримало</a:t>
            </a:r>
            <a:r>
              <a:rPr lang="ru-RU" sz="1500" dirty="0"/>
              <a:t> гран-</a:t>
            </a:r>
            <a:r>
              <a:rPr lang="ru-RU" sz="1500" dirty="0" err="1"/>
              <a:t>прі</a:t>
            </a:r>
            <a:r>
              <a:rPr lang="ru-RU" sz="1500" dirty="0"/>
              <a:t> в </a:t>
            </a:r>
            <a:r>
              <a:rPr lang="ru-RU" sz="1500" dirty="0" err="1"/>
              <a:t>номінації</a:t>
            </a:r>
            <a:r>
              <a:rPr lang="ru-RU" sz="1500" dirty="0"/>
              <a:t> «</a:t>
            </a:r>
            <a:r>
              <a:rPr lang="ru-RU" sz="1500" dirty="0" err="1"/>
              <a:t>Видавництво</a:t>
            </a:r>
            <a:r>
              <a:rPr lang="ru-RU" sz="1500" dirty="0"/>
              <a:t> року» </a:t>
            </a:r>
            <a:r>
              <a:rPr lang="ru-RU" sz="1500" dirty="0" err="1"/>
              <a:t>Міжнародного</a:t>
            </a:r>
            <a:r>
              <a:rPr lang="ru-RU" sz="1500" dirty="0"/>
              <a:t> </a:t>
            </a:r>
            <a:r>
              <a:rPr lang="ru-RU" sz="1500" dirty="0" err="1"/>
              <a:t>книжкового</a:t>
            </a:r>
            <a:r>
              <a:rPr lang="ru-RU" sz="1500" dirty="0"/>
              <a:t> фестивалю «</a:t>
            </a:r>
            <a:r>
              <a:rPr lang="ru-RU" sz="1500" dirty="0" err="1"/>
              <a:t>Світ</a:t>
            </a:r>
            <a:r>
              <a:rPr lang="ru-RU" sz="1500" dirty="0"/>
              <a:t> книги</a:t>
            </a:r>
            <a:r>
              <a:rPr lang="ru-RU" sz="1500" dirty="0" smtClean="0"/>
              <a:t>».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500" dirty="0" smtClean="0"/>
              <a:t>2010- 2015 роки - </a:t>
            </a:r>
            <a:r>
              <a:rPr lang="ru-RU" sz="1500" dirty="0"/>
              <a:t> </a:t>
            </a:r>
            <a:r>
              <a:rPr lang="ru-RU" sz="1500" dirty="0" smtClean="0"/>
              <a:t>за </a:t>
            </a:r>
            <a:r>
              <a:rPr lang="ru-RU" sz="1500" dirty="0" err="1"/>
              <a:t>цей</a:t>
            </a:r>
            <a:r>
              <a:rPr lang="ru-RU" sz="1500" dirty="0"/>
              <a:t> час </a:t>
            </a:r>
            <a:r>
              <a:rPr lang="ru-RU" sz="1500" dirty="0" err="1"/>
              <a:t>було</a:t>
            </a:r>
            <a:r>
              <a:rPr lang="ru-RU" sz="1500" dirty="0"/>
              <a:t> </a:t>
            </a:r>
            <a:r>
              <a:rPr lang="ru-RU" sz="1500" dirty="0" err="1"/>
              <a:t>надруковано</a:t>
            </a:r>
            <a:r>
              <a:rPr lang="ru-RU" sz="1500" dirty="0"/>
              <a:t> </a:t>
            </a:r>
            <a:r>
              <a:rPr lang="ru-RU" sz="1500" dirty="0" err="1"/>
              <a:t>понад</a:t>
            </a:r>
            <a:r>
              <a:rPr lang="ru-RU" sz="1500" dirty="0"/>
              <a:t> 150 млн </a:t>
            </a:r>
            <a:r>
              <a:rPr lang="ru-RU" sz="1500" dirty="0" err="1"/>
              <a:t>книжок</a:t>
            </a:r>
            <a:r>
              <a:rPr lang="ru-RU" sz="1500" dirty="0"/>
              <a:t>, 70 з </a:t>
            </a:r>
            <a:r>
              <a:rPr lang="ru-RU" sz="1500" dirty="0" err="1"/>
              <a:t>яких</a:t>
            </a:r>
            <a:r>
              <a:rPr lang="ru-RU" sz="1500" dirty="0"/>
              <a:t> стали </a:t>
            </a:r>
            <a:r>
              <a:rPr lang="ru-RU" sz="1500" dirty="0" err="1"/>
              <a:t>світовими</a:t>
            </a:r>
            <a:r>
              <a:rPr lang="ru-RU" sz="1500" dirty="0"/>
              <a:t> </a:t>
            </a:r>
            <a:r>
              <a:rPr lang="ru-RU" sz="1500" dirty="0" err="1"/>
              <a:t>бестселерами</a:t>
            </a:r>
            <a:r>
              <a:rPr lang="ru-RU" sz="1500" dirty="0"/>
              <a:t>.</a:t>
            </a:r>
            <a:endParaRPr lang="uk-UA" sz="1500" dirty="0"/>
          </a:p>
        </p:txBody>
      </p:sp>
      <p:pic>
        <p:nvPicPr>
          <p:cNvPr id="1026" name="Picture 2" descr="http://j.livelib.ru/publisher/001655/l/e71d/Knizhkovij_klub_Klub_s%D1%96mejnogo_dozv%D1%96ll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031" y="85513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80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462</TotalTime>
  <Words>856</Words>
  <Application>Microsoft Office PowerPoint</Application>
  <PresentationFormat>Произвольный</PresentationFormat>
  <Paragraphs>103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Натуральные материалы</vt:lpstr>
      <vt:lpstr>Дисципліна:  «Галузева реклама та PR: літературна проблематика»  Викладач: Іванець Тетяна Олександрівна</vt:lpstr>
      <vt:lpstr>Тема: «Популяризація книг українських письменників. Найпопулярніші українські видавництва»</vt:lpstr>
      <vt:lpstr>Презентация PowerPoint</vt:lpstr>
      <vt:lpstr> 1.Видавництва української прози та поезії, літературної течії.</vt:lpstr>
      <vt:lpstr>ЛІЛЕЯ - НВ</vt:lpstr>
      <vt:lpstr>  Must read: «Перверзія» Юрій Андрухович «Гірчичне зерно» Іван Франко  </vt:lpstr>
      <vt:lpstr>ФОЛІО</vt:lpstr>
      <vt:lpstr>Must read: Роздруківки прослушок інтимних переговорів і перлюстрації особистого листування У нас був секс - Гарік Корогодський Цитатник - С. Жадан  </vt:lpstr>
      <vt:lpstr>КНИЖКОВИЙ КЛУБ. КЛУБ СІМЕЙНОГО ДОЗВІЛЛЯ.</vt:lpstr>
      <vt:lpstr>Must read: Ведьма и тьма С. Вилар Ловець снів С. Кінг  </vt:lpstr>
      <vt:lpstr>ОСНОВИ</vt:lpstr>
      <vt:lpstr>Must read: Awesome Ukraine - Ірина Цілік, Артем Чех Homo Faber - Макс Фріш Мистецтво українських шістдесятників - Лізавета Герман, Ольга Балашова.</vt:lpstr>
      <vt:lpstr>КАЛЬВАРІЯ</vt:lpstr>
      <vt:lpstr>Must read: Грицько Чубай „Плач Єремії” (1999)  „Маленький принц” українською мовою від франц. видавництва „Gallimard”</vt:lpstr>
      <vt:lpstr>АСТРОЛЯБІЯ</vt:lpstr>
      <vt:lpstr>Must read:  Твори Джона Рональда Руела Толкіна Переклади праць мислителя Фрідріха Ніцше</vt:lpstr>
      <vt:lpstr>ЛІТОПИС</vt:lpstr>
      <vt:lpstr>Must read: "Український футуризм (1914-1930)« “Homo legens: читання як соціо-культурний феномен” Марії Зубрицької  Збірник “Ідея університету”</vt:lpstr>
      <vt:lpstr>2. Видавництва дитячої літератури: казки, дошкільна література, навчальні матеріали.</vt:lpstr>
      <vt:lpstr>А-БА-БА-ГА-ЛА-МА-ГА</vt:lpstr>
      <vt:lpstr>Must read: "Незвичайні пригоди Алі" "Поцілунок Елли Фіцджеральд" - Олег Лишега "Чудове Чудовисько и Погані Поганісько" - Іван Сулима</vt:lpstr>
      <vt:lpstr>ВИДАВНИЦТВО СТАРОГО ЛЕВА ( ВСЛ)</vt:lpstr>
      <vt:lpstr>Must read: 140 децібелів тиші - Андрій Бачинський Схід - Анджей Стасюк Як зрозуміті козу - Тарас и Мар'яна Прохасько </vt:lpstr>
      <vt:lpstr>ЗЕЛЕНИЙ ПЕС</vt:lpstr>
      <vt:lpstr>Must read: Незнані Тамплієрі - Ю. Ячейкін Праправнук барона Мюнхгаузена - Анатолій Григорук Норвегiя - Ю. Бєсєдіна</vt:lpstr>
      <vt:lpstr>ГЕНЕЗА</vt:lpstr>
      <vt:lpstr>Must read: Шкільна література </vt:lpstr>
      <vt:lpstr>ПРОМІНЬ</vt:lpstr>
      <vt:lpstr>Must read: Спеціалізована література для шкільного навчання</vt:lpstr>
      <vt:lpstr>ТОП-5 кращих українських видавництв 2015 рік (Ірина Виговська, журналіст)</vt:lpstr>
      <vt:lpstr>ТОП-5 кращих українських видавництв 2016 рік (за версією Forbes)</vt:lpstr>
      <vt:lpstr>СПИСОК ЛІТЕРАТУРИ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Дисципліна:  «Галузева реклама та PR: літературна проблематика»  Викладач: Іванець Тетяна Олександрівна</dc:title>
  <dc:creator>Vladislav Kralich</dc:creator>
  <cp:lastModifiedBy>user241</cp:lastModifiedBy>
  <cp:revision>48</cp:revision>
  <dcterms:created xsi:type="dcterms:W3CDTF">2016-04-11T15:49:13Z</dcterms:created>
  <dcterms:modified xsi:type="dcterms:W3CDTF">2016-10-24T09:54:01Z</dcterms:modified>
</cp:coreProperties>
</file>