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7" r:id="rId6"/>
    <p:sldId id="269" r:id="rId7"/>
    <p:sldId id="270" r:id="rId8"/>
    <p:sldId id="271" r:id="rId9"/>
    <p:sldId id="272" r:id="rId10"/>
    <p:sldId id="273"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07.11.2022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07.11.2022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07.11.2022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07.11.2022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07.11.2022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07.11.2022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07.11.2022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07.11.2022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a:t>Моделі взаємної гри.</a:t>
            </a:r>
            <a:br>
              <a:rPr lang="uk-UA" sz="3200" dirty="0"/>
            </a:br>
            <a:r>
              <a:rPr lang="uk-UA" sz="3200" dirty="0"/>
              <a:t>2. Моделі послідовної гри.</a:t>
            </a:r>
            <a:br>
              <a:rPr lang="uk-UA" sz="3200" dirty="0"/>
            </a:br>
            <a:r>
              <a:rPr lang="uk-UA" sz="3200" dirty="0"/>
              <a:t>3. Теорія змови.</a:t>
            </a:r>
            <a:br>
              <a:rPr lang="uk-UA" sz="3200" dirty="0"/>
            </a:br>
            <a:endParaRPr lang="uk-UA"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11. </a:t>
            </a:r>
            <a:r>
              <a:rPr lang="uk-UA" b="1" dirty="0" smtClean="0"/>
              <a:t>Стратегічна взаємодія фірм на ринку</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47500" lnSpcReduction="20000"/>
          </a:bodyPr>
          <a:lstStyle/>
          <a:p>
            <a:pPr marL="108000" indent="0" algn="just">
              <a:spcAft>
                <a:spcPts val="0"/>
              </a:spcAft>
              <a:buNone/>
            </a:pPr>
            <a:r>
              <a:rPr lang="uk-UA" sz="2500" dirty="0">
                <a:latin typeface="Times New Roman"/>
                <a:ea typeface="Times New Roman"/>
              </a:rPr>
              <a:t>Всі моделі, які були розглянуті, базуються на припустимих варіаціях, тобто на припущеннях </a:t>
            </a:r>
            <a:r>
              <a:rPr lang="uk-UA" sz="2500" dirty="0" err="1">
                <a:latin typeface="Times New Roman"/>
                <a:ea typeface="Times New Roman"/>
              </a:rPr>
              <a:t>суперників-олігополістів</a:t>
            </a:r>
            <a:r>
              <a:rPr lang="uk-UA" sz="2500" dirty="0">
                <a:latin typeface="Times New Roman"/>
                <a:ea typeface="Times New Roman"/>
              </a:rPr>
              <a:t> щодо поведінки. Вільний характер цих припущень завжди був предметом критики класичних моделей </a:t>
            </a:r>
            <a:r>
              <a:rPr lang="uk-UA" sz="2500" dirty="0" err="1">
                <a:latin typeface="Times New Roman"/>
                <a:ea typeface="Times New Roman"/>
              </a:rPr>
              <a:t>дуополії</a:t>
            </a:r>
            <a:r>
              <a:rPr lang="uk-UA" sz="2500" dirty="0">
                <a:latin typeface="Times New Roman"/>
                <a:ea typeface="Times New Roman"/>
              </a:rPr>
              <a:t> (Курно, Бертрана, </a:t>
            </a:r>
            <a:r>
              <a:rPr lang="uk-UA" sz="2500" dirty="0" err="1">
                <a:latin typeface="Times New Roman"/>
                <a:ea typeface="Times New Roman"/>
              </a:rPr>
              <a:t>Штакельберга</a:t>
            </a:r>
            <a:r>
              <a:rPr lang="uk-UA" sz="2500" dirty="0">
                <a:latin typeface="Times New Roman"/>
                <a:ea typeface="Times New Roman"/>
              </a:rPr>
              <a:t>, </a:t>
            </a:r>
            <a:r>
              <a:rPr lang="uk-UA" sz="2500" dirty="0" err="1">
                <a:latin typeface="Times New Roman"/>
                <a:ea typeface="Times New Roman"/>
              </a:rPr>
              <a:t>Еджуорта</a:t>
            </a:r>
            <a:r>
              <a:rPr lang="uk-UA" sz="2500" dirty="0">
                <a:latin typeface="Times New Roman"/>
                <a:ea typeface="Times New Roman"/>
              </a:rPr>
              <a:t>). Одним із найбільш послідовних і авторитетних критиків концепції припустимих варіацій даних моделей був</a:t>
            </a:r>
            <a:r>
              <a:rPr lang="uk-UA" sz="2500" b="1" dirty="0">
                <a:latin typeface="Times New Roman"/>
                <a:ea typeface="Times New Roman"/>
              </a:rPr>
              <a:t> Дж. </a:t>
            </a:r>
            <a:r>
              <a:rPr lang="uk-UA" sz="2500" b="1" dirty="0" err="1">
                <a:latin typeface="Times New Roman"/>
                <a:ea typeface="Times New Roman"/>
              </a:rPr>
              <a:t>Стіглер</a:t>
            </a:r>
            <a:r>
              <a:rPr lang="uk-UA" sz="2500" b="1" dirty="0">
                <a:latin typeface="Times New Roman"/>
                <a:ea typeface="Times New Roman"/>
              </a:rPr>
              <a:t>, який стверджував, що суть поведінки </a:t>
            </a:r>
            <a:r>
              <a:rPr lang="uk-UA" sz="2500" b="1" dirty="0" err="1">
                <a:latin typeface="Times New Roman"/>
                <a:ea typeface="Times New Roman"/>
              </a:rPr>
              <a:t>дуополістів</a:t>
            </a:r>
            <a:r>
              <a:rPr lang="uk-UA" sz="2500" b="1" dirty="0">
                <a:latin typeface="Times New Roman"/>
                <a:ea typeface="Times New Roman"/>
              </a:rPr>
              <a:t> полягає в прагненні їх до змови з метою максимізації всього сукупного прибутку групи </a:t>
            </a:r>
            <a:r>
              <a:rPr lang="uk-UA" sz="2500" b="1" dirty="0" err="1">
                <a:latin typeface="Times New Roman"/>
                <a:ea typeface="Times New Roman"/>
              </a:rPr>
              <a:t>олігополістів</a:t>
            </a:r>
            <a:r>
              <a:rPr lang="uk-UA" sz="2500" b="1" dirty="0">
                <a:latin typeface="Times New Roman"/>
                <a:ea typeface="Times New Roman"/>
              </a:rPr>
              <a:t>.</a:t>
            </a:r>
          </a:p>
          <a:p>
            <a:pPr marL="108000" indent="0" algn="just">
              <a:spcAft>
                <a:spcPts val="0"/>
              </a:spcAft>
              <a:buNone/>
            </a:pPr>
            <a:endParaRPr lang="uk-UA" sz="2500" b="1" dirty="0" smtClean="0">
              <a:latin typeface="Times New Roman"/>
              <a:ea typeface="Times New Roman"/>
            </a:endParaRPr>
          </a:p>
          <a:p>
            <a:pPr marL="108000" indent="0" algn="just">
              <a:spcAft>
                <a:spcPts val="0"/>
              </a:spcAft>
              <a:buNone/>
            </a:pPr>
            <a:r>
              <a:rPr lang="uk-UA" sz="2500" b="1" dirty="0" smtClean="0">
                <a:latin typeface="Times New Roman"/>
                <a:ea typeface="Times New Roman"/>
              </a:rPr>
              <a:t>При </a:t>
            </a:r>
            <a:r>
              <a:rPr lang="uk-UA" sz="2500" b="1" dirty="0">
                <a:latin typeface="Times New Roman"/>
                <a:ea typeface="Times New Roman"/>
              </a:rPr>
              <a:t>цьому, виділяють ряд видів змови між підприємствами.</a:t>
            </a:r>
          </a:p>
          <a:p>
            <a:pPr marL="108000" indent="0" algn="just">
              <a:spcAft>
                <a:spcPts val="0"/>
              </a:spcAft>
              <a:buNone/>
            </a:pPr>
            <a:endParaRPr lang="uk-UA" sz="2500" b="1" dirty="0" smtClean="0">
              <a:latin typeface="Times New Roman"/>
              <a:ea typeface="Times New Roman"/>
            </a:endParaRPr>
          </a:p>
          <a:p>
            <a:pPr marL="108000" indent="0" algn="just">
              <a:spcAft>
                <a:spcPts val="0"/>
              </a:spcAft>
              <a:buNone/>
            </a:pPr>
            <a:r>
              <a:rPr lang="uk-UA" sz="2500" b="1" dirty="0" smtClean="0">
                <a:latin typeface="Times New Roman"/>
                <a:ea typeface="Times New Roman"/>
              </a:rPr>
              <a:t>Суспільні </a:t>
            </a:r>
            <a:r>
              <a:rPr lang="uk-UA" sz="2500" b="1" dirty="0">
                <a:latin typeface="Times New Roman"/>
                <a:ea typeface="Times New Roman"/>
              </a:rPr>
              <a:t>збори – </a:t>
            </a:r>
            <a:r>
              <a:rPr lang="uk-UA" sz="2500" dirty="0">
                <a:latin typeface="Times New Roman"/>
                <a:ea typeface="Times New Roman"/>
              </a:rPr>
              <a:t>найменш структурований вид змови, який базується на певних відносинах між власниками підприємств, що направлені на уникнення конкуренції.</a:t>
            </a:r>
          </a:p>
          <a:p>
            <a:pPr marL="108000" indent="0" algn="just">
              <a:spcAft>
                <a:spcPts val="0"/>
              </a:spcAft>
              <a:buNone/>
            </a:pPr>
            <a:endParaRPr lang="uk-UA" sz="2500" b="1" dirty="0" smtClean="0">
              <a:latin typeface="Times New Roman"/>
              <a:ea typeface="Times New Roman"/>
            </a:endParaRPr>
          </a:p>
          <a:p>
            <a:pPr marL="108000" indent="0" algn="just">
              <a:spcAft>
                <a:spcPts val="0"/>
              </a:spcAft>
              <a:buNone/>
            </a:pPr>
            <a:r>
              <a:rPr lang="uk-UA" sz="2500" b="1" dirty="0" smtClean="0">
                <a:latin typeface="Times New Roman"/>
                <a:ea typeface="Times New Roman"/>
              </a:rPr>
              <a:t>Неформальні</a:t>
            </a:r>
            <a:r>
              <a:rPr lang="uk-UA" sz="2500" b="1" dirty="0">
                <a:latin typeface="Times New Roman"/>
                <a:ea typeface="Times New Roman"/>
              </a:rPr>
              <a:t>, джентльменські угоди </a:t>
            </a:r>
            <a:r>
              <a:rPr lang="uk-UA" sz="2500" dirty="0">
                <a:latin typeface="Times New Roman"/>
                <a:ea typeface="Times New Roman"/>
              </a:rPr>
              <a:t>укладаються з широкого кола специфічних питань та практичних дій. Найвідоміші приклади – угоди про встановлення та підтримку цін. Якщо такий варіант не проходить, то наголос робиться на використання спільних формул ціноутворення або встановлення цін згідно зі списками "репрезентативних" цін, що публікуються галузевими асоціаціями.</a:t>
            </a:r>
          </a:p>
          <a:p>
            <a:pPr marL="108000" indent="0" algn="just">
              <a:spcAft>
                <a:spcPts val="0"/>
              </a:spcAft>
              <a:buNone/>
            </a:pPr>
            <a:endParaRPr lang="uk-UA" sz="2500" b="1" dirty="0" smtClean="0">
              <a:latin typeface="Times New Roman"/>
              <a:ea typeface="Times New Roman"/>
            </a:endParaRPr>
          </a:p>
          <a:p>
            <a:pPr marL="108000" indent="0" algn="just">
              <a:spcAft>
                <a:spcPts val="0"/>
              </a:spcAft>
              <a:buNone/>
            </a:pPr>
            <a:r>
              <a:rPr lang="uk-UA" sz="2500" b="1" dirty="0" smtClean="0">
                <a:latin typeface="Times New Roman"/>
                <a:ea typeface="Times New Roman"/>
              </a:rPr>
              <a:t>Інституціональною </a:t>
            </a:r>
            <a:r>
              <a:rPr lang="uk-UA" sz="2500" b="1" dirty="0">
                <a:latin typeface="Times New Roman"/>
                <a:ea typeface="Times New Roman"/>
              </a:rPr>
              <a:t>формою змови є картель. Картель – </a:t>
            </a:r>
            <a:r>
              <a:rPr lang="uk-UA" sz="2500" dirty="0">
                <a:latin typeface="Times New Roman"/>
                <a:ea typeface="Times New Roman"/>
              </a:rPr>
              <a:t>ситуація на </a:t>
            </a:r>
            <a:r>
              <a:rPr lang="uk-UA" sz="2500" dirty="0" err="1">
                <a:latin typeface="Times New Roman"/>
                <a:ea typeface="Times New Roman"/>
              </a:rPr>
              <a:t>олігополістичному</a:t>
            </a:r>
            <a:r>
              <a:rPr lang="uk-UA" sz="2500" dirty="0">
                <a:latin typeface="Times New Roman"/>
                <a:ea typeface="Times New Roman"/>
              </a:rPr>
              <a:t> ринку, коли його учасники укладають угоди щодо планових обсягів реалізації для кожного та/або єдиних ринкових цін.</a:t>
            </a:r>
            <a:r>
              <a:rPr lang="uk-UA" sz="2500" b="1" dirty="0">
                <a:latin typeface="Times New Roman"/>
                <a:ea typeface="Times New Roman"/>
              </a:rPr>
              <a:t> </a:t>
            </a:r>
            <a:endParaRPr lang="uk-UA" sz="2500" b="1" dirty="0" smtClean="0">
              <a:latin typeface="Times New Roman"/>
              <a:ea typeface="Times New Roman"/>
            </a:endParaRPr>
          </a:p>
          <a:p>
            <a:pPr marL="108000" indent="0" algn="just">
              <a:spcAft>
                <a:spcPts val="0"/>
              </a:spcAft>
              <a:buNone/>
            </a:pPr>
            <a:r>
              <a:rPr lang="uk-UA" sz="2500" dirty="0" smtClean="0">
                <a:latin typeface="Times New Roman"/>
                <a:ea typeface="Times New Roman"/>
              </a:rPr>
              <a:t>Але </a:t>
            </a:r>
            <a:r>
              <a:rPr lang="uk-UA" sz="2500" dirty="0">
                <a:latin typeface="Times New Roman"/>
                <a:ea typeface="Times New Roman"/>
              </a:rPr>
              <a:t>змови не обов'язково засновані на публічних та </a:t>
            </a:r>
            <a:r>
              <a:rPr lang="uk-UA" sz="2500" dirty="0" err="1">
                <a:latin typeface="Times New Roman"/>
                <a:ea typeface="Times New Roman"/>
              </a:rPr>
              <a:t>інституційно</a:t>
            </a:r>
            <a:r>
              <a:rPr lang="uk-UA" sz="2500" dirty="0">
                <a:latin typeface="Times New Roman"/>
                <a:ea typeface="Times New Roman"/>
              </a:rPr>
              <a:t> оформлених угодах. Змови частіше є результатом таємних угод, оскільки мають протизаконний характер. </a:t>
            </a:r>
          </a:p>
          <a:p>
            <a:pPr marL="108000" indent="0" algn="just">
              <a:spcAft>
                <a:spcPts val="0"/>
              </a:spcAft>
              <a:buNone/>
            </a:pPr>
            <a:r>
              <a:rPr lang="uk-UA" sz="2500" b="1" dirty="0">
                <a:latin typeface="Times New Roman"/>
                <a:ea typeface="Times New Roman"/>
              </a:rPr>
              <a:t>Картелі бувають двох типів:</a:t>
            </a:r>
          </a:p>
          <a:p>
            <a:pPr marL="108000" indent="0" algn="just">
              <a:spcAft>
                <a:spcPts val="0"/>
              </a:spcAft>
              <a:buNone/>
            </a:pPr>
            <a:r>
              <a:rPr lang="uk-UA" sz="2500" dirty="0">
                <a:latin typeface="Times New Roman"/>
                <a:ea typeface="Times New Roman"/>
              </a:rPr>
              <a:t>- що ставлять за мету мінімізацію сукупного (галузевого) прибутку шляхом встановлення ціни;</a:t>
            </a:r>
          </a:p>
          <a:p>
            <a:pPr marL="108000" indent="0" algn="just">
              <a:spcAft>
                <a:spcPts val="0"/>
              </a:spcAft>
              <a:buNone/>
            </a:pPr>
            <a:r>
              <a:rPr lang="uk-UA" sz="2500" dirty="0">
                <a:latin typeface="Times New Roman"/>
                <a:ea typeface="Times New Roman"/>
              </a:rPr>
              <a:t>- мета яких – розподіл і фіксація ринкових часток.</a:t>
            </a:r>
          </a:p>
          <a:p>
            <a:pPr marL="108000" indent="0" algn="just">
              <a:spcAft>
                <a:spcPts val="0"/>
              </a:spcAft>
              <a:buNone/>
            </a:pPr>
            <a:r>
              <a:rPr lang="uk-UA" sz="2500" b="1" dirty="0">
                <a:latin typeface="Times New Roman"/>
                <a:ea typeface="Times New Roman"/>
              </a:rPr>
              <a:t>Проте рівновага картелів, як правило, не може бути довготривалою, оскільки:</a:t>
            </a:r>
          </a:p>
          <a:p>
            <a:pPr marL="108000" indent="0" algn="just">
              <a:spcAft>
                <a:spcPts val="0"/>
              </a:spcAft>
              <a:buNone/>
            </a:pPr>
            <a:r>
              <a:rPr lang="uk-UA" sz="2500" dirty="0">
                <a:latin typeface="Times New Roman"/>
                <a:ea typeface="Times New Roman"/>
              </a:rPr>
              <a:t>1) існують стимули для порушення угоди збільшення прибутку за рахунок зменшення ціни за умови, що всі інші будуть дотримуватися угоди;</a:t>
            </a:r>
          </a:p>
          <a:p>
            <a:pPr marL="108000" indent="0" algn="just">
              <a:spcAft>
                <a:spcPts val="0"/>
              </a:spcAft>
              <a:buNone/>
            </a:pPr>
            <a:r>
              <a:rPr lang="uk-UA" sz="2500" dirty="0">
                <a:latin typeface="Times New Roman"/>
                <a:ea typeface="Times New Roman"/>
              </a:rPr>
              <a:t>2) монопольні ціни приваблюють фірми для вступу в галузь;</a:t>
            </a:r>
          </a:p>
          <a:p>
            <a:pPr marL="108000" indent="0" algn="just">
              <a:spcAft>
                <a:spcPts val="0"/>
              </a:spcAft>
              <a:buNone/>
            </a:pPr>
            <a:r>
              <a:rPr lang="uk-UA" sz="2500" dirty="0">
                <a:latin typeface="Times New Roman"/>
                <a:ea typeface="Times New Roman"/>
              </a:rPr>
              <a:t>3) </a:t>
            </a:r>
            <a:r>
              <a:rPr lang="uk-UA" sz="2500" dirty="0" err="1">
                <a:latin typeface="Times New Roman"/>
                <a:ea typeface="Times New Roman"/>
              </a:rPr>
              <a:t>некартелізовані</a:t>
            </a:r>
            <a:r>
              <a:rPr lang="uk-UA" sz="2500" dirty="0">
                <a:latin typeface="Times New Roman"/>
                <a:ea typeface="Times New Roman"/>
              </a:rPr>
              <a:t> фірми скористаються можливістю зменшити ціни й захопити більшу частку ринку.</a:t>
            </a:r>
          </a:p>
          <a:p>
            <a:pPr marL="108000" indent="0" algn="just">
              <a:spcAft>
                <a:spcPts val="0"/>
              </a:spcAft>
              <a:buNone/>
            </a:pPr>
            <a:endParaRPr lang="uk-UA" sz="2500" b="1" dirty="0" smtClean="0">
              <a:latin typeface="Times New Roman"/>
              <a:ea typeface="Times New Roman"/>
            </a:endParaRPr>
          </a:p>
          <a:p>
            <a:pPr marL="108000" indent="0" algn="just">
              <a:spcAft>
                <a:spcPts val="0"/>
              </a:spcAft>
              <a:buNone/>
            </a:pPr>
            <a:r>
              <a:rPr lang="uk-UA" sz="2500" b="1" dirty="0" smtClean="0">
                <a:latin typeface="Times New Roman"/>
                <a:ea typeface="Times New Roman"/>
              </a:rPr>
              <a:t>Укладанню </a:t>
            </a:r>
            <a:r>
              <a:rPr lang="uk-UA" sz="2500" b="1" dirty="0">
                <a:latin typeface="Times New Roman"/>
                <a:ea typeface="Times New Roman"/>
              </a:rPr>
              <a:t>угод «змови» на ринку олігополії сприяє низка факторів.</a:t>
            </a:r>
          </a:p>
          <a:p>
            <a:pPr marL="108000" indent="0" algn="just">
              <a:spcAft>
                <a:spcPts val="0"/>
              </a:spcAft>
              <a:buNone/>
            </a:pPr>
            <a:r>
              <a:rPr lang="uk-UA" sz="2500" dirty="0">
                <a:latin typeface="Times New Roman"/>
                <a:ea typeface="Times New Roman"/>
              </a:rPr>
              <a:t>По-перше, це ринкова структура із високою концентрацією.</a:t>
            </a:r>
          </a:p>
          <a:p>
            <a:pPr marL="108000" indent="0" algn="just">
              <a:spcAft>
                <a:spcPts val="0"/>
              </a:spcAft>
              <a:buNone/>
            </a:pPr>
            <a:r>
              <a:rPr lang="uk-UA" sz="2500" dirty="0">
                <a:latin typeface="Times New Roman"/>
                <a:ea typeface="Times New Roman"/>
              </a:rPr>
              <a:t>По-друге, угоди є більш стабільними при конкуренції фірм на більш ніж одному ринках. </a:t>
            </a:r>
          </a:p>
          <a:p>
            <a:pPr marL="108000" indent="0" algn="just">
              <a:spcAft>
                <a:spcPts val="0"/>
              </a:spcAft>
              <a:buNone/>
            </a:pPr>
            <a:r>
              <a:rPr lang="uk-UA" sz="2500" dirty="0">
                <a:latin typeface="Times New Roman"/>
                <a:ea typeface="Times New Roman"/>
              </a:rPr>
              <a:t>По-третє, угодам сприяють інституціональні фактори, тобто норми та правила, які формують або фірми, або держава. </a:t>
            </a:r>
          </a:p>
          <a:p>
            <a:pPr marL="108000" indent="0" algn="ctr">
              <a:buNone/>
            </a:pPr>
            <a:endParaRPr lang="uk-UA" sz="25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79304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Олігополія – </a:t>
            </a:r>
            <a:r>
              <a:rPr lang="uk-UA" sz="2100" dirty="0"/>
              <a:t>це тип побудови ринку, для якого характерна наявність невеликої кількості великих постачальників та багатьох дрібних споживачів.</a:t>
            </a:r>
          </a:p>
          <a:p>
            <a:pPr marL="0" indent="0" algn="ctr">
              <a:buNone/>
            </a:pPr>
            <a:endParaRPr lang="uk-UA" sz="2100" b="1" dirty="0" smtClean="0"/>
          </a:p>
          <a:p>
            <a:pPr marL="0" indent="0" algn="ctr">
              <a:buNone/>
            </a:pPr>
            <a:r>
              <a:rPr lang="uk-UA" sz="2100" b="1" dirty="0" smtClean="0"/>
              <a:t>Критерієм </a:t>
            </a:r>
            <a:r>
              <a:rPr lang="uk-UA" sz="2100" b="1" dirty="0"/>
              <a:t>віднесення певної галузі до ринку олігополії є </a:t>
            </a:r>
            <a:r>
              <a:rPr lang="uk-UA" sz="2100" dirty="0"/>
              <a:t>наявність усвідомленої взаємозалежності між фірмами, тобто, чи враховують фірми дії конкурентів, ухвалюючи рішення щодо своїх дій.</a:t>
            </a:r>
          </a:p>
          <a:p>
            <a:pPr marL="0" indent="0" algn="ctr">
              <a:buNone/>
            </a:pPr>
            <a:endParaRPr lang="uk-UA" sz="2100" b="1" dirty="0" smtClean="0"/>
          </a:p>
          <a:p>
            <a:pPr marL="0" indent="0" algn="ctr">
              <a:buNone/>
            </a:pPr>
            <a:r>
              <a:rPr lang="uk-UA" sz="2100" b="1" dirty="0" smtClean="0"/>
              <a:t>Особливістю </a:t>
            </a:r>
            <a:r>
              <a:rPr lang="uk-UA" sz="2100" b="1" dirty="0"/>
              <a:t>поведінки фірми-постачальника на ринку </a:t>
            </a:r>
            <a:r>
              <a:rPr lang="uk-UA" sz="2100" b="1" dirty="0" err="1"/>
              <a:t>олігополістичної</a:t>
            </a:r>
            <a:r>
              <a:rPr lang="uk-UA" sz="2100" b="1" dirty="0"/>
              <a:t> конкуренції є те, </a:t>
            </a:r>
            <a:r>
              <a:rPr lang="uk-UA" sz="2100" dirty="0"/>
              <a:t>що при прийнятті рішень вона завжди бере до уваги можливу реакцію конкурентів на її дії.</a:t>
            </a:r>
          </a:p>
          <a:p>
            <a:pPr marL="0" indent="0" algn="ctr">
              <a:buNone/>
            </a:pPr>
            <a:endParaRPr lang="uk-UA" sz="2100" b="1" dirty="0" smtClean="0"/>
          </a:p>
          <a:p>
            <a:pPr marL="0" indent="0" algn="ctr">
              <a:buNone/>
            </a:pPr>
            <a:r>
              <a:rPr lang="uk-UA" sz="2100" b="1" dirty="0" smtClean="0"/>
              <a:t>Розробка </a:t>
            </a:r>
            <a:r>
              <a:rPr lang="uk-UA" sz="2100" b="1" dirty="0"/>
              <a:t>теорії олігополії розпочалася у ХІХ ст. Її засновником вважається А. Курно, який уперше поставив проблему </a:t>
            </a:r>
            <a:r>
              <a:rPr lang="uk-UA" sz="2100" b="1" dirty="0" err="1"/>
              <a:t>олігополістичного</a:t>
            </a:r>
            <a:r>
              <a:rPr lang="uk-UA" sz="2100" b="1" dirty="0"/>
              <a:t> взаємозв'язку – </a:t>
            </a:r>
            <a:r>
              <a:rPr lang="uk-UA" sz="2100" dirty="0"/>
              <a:t>необхідності кожній фірмі брати до уваги поведінку конкурентів при визначенні своєї ринкової стратегії. </a:t>
            </a:r>
            <a:endParaRPr lang="uk-UA" sz="2100" dirty="0" smtClean="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a:bodyPr>
          <a:lstStyle/>
          <a:p>
            <a:pPr marL="0" indent="0" algn="ctr">
              <a:buNone/>
            </a:pPr>
            <a:r>
              <a:rPr lang="uk-UA" sz="1600" b="1" dirty="0"/>
              <a:t>Справжня олігополія – </a:t>
            </a:r>
            <a:r>
              <a:rPr lang="uk-UA" sz="1600" dirty="0"/>
              <a:t>це майже гра, за якої кожен гравець повинен передбачити дії конкурентів у відповідь на рішення щодо ціни або обсягу випуску.</a:t>
            </a:r>
          </a:p>
          <a:p>
            <a:pPr marL="0" indent="0" algn="ctr">
              <a:buNone/>
            </a:pPr>
            <a:endParaRPr lang="uk-UA" sz="1600" b="1" dirty="0" smtClean="0"/>
          </a:p>
          <a:p>
            <a:pPr marL="0" indent="0" algn="ctr">
              <a:buNone/>
            </a:pPr>
            <a:r>
              <a:rPr lang="uk-UA" sz="1600" b="1" dirty="0" smtClean="0"/>
              <a:t>Дослідження </a:t>
            </a:r>
            <a:r>
              <a:rPr lang="uk-UA" sz="1600" b="1" dirty="0"/>
              <a:t>олігополії на основі теорії гри бере початок з 1944 р., коли вийшли праці Дж. Фон </a:t>
            </a:r>
            <a:r>
              <a:rPr lang="uk-UA" sz="1600" b="1" dirty="0" err="1"/>
              <a:t>Неймана</a:t>
            </a:r>
            <a:r>
              <a:rPr lang="uk-UA" sz="1600" b="1" dirty="0"/>
              <a:t> та О. Моргенштерна "Теорія гри та економічна поведінка</a:t>
            </a:r>
            <a:r>
              <a:rPr lang="uk-UA" sz="1600" b="1" dirty="0" smtClean="0"/>
              <a:t>".  </a:t>
            </a:r>
            <a:r>
              <a:rPr lang="uk-UA" sz="1600" dirty="0"/>
              <a:t>Вони вирішили з'ясувати, яке припущення щодо поведінки конкурентів є оптимальним для ринку, на відміну від інших економістів, які за відправну точку брали реакцію діючої фірми на зміни, які робляться іншою. Ситуацію, у якій досягається рівновага, отримала назву </a:t>
            </a:r>
            <a:r>
              <a:rPr lang="uk-UA" sz="1600" b="1" dirty="0"/>
              <a:t>рівноваги </a:t>
            </a:r>
            <a:r>
              <a:rPr lang="uk-UA" sz="1600" b="1" dirty="0" err="1"/>
              <a:t>Неша</a:t>
            </a:r>
            <a:r>
              <a:rPr lang="uk-UA" sz="1600" b="1" dirty="0"/>
              <a:t>, </a:t>
            </a:r>
            <a:r>
              <a:rPr lang="uk-UA" sz="1600" dirty="0"/>
              <a:t>на честь американського математика, теоретика гри Дж. </a:t>
            </a:r>
            <a:r>
              <a:rPr lang="uk-UA" sz="1600" dirty="0" err="1"/>
              <a:t>Неша</a:t>
            </a:r>
            <a:r>
              <a:rPr lang="uk-UA" sz="1600" dirty="0"/>
              <a:t>.</a:t>
            </a:r>
          </a:p>
          <a:p>
            <a:pPr marL="0" indent="0" algn="ctr">
              <a:buNone/>
            </a:pPr>
            <a:endParaRPr lang="uk-UA" sz="1600" b="1" dirty="0" smtClean="0"/>
          </a:p>
          <a:p>
            <a:pPr marL="0" indent="0" algn="ctr">
              <a:buNone/>
            </a:pPr>
            <a:r>
              <a:rPr lang="uk-UA" sz="1600" b="1" dirty="0" smtClean="0"/>
              <a:t>Теорія </a:t>
            </a:r>
            <a:r>
              <a:rPr lang="uk-UA" sz="1600" b="1" dirty="0"/>
              <a:t>ігор – </a:t>
            </a:r>
            <a:r>
              <a:rPr lang="uk-UA" sz="1600" dirty="0"/>
              <a:t>це теорія, що досліджує поведінку у можливих ситуаціях, які пов'язані із прийняттям рішень та розробкою стратегії конкурентної поведінки, на основі математичних методів.</a:t>
            </a:r>
          </a:p>
          <a:p>
            <a:pPr marL="0" indent="0" algn="ctr">
              <a:buNone/>
            </a:pPr>
            <a:endParaRPr lang="uk-UA" sz="1600" b="1" dirty="0" smtClean="0"/>
          </a:p>
          <a:p>
            <a:pPr marL="0" indent="0" algn="ctr">
              <a:buNone/>
            </a:pPr>
            <a:r>
              <a:rPr lang="uk-UA" sz="1600" b="1" dirty="0" smtClean="0"/>
              <a:t>Предметом </a:t>
            </a:r>
            <a:r>
              <a:rPr lang="uk-UA" sz="1600" b="1" dirty="0"/>
              <a:t>цієї теорії є ігрові ситуації із раніше встановленими правилами</a:t>
            </a:r>
            <a:r>
              <a:rPr lang="uk-UA" sz="1600" b="1" dirty="0" smtClean="0"/>
              <a:t>.</a:t>
            </a:r>
          </a:p>
          <a:p>
            <a:pPr marL="0" indent="0" algn="ctr">
              <a:buNone/>
            </a:pPr>
            <a:endParaRPr lang="uk-UA" sz="1600" b="1" dirty="0"/>
          </a:p>
          <a:p>
            <a:pPr marL="0" indent="0" algn="ctr">
              <a:buNone/>
            </a:pPr>
            <a:r>
              <a:rPr lang="uk-UA" sz="1600" b="1" dirty="0" smtClean="0"/>
              <a:t> </a:t>
            </a:r>
            <a:r>
              <a:rPr lang="uk-UA" sz="1600" b="1" dirty="0"/>
              <a:t>Стратегічна (або нормальна) форма гри описує економічні умови за трьома напрямами:</a:t>
            </a:r>
          </a:p>
          <a:p>
            <a:pPr marL="0" indent="0" algn="just">
              <a:buNone/>
            </a:pPr>
            <a:r>
              <a:rPr lang="uk-UA" sz="1600" dirty="0"/>
              <a:t>1) перелік агентів, які виробляють рішення;</a:t>
            </a:r>
          </a:p>
          <a:p>
            <a:pPr marL="0" indent="0" algn="just">
              <a:buNone/>
            </a:pPr>
            <a:r>
              <a:rPr lang="uk-UA" sz="1600" dirty="0"/>
              <a:t>2) перелік можливих рішень, які може виробити кожний з агентів;</a:t>
            </a:r>
          </a:p>
          <a:p>
            <a:pPr marL="0" indent="0" algn="just">
              <a:buNone/>
            </a:pPr>
            <a:r>
              <a:rPr lang="uk-UA" sz="1600" dirty="0"/>
              <a:t>3) опис схеми оцінки кожним з агентів різних можливих результатів.</a:t>
            </a:r>
          </a:p>
          <a:p>
            <a:pPr marL="0" indent="0" algn="just">
              <a:buNone/>
            </a:pPr>
            <a:endParaRPr lang="uk-UA" sz="1600" dirty="0"/>
          </a:p>
          <a:p>
            <a:pPr marL="0" indent="0" algn="just">
              <a:buNone/>
            </a:pPr>
            <a:endParaRPr lang="uk-UA" sz="16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9630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47500" lnSpcReduction="20000"/>
          </a:bodyPr>
          <a:lstStyle/>
          <a:p>
            <a:pPr marL="0" indent="0" algn="ctr">
              <a:buNone/>
            </a:pPr>
            <a:r>
              <a:rPr lang="uk-UA" sz="3000" b="1" dirty="0"/>
              <a:t>Якщо домінуюча стратегія існує для всіх гравців, то тоді у грі існує рівноважний результат, або рівновага </a:t>
            </a:r>
            <a:r>
              <a:rPr lang="uk-UA" sz="3000" b="1" dirty="0" err="1"/>
              <a:t>Неша</a:t>
            </a:r>
            <a:r>
              <a:rPr lang="uk-UA" sz="3000" b="1" dirty="0"/>
              <a:t> – </a:t>
            </a:r>
            <a:r>
              <a:rPr lang="uk-UA" sz="3000" dirty="0"/>
              <a:t>це рівноважний розв'язок гри, за якого стратегія кожного гравця, з урахуванням стратегій, обраних іншими, забезпечує йому максимально можливий виграш, причому ця умова виконується одночасно для всіх гравців.</a:t>
            </a:r>
          </a:p>
          <a:p>
            <a:pPr marL="0" indent="0" algn="ctr">
              <a:buNone/>
            </a:pPr>
            <a:endParaRPr lang="uk-UA" sz="3000" b="1" dirty="0" smtClean="0"/>
          </a:p>
          <a:p>
            <a:pPr marL="0" indent="0" algn="ctr">
              <a:buNone/>
            </a:pPr>
            <a:r>
              <a:rPr lang="uk-UA" sz="3000" b="1" dirty="0" smtClean="0"/>
              <a:t>Ринок </a:t>
            </a:r>
            <a:r>
              <a:rPr lang="uk-UA" sz="3000" b="1" dirty="0"/>
              <a:t>перебуває у стані рівноваги </a:t>
            </a:r>
            <a:r>
              <a:rPr lang="uk-UA" sz="3000" b="1" dirty="0" err="1"/>
              <a:t>Неша</a:t>
            </a:r>
            <a:r>
              <a:rPr lang="uk-UA" sz="3000" b="1" dirty="0"/>
              <a:t>, </a:t>
            </a:r>
            <a:r>
              <a:rPr lang="uk-UA" sz="3000" dirty="0"/>
              <a:t>якщо жодне підприємство не бажає змінювати свою поведінку в однобічному порядку.</a:t>
            </a:r>
          </a:p>
          <a:p>
            <a:pPr marL="0" indent="0" algn="ctr">
              <a:buNone/>
            </a:pPr>
            <a:endParaRPr lang="uk-UA" sz="3000" b="1" dirty="0" smtClean="0"/>
          </a:p>
          <a:p>
            <a:pPr marL="0" indent="0" algn="ctr">
              <a:buNone/>
            </a:pPr>
            <a:r>
              <a:rPr lang="uk-UA" sz="3000" b="1" dirty="0" smtClean="0"/>
              <a:t>В </a:t>
            </a:r>
            <a:r>
              <a:rPr lang="uk-UA" sz="3000" b="1" dirty="0"/>
              <a:t>іграх може існувати не одна, а дві рівноваги </a:t>
            </a:r>
            <a:r>
              <a:rPr lang="uk-UA" sz="3000" b="1" dirty="0" err="1"/>
              <a:t>Неша</a:t>
            </a:r>
            <a:r>
              <a:rPr lang="uk-UA" sz="3000" b="1" dirty="0"/>
              <a:t>, причому найкраща для всіх учасників ситуація може складатися, коли учасники грають у кооперативну гру.</a:t>
            </a:r>
          </a:p>
          <a:p>
            <a:pPr marL="0" indent="0" algn="ctr">
              <a:buNone/>
            </a:pPr>
            <a:endParaRPr lang="uk-UA" sz="3000" b="1" dirty="0" smtClean="0"/>
          </a:p>
          <a:p>
            <a:pPr marL="0" indent="0" algn="ctr">
              <a:buNone/>
            </a:pPr>
            <a:r>
              <a:rPr lang="uk-UA" sz="3000" b="1" dirty="0" smtClean="0"/>
              <a:t>З </a:t>
            </a:r>
            <a:r>
              <a:rPr lang="uk-UA" sz="3000" b="1" dirty="0"/>
              <a:t>погляду платіжної суми ігри поділяються на:</a:t>
            </a:r>
          </a:p>
          <a:p>
            <a:pPr marL="0" indent="0" algn="just">
              <a:buNone/>
            </a:pPr>
            <a:r>
              <a:rPr lang="uk-UA" sz="3000" dirty="0"/>
              <a:t>- ігри з нульовою сумою (антагоністичні), у яких виграш одних дорівнює програшу інших, а загальна сума виграшу всіх гравців дорівнює нулю, наприклад модель Курно;</a:t>
            </a:r>
          </a:p>
          <a:p>
            <a:pPr marL="0" indent="0" algn="just">
              <a:buNone/>
            </a:pPr>
            <a:r>
              <a:rPr lang="uk-UA" sz="3000" dirty="0"/>
              <a:t>- ігри з ненульовою сумою, наприклад модель "дилема ув'язненого".</a:t>
            </a:r>
          </a:p>
          <a:p>
            <a:pPr marL="0" indent="0" algn="ctr">
              <a:buNone/>
            </a:pPr>
            <a:endParaRPr lang="uk-UA" sz="3000" b="1" dirty="0" smtClean="0"/>
          </a:p>
          <a:p>
            <a:pPr marL="0" indent="0" algn="ctr">
              <a:buNone/>
            </a:pPr>
            <a:r>
              <a:rPr lang="uk-UA" sz="3000" b="1" dirty="0" smtClean="0"/>
              <a:t>За </a:t>
            </a:r>
            <a:r>
              <a:rPr lang="uk-UA" sz="3000" b="1" dirty="0"/>
              <a:t>характером попередньої домовленості між гравцями можуть бути:</a:t>
            </a:r>
          </a:p>
          <a:p>
            <a:pPr marL="0" indent="0" algn="just">
              <a:buNone/>
            </a:pPr>
            <a:r>
              <a:rPr lang="uk-UA" sz="3000" dirty="0"/>
              <a:t>- кооперативні ігри, коли утворюються коаліції гравців і фірми домовляються між собою про певні правила поведінки, зв'язуючи себе певними домовленостями (наприклад, модель "картель");</a:t>
            </a:r>
          </a:p>
          <a:p>
            <a:pPr marL="0" indent="0" algn="just">
              <a:buNone/>
            </a:pPr>
            <a:r>
              <a:rPr lang="uk-UA" sz="3000" dirty="0"/>
              <a:t>- некооперативні ігри, коли кожен грає за себе проти всіх, серед яких розрізняють моделі:</a:t>
            </a:r>
          </a:p>
          <a:p>
            <a:pPr marL="0" indent="0" algn="just">
              <a:buNone/>
            </a:pPr>
            <a:r>
              <a:rPr lang="uk-UA" sz="3000" dirty="0"/>
              <a:t>- взаємної гри – коли учасники олігополії за приблизно рівної економічної сили виходять із припущень щодо можливих рішень конкурентів у відповідь на їхні дії (наприклад, моделі Курно, Бертрана);</a:t>
            </a:r>
          </a:p>
          <a:p>
            <a:pPr marL="0" indent="0" algn="just">
              <a:buNone/>
            </a:pPr>
            <a:r>
              <a:rPr lang="uk-UA" sz="3000" dirty="0" smtClean="0"/>
              <a:t>- послідовної </a:t>
            </a:r>
            <a:r>
              <a:rPr lang="uk-UA" sz="3000" dirty="0"/>
              <a:t>гри – коли одна з фірм грає роль лідера і, спираючись на свою економічну могутність, примушує інших учасників ринку "грати за її правилами" (наприклад, модель </a:t>
            </a:r>
            <a:r>
              <a:rPr lang="uk-UA" sz="3000" dirty="0" err="1"/>
              <a:t>Штакельберга</a:t>
            </a:r>
            <a:r>
              <a:rPr lang="uk-UA" sz="3000" dirty="0"/>
              <a:t>, модель цінового лідера</a:t>
            </a:r>
            <a:r>
              <a:rPr lang="uk-UA" sz="3000" dirty="0" smtClean="0"/>
              <a:t>).</a:t>
            </a:r>
          </a:p>
          <a:p>
            <a:pPr marL="0" indent="0" algn="just">
              <a:buNone/>
            </a:pPr>
            <a:endParaRPr lang="uk-UA" sz="3000" dirty="0" smtClean="0"/>
          </a:p>
          <a:p>
            <a:pPr marL="0" indent="0" algn="just">
              <a:buNone/>
            </a:pPr>
            <a:r>
              <a:rPr lang="uk-UA" sz="3000" b="1" dirty="0"/>
              <a:t>Моделі олігополії розрізняються також за структурою екзогенних та ендогенних змінних. </a:t>
            </a:r>
            <a:r>
              <a:rPr lang="uk-UA" sz="3000" dirty="0"/>
              <a:t>Якщо </a:t>
            </a:r>
            <a:r>
              <a:rPr lang="uk-UA" sz="3000" dirty="0" err="1"/>
              <a:t>олігополісти</a:t>
            </a:r>
            <a:r>
              <a:rPr lang="uk-UA" sz="3000" dirty="0"/>
              <a:t> приймають рішення про обсяг випуску продукції, то </a:t>
            </a:r>
            <a:r>
              <a:rPr lang="uk-UA" sz="3000" b="1" dirty="0"/>
              <a:t>модель має назву кількісної олігополії. </a:t>
            </a:r>
            <a:r>
              <a:rPr lang="uk-UA" sz="3000" dirty="0"/>
              <a:t>Якщо </a:t>
            </a:r>
            <a:r>
              <a:rPr lang="uk-UA" sz="3000" dirty="0" err="1"/>
              <a:t>олігополісти</a:t>
            </a:r>
            <a:r>
              <a:rPr lang="uk-UA" sz="3000" dirty="0"/>
              <a:t> приймають рішення про ціну на продукцію, то </a:t>
            </a:r>
            <a:r>
              <a:rPr lang="uk-UA" sz="3000" b="1" dirty="0"/>
              <a:t>модель розглядає цінову олігополію.</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indent="0" algn="ctr">
              <a:spcAft>
                <a:spcPts val="0"/>
              </a:spcAft>
              <a:buNone/>
            </a:pPr>
            <a:r>
              <a:rPr lang="uk-UA" sz="2400" dirty="0">
                <a:solidFill>
                  <a:srgbClr val="000000"/>
                </a:solidFill>
                <a:latin typeface="Times New Roman"/>
                <a:ea typeface="Times New Roman"/>
              </a:rPr>
              <a:t>Для того щоб зрозуміти принципи формування різних моделей олігополії та порівняти результати моделювання процесів прийняття рішень, достатньо для початку розглянути моделі </a:t>
            </a:r>
            <a:r>
              <a:rPr lang="uk-UA" sz="2400" dirty="0" err="1">
                <a:solidFill>
                  <a:srgbClr val="000000"/>
                </a:solidFill>
                <a:latin typeface="Times New Roman"/>
                <a:ea typeface="Times New Roman"/>
              </a:rPr>
              <a:t>дуополії</a:t>
            </a:r>
            <a:r>
              <a:rPr lang="uk-UA" sz="2400" dirty="0">
                <a:solidFill>
                  <a:srgbClr val="000000"/>
                </a:solidFill>
                <a:latin typeface="Times New Roman"/>
                <a:ea typeface="Times New Roman"/>
              </a:rPr>
              <a:t>, коли на ринку взаємодіють дві фірми.</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Вперше </a:t>
            </a:r>
            <a:r>
              <a:rPr lang="uk-UA" sz="2400" b="1" dirty="0">
                <a:solidFill>
                  <a:srgbClr val="000000"/>
                </a:solidFill>
                <a:latin typeface="Times New Roman"/>
                <a:ea typeface="Times New Roman"/>
              </a:rPr>
              <a:t>модель олігополії для двох підприємств (</a:t>
            </a:r>
            <a:r>
              <a:rPr lang="uk-UA" sz="2400" b="1" dirty="0" err="1">
                <a:solidFill>
                  <a:srgbClr val="000000"/>
                </a:solidFill>
                <a:latin typeface="Times New Roman"/>
                <a:ea typeface="Times New Roman"/>
              </a:rPr>
              <a:t>дуополія</a:t>
            </a:r>
            <a:r>
              <a:rPr lang="uk-UA" sz="2400" b="1" dirty="0">
                <a:solidFill>
                  <a:srgbClr val="000000"/>
                </a:solidFill>
                <a:latin typeface="Times New Roman"/>
                <a:ea typeface="Times New Roman"/>
              </a:rPr>
              <a:t>) запропонував французький математик, економіст та філософ А. Курно у 1838 р. </a:t>
            </a:r>
            <a:r>
              <a:rPr lang="uk-UA" sz="2400" dirty="0">
                <a:solidFill>
                  <a:srgbClr val="000000"/>
                </a:solidFill>
                <a:latin typeface="Times New Roman"/>
                <a:ea typeface="Times New Roman"/>
              </a:rPr>
              <a:t>Курно стверджував, що фірми обирають обсяг випуску, який максимізує їхній прибуток, припускаючи при цьому, що обсяг реалізації конкурентами є фіксованим. Він установив, що для будь-якої заданої кількості фірм існує певна та стабільна рівновага за ціною та обсягами виробництва, тобто результат, за якого у фірм відсутні стимули змінювати свій обсяг виробництва при заданій </a:t>
            </a:r>
            <a:r>
              <a:rPr lang="uk-UA" sz="2400" dirty="0" err="1">
                <a:solidFill>
                  <a:srgbClr val="000000"/>
                </a:solidFill>
                <a:latin typeface="Times New Roman"/>
                <a:ea typeface="Times New Roman"/>
              </a:rPr>
              <a:t>кількостіконкурентів</a:t>
            </a:r>
            <a:r>
              <a:rPr lang="uk-UA" sz="2400" dirty="0">
                <a:solidFill>
                  <a:srgbClr val="000000"/>
                </a:solidFill>
                <a:latin typeface="Times New Roman"/>
                <a:ea typeface="Times New Roman"/>
              </a:rPr>
              <a:t>.</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dirty="0" smtClean="0">
                <a:solidFill>
                  <a:srgbClr val="000000"/>
                </a:solidFill>
                <a:latin typeface="Times New Roman"/>
                <a:ea typeface="Times New Roman"/>
              </a:rPr>
              <a:t>Курно </a:t>
            </a:r>
            <a:r>
              <a:rPr lang="uk-UA" sz="2400" dirty="0">
                <a:solidFill>
                  <a:srgbClr val="000000"/>
                </a:solidFill>
                <a:latin typeface="Times New Roman"/>
                <a:ea typeface="Times New Roman"/>
              </a:rPr>
              <a:t>припустив, що існують дві фірми, кожна з яких володіє джерелом мінеральної води, який вона може використовувати з нульовими витратами. Свою продукцію вони продають на ринку, попит на якому заданий лінійною функцією. Кожний </a:t>
            </a:r>
            <a:r>
              <a:rPr lang="uk-UA" sz="2400" dirty="0" err="1">
                <a:solidFill>
                  <a:srgbClr val="000000"/>
                </a:solidFill>
                <a:latin typeface="Times New Roman"/>
                <a:ea typeface="Times New Roman"/>
              </a:rPr>
              <a:t>дуополіст</a:t>
            </a:r>
            <a:r>
              <a:rPr lang="uk-UA" sz="2400" dirty="0">
                <a:solidFill>
                  <a:srgbClr val="000000"/>
                </a:solidFill>
                <a:latin typeface="Times New Roman"/>
                <a:ea typeface="Times New Roman"/>
              </a:rPr>
              <a:t> виходить із припущення про те, що його суперник не змінить обсяг випуску у відповідь на його власне рішення. Це означає, що, приймаючи його, </a:t>
            </a:r>
            <a:r>
              <a:rPr lang="uk-UA" sz="2400" dirty="0" err="1">
                <a:solidFill>
                  <a:srgbClr val="000000"/>
                </a:solidFill>
                <a:latin typeface="Times New Roman"/>
                <a:ea typeface="Times New Roman"/>
              </a:rPr>
              <a:t>дуополіст</a:t>
            </a:r>
            <a:r>
              <a:rPr lang="uk-UA" sz="2400" dirty="0">
                <a:solidFill>
                  <a:srgbClr val="000000"/>
                </a:solidFill>
                <a:latin typeface="Times New Roman"/>
                <a:ea typeface="Times New Roman"/>
              </a:rPr>
              <a:t> керується прагненням до максимізації свого прибутку, припускаючи випуск суперника.</a:t>
            </a:r>
          </a:p>
          <a:p>
            <a:pPr indent="0" algn="ctr">
              <a:spcAft>
                <a:spcPts val="0"/>
              </a:spcAft>
              <a:buNone/>
            </a:pPr>
            <a:r>
              <a:rPr lang="uk-UA" sz="2400" dirty="0">
                <a:solidFill>
                  <a:srgbClr val="000000"/>
                </a:solidFill>
                <a:latin typeface="Times New Roman"/>
                <a:ea typeface="Times New Roman"/>
              </a:rPr>
              <a:t>При прийнятті рішень кожна фірма повинна пам'ятати, що рішення щодо обсягу виробництва та кінцева ціна буде залежати від сукупного обсягу продукції обох фірм. </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Недоліком </a:t>
            </a:r>
            <a:r>
              <a:rPr lang="uk-UA" sz="2400" b="1" dirty="0">
                <a:solidFill>
                  <a:srgbClr val="000000"/>
                </a:solidFill>
                <a:latin typeface="Times New Roman"/>
                <a:ea typeface="Times New Roman"/>
              </a:rPr>
              <a:t>моделі </a:t>
            </a:r>
            <a:r>
              <a:rPr lang="uk-UA" sz="2400" dirty="0">
                <a:solidFill>
                  <a:srgbClr val="000000"/>
                </a:solidFill>
                <a:latin typeface="Times New Roman"/>
                <a:ea typeface="Times New Roman"/>
              </a:rPr>
              <a:t>визначають припущення щодо незмінності обсягу виробництва кожною фірмою протягом одного періоду, яке робить кожна фірма. Лише у стані рівноваги очікування підприємців можуть бути виправданими.</a:t>
            </a:r>
          </a:p>
          <a:p>
            <a:pPr marL="0" indent="0" algn="ctr">
              <a:buNone/>
            </a:pPr>
            <a:endParaRPr lang="uk-UA" dirty="0"/>
          </a:p>
        </p:txBody>
      </p:sp>
    </p:spTree>
    <p:extLst>
      <p:ext uri="{BB962C8B-B14F-4D97-AF65-F5344CB8AC3E}">
        <p14:creationId xmlns:p14="http://schemas.microsoft.com/office/powerpoint/2010/main" val="206540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fontScale="92500" lnSpcReduction="20000"/>
          </a:bodyPr>
          <a:lstStyle/>
          <a:p>
            <a:pPr indent="0" algn="just">
              <a:spcAft>
                <a:spcPts val="0"/>
              </a:spcAft>
              <a:buNone/>
            </a:pPr>
            <a:r>
              <a:rPr lang="uk-UA" sz="1800" dirty="0" smtClean="0">
                <a:latin typeface="Times New Roman"/>
                <a:ea typeface="Times New Roman"/>
              </a:rPr>
              <a:t>Недолік моделі Курно намагався </a:t>
            </a:r>
            <a:r>
              <a:rPr lang="uk-UA" sz="1800" dirty="0">
                <a:latin typeface="Times New Roman"/>
                <a:ea typeface="Times New Roman"/>
              </a:rPr>
              <a:t>подолати </a:t>
            </a:r>
            <a:r>
              <a:rPr lang="uk-UA" sz="1800" b="1" dirty="0">
                <a:latin typeface="Times New Roman"/>
                <a:ea typeface="Times New Roman"/>
              </a:rPr>
              <a:t>Е. </a:t>
            </a:r>
            <a:r>
              <a:rPr lang="uk-UA" sz="1800" b="1" dirty="0" err="1">
                <a:latin typeface="Times New Roman"/>
                <a:ea typeface="Times New Roman"/>
              </a:rPr>
              <a:t>Чемберлін</a:t>
            </a:r>
            <a:r>
              <a:rPr lang="uk-UA" sz="1800" b="1" dirty="0">
                <a:latin typeface="Times New Roman"/>
                <a:ea typeface="Times New Roman"/>
              </a:rPr>
              <a:t>, </a:t>
            </a:r>
            <a:r>
              <a:rPr lang="uk-UA" sz="1800" dirty="0">
                <a:latin typeface="Times New Roman"/>
                <a:ea typeface="Times New Roman"/>
              </a:rPr>
              <a:t>розглянувши модель поведінки </a:t>
            </a:r>
            <a:r>
              <a:rPr lang="uk-UA" sz="1800" dirty="0" err="1">
                <a:latin typeface="Times New Roman"/>
                <a:ea typeface="Times New Roman"/>
              </a:rPr>
              <a:t>дуополіста</a:t>
            </a:r>
            <a:r>
              <a:rPr lang="uk-UA" sz="1800" dirty="0">
                <a:latin typeface="Times New Roman"/>
                <a:ea typeface="Times New Roman"/>
              </a:rPr>
              <a:t>, який враховує, що рівень випуску конкурента буде змінюватися у відповідь на його власні дії. Внаслідок </a:t>
            </a:r>
            <a:r>
              <a:rPr lang="uk-UA" sz="1800" dirty="0" err="1">
                <a:latin typeface="Times New Roman"/>
                <a:ea typeface="Times New Roman"/>
              </a:rPr>
              <a:t>дуополісти</a:t>
            </a:r>
            <a:r>
              <a:rPr lang="uk-UA" sz="1800" dirty="0">
                <a:latin typeface="Times New Roman"/>
                <a:ea typeface="Times New Roman"/>
              </a:rPr>
              <a:t> приймають найвигідніші для себе рішення, не вступаючи у відкриту змову.</a:t>
            </a:r>
          </a:p>
          <a:p>
            <a:pPr indent="0" algn="just">
              <a:spcAft>
                <a:spcPts val="0"/>
              </a:spcAft>
              <a:buNone/>
            </a:pPr>
            <a:endParaRPr lang="uk-UA" sz="1800" b="1" dirty="0" smtClean="0">
              <a:latin typeface="Times New Roman"/>
              <a:ea typeface="Times New Roman"/>
            </a:endParaRPr>
          </a:p>
          <a:p>
            <a:pPr indent="0" algn="just">
              <a:spcAft>
                <a:spcPts val="0"/>
              </a:spcAft>
              <a:buNone/>
            </a:pPr>
            <a:r>
              <a:rPr lang="uk-UA" sz="1800" b="1" dirty="0" smtClean="0">
                <a:latin typeface="Times New Roman"/>
                <a:ea typeface="Times New Roman"/>
              </a:rPr>
              <a:t>Модель </a:t>
            </a:r>
            <a:r>
              <a:rPr lang="uk-UA" sz="1800" b="1" dirty="0" err="1">
                <a:latin typeface="Times New Roman"/>
                <a:ea typeface="Times New Roman"/>
              </a:rPr>
              <a:t>Чемберліна</a:t>
            </a:r>
            <a:r>
              <a:rPr lang="uk-UA" sz="1800" b="1" dirty="0">
                <a:latin typeface="Times New Roman"/>
                <a:ea typeface="Times New Roman"/>
              </a:rPr>
              <a:t> </a:t>
            </a:r>
            <a:r>
              <a:rPr lang="uk-UA" sz="1800" dirty="0">
                <a:latin typeface="Times New Roman"/>
                <a:ea typeface="Times New Roman"/>
              </a:rPr>
              <a:t>демонструє, що </a:t>
            </a:r>
            <a:r>
              <a:rPr lang="uk-UA" sz="1800" dirty="0" err="1">
                <a:latin typeface="Times New Roman"/>
                <a:ea typeface="Times New Roman"/>
              </a:rPr>
              <a:t>дуополісти</a:t>
            </a:r>
            <a:r>
              <a:rPr lang="uk-UA" sz="1800" dirty="0">
                <a:latin typeface="Times New Roman"/>
                <a:ea typeface="Times New Roman"/>
              </a:rPr>
              <a:t>, не вступаючи в змову, встановлюють монопольну ціну на власну (однорідну) продукцію. Це доведення мало велике значення для практики антимонопольного регулювання, оскільки завдяки цій моделі багато фірм відстоювали свої права в суді щодо неузгодженості дій при встановленні монопольної ціни.</a:t>
            </a:r>
          </a:p>
          <a:p>
            <a:pPr indent="0" algn="just">
              <a:spcAft>
                <a:spcPts val="0"/>
              </a:spcAft>
              <a:buNone/>
            </a:pPr>
            <a:endParaRPr lang="uk-UA" sz="1800" b="1" dirty="0" smtClean="0">
              <a:latin typeface="Times New Roman"/>
              <a:ea typeface="Times New Roman"/>
            </a:endParaRPr>
          </a:p>
          <a:p>
            <a:pPr indent="0" algn="just">
              <a:spcAft>
                <a:spcPts val="0"/>
              </a:spcAft>
              <a:buNone/>
            </a:pPr>
            <a:r>
              <a:rPr lang="uk-UA" sz="1800" dirty="0" smtClean="0">
                <a:latin typeface="Times New Roman"/>
                <a:ea typeface="Times New Roman"/>
              </a:rPr>
              <a:t>Моделі </a:t>
            </a:r>
            <a:r>
              <a:rPr lang="uk-UA" sz="1800" dirty="0">
                <a:latin typeface="Times New Roman"/>
                <a:ea typeface="Times New Roman"/>
              </a:rPr>
              <a:t>А. Курно та Е. </a:t>
            </a:r>
            <a:r>
              <a:rPr lang="uk-UA" sz="1800" dirty="0" err="1">
                <a:latin typeface="Times New Roman"/>
                <a:ea typeface="Times New Roman"/>
              </a:rPr>
              <a:t>Чемберліна</a:t>
            </a:r>
            <a:r>
              <a:rPr lang="uk-UA" sz="1800" dirty="0">
                <a:latin typeface="Times New Roman"/>
                <a:ea typeface="Times New Roman"/>
              </a:rPr>
              <a:t> базуються на припущенні, що змінними є обсяги випуску. На практиці змінними скоріше можуть виступати ціни, а не обсяги випуску. </a:t>
            </a:r>
            <a:r>
              <a:rPr lang="uk-UA" sz="1800" b="1" dirty="0">
                <a:latin typeface="Times New Roman"/>
                <a:ea typeface="Times New Roman"/>
              </a:rPr>
              <a:t>З пропозицією взяти за стратегічну змінну ціну, виступив у 1883 р. французький математик Ж. Бертран. </a:t>
            </a:r>
            <a:r>
              <a:rPr lang="uk-UA" sz="1800" dirty="0" err="1">
                <a:latin typeface="Times New Roman"/>
                <a:ea typeface="Times New Roman"/>
              </a:rPr>
              <a:t>Дуополісти</a:t>
            </a:r>
            <a:r>
              <a:rPr lang="uk-UA" sz="1800" dirty="0">
                <a:latin typeface="Times New Roman"/>
                <a:ea typeface="Times New Roman"/>
              </a:rPr>
              <a:t> Бертрана схожі з </a:t>
            </a:r>
            <a:r>
              <a:rPr lang="uk-UA" sz="1800" dirty="0" err="1">
                <a:latin typeface="Times New Roman"/>
                <a:ea typeface="Times New Roman"/>
              </a:rPr>
              <a:t>дуополістами</a:t>
            </a:r>
            <a:r>
              <a:rPr lang="uk-UA" sz="1800" dirty="0">
                <a:latin typeface="Times New Roman"/>
                <a:ea typeface="Times New Roman"/>
              </a:rPr>
              <a:t> Курно, відрізняється лише їхня поведінка. Кожна ділова одиниця визначає не обсяг випуску, а ціну пропозиції за даних уявлень щодо цін, які оберуть інші. Кожен учасник ринку шукає такі цілі, які дають йому змогу отримати максимальний прибуток за даної ціни конкурента.</a:t>
            </a:r>
          </a:p>
          <a:p>
            <a:pPr indent="0" algn="just">
              <a:spcAft>
                <a:spcPts val="0"/>
              </a:spcAft>
              <a:buNone/>
            </a:pPr>
            <a:r>
              <a:rPr lang="uk-UA" sz="1800" dirty="0">
                <a:latin typeface="Times New Roman"/>
                <a:ea typeface="Times New Roman"/>
              </a:rPr>
              <a:t>Таким чином, у моделі Бертрана за умови однорідності продукції </a:t>
            </a:r>
            <a:r>
              <a:rPr lang="uk-UA" sz="1800" dirty="0" err="1">
                <a:latin typeface="Times New Roman"/>
                <a:ea typeface="Times New Roman"/>
              </a:rPr>
              <a:t>дуополісти</a:t>
            </a:r>
            <a:r>
              <a:rPr lang="uk-UA" sz="1800" dirty="0">
                <a:latin typeface="Times New Roman"/>
                <a:ea typeface="Times New Roman"/>
              </a:rPr>
              <a:t> будуть встановлювати ціну на рівні граничних витрат, їхній обсяг пропозиції буде однаковий, а економічний прибуток буде дорівнювати нулю.</a:t>
            </a:r>
          </a:p>
          <a:p>
            <a:pPr indent="0" algn="just">
              <a:spcAft>
                <a:spcPts val="0"/>
              </a:spcAft>
              <a:buNone/>
            </a:pPr>
            <a:endParaRPr lang="uk-UA" sz="1800" b="1" dirty="0" smtClean="0">
              <a:latin typeface="Times New Roman"/>
              <a:ea typeface="Times New Roman"/>
            </a:endParaRPr>
          </a:p>
          <a:p>
            <a:pPr indent="0" algn="just">
              <a:spcAft>
                <a:spcPts val="0"/>
              </a:spcAft>
              <a:buNone/>
            </a:pPr>
            <a:r>
              <a:rPr lang="uk-UA" sz="1800" b="1" dirty="0" smtClean="0">
                <a:latin typeface="Times New Roman"/>
                <a:ea typeface="Times New Roman"/>
              </a:rPr>
              <a:t>Ф</a:t>
            </a:r>
            <a:r>
              <a:rPr lang="uk-UA" sz="1800" b="1" dirty="0">
                <a:latin typeface="Times New Roman"/>
                <a:ea typeface="Times New Roman"/>
              </a:rPr>
              <a:t>. </a:t>
            </a:r>
            <a:r>
              <a:rPr lang="uk-UA" sz="1800" b="1" dirty="0" err="1">
                <a:latin typeface="Times New Roman"/>
                <a:ea typeface="Times New Roman"/>
              </a:rPr>
              <a:t>Еджуорт</a:t>
            </a:r>
            <a:r>
              <a:rPr lang="uk-UA" sz="1800" b="1" dirty="0">
                <a:latin typeface="Times New Roman"/>
                <a:ea typeface="Times New Roman"/>
              </a:rPr>
              <a:t>, </a:t>
            </a:r>
            <a:r>
              <a:rPr lang="uk-UA" sz="1800" dirty="0">
                <a:latin typeface="Times New Roman"/>
                <a:ea typeface="Times New Roman"/>
              </a:rPr>
              <a:t>розглянувши модель цінової </a:t>
            </a:r>
            <a:r>
              <a:rPr lang="uk-UA" sz="1800" dirty="0" err="1">
                <a:latin typeface="Times New Roman"/>
                <a:ea typeface="Times New Roman"/>
              </a:rPr>
              <a:t>дуополії</a:t>
            </a:r>
            <a:r>
              <a:rPr lang="uk-UA" sz="1800" dirty="0">
                <a:latin typeface="Times New Roman"/>
                <a:ea typeface="Times New Roman"/>
              </a:rPr>
              <a:t> з обмеженням виробничої потужності </a:t>
            </a:r>
            <a:r>
              <a:rPr lang="uk-UA" sz="1800" dirty="0" err="1">
                <a:latin typeface="Times New Roman"/>
                <a:ea typeface="Times New Roman"/>
              </a:rPr>
              <a:t>дуополістів</a:t>
            </a:r>
            <a:r>
              <a:rPr lang="uk-UA" sz="1800" dirty="0">
                <a:latin typeface="Times New Roman"/>
                <a:ea typeface="Times New Roman"/>
              </a:rPr>
              <a:t> довів, що вона не має статичного рівноважного рішення. </a:t>
            </a:r>
            <a:r>
              <a:rPr lang="uk-UA" sz="1800" dirty="0" err="1">
                <a:latin typeface="Times New Roman"/>
                <a:ea typeface="Times New Roman"/>
              </a:rPr>
              <a:t>Дуополісти</a:t>
            </a:r>
            <a:r>
              <a:rPr lang="uk-UA" sz="1800" dirty="0">
                <a:latin typeface="Times New Roman"/>
                <a:ea typeface="Times New Roman"/>
              </a:rPr>
              <a:t> перебувають у нескінченній ціновій війні, в якій падіння цін змінюється їх підвищенням.</a:t>
            </a:r>
          </a:p>
          <a:p>
            <a:pPr indent="0" algn="ctr">
              <a:spcAft>
                <a:spcPts val="0"/>
              </a:spcAft>
              <a:buNone/>
            </a:pPr>
            <a:endParaRPr lang="uk-UA" sz="1800" dirty="0" smtClean="0">
              <a:solidFill>
                <a:srgbClr val="000000"/>
              </a:solidFill>
              <a:latin typeface="Times New Roman"/>
              <a:ea typeface="Times New Roman"/>
            </a:endParaRPr>
          </a:p>
          <a:p>
            <a:pPr indent="0" algn="ctr">
              <a:spcAft>
                <a:spcPts val="0"/>
              </a:spcAft>
              <a:buNone/>
            </a:pPr>
            <a:endParaRPr lang="uk-UA" sz="2400" dirty="0" smtClean="0">
              <a:solidFill>
                <a:srgbClr val="000000"/>
              </a:solidFill>
              <a:latin typeface="Times New Roman"/>
              <a:ea typeface="Times New Roman"/>
            </a:endParaRPr>
          </a:p>
          <a:p>
            <a:pPr marL="0" indent="0" algn="ctr">
              <a:buNone/>
            </a:pPr>
            <a:endParaRPr lang="uk-UA" sz="2100" b="1" dirty="0" smtClean="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431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indent="0" algn="just">
              <a:spcAft>
                <a:spcPts val="0"/>
              </a:spcAft>
              <a:buNone/>
            </a:pPr>
            <a:r>
              <a:rPr lang="uk-UA" sz="2400" b="1" dirty="0">
                <a:latin typeface="Times New Roman"/>
                <a:ea typeface="Times New Roman"/>
              </a:rPr>
              <a:t>Моделі послідовної гри – </a:t>
            </a:r>
            <a:r>
              <a:rPr lang="uk-UA" sz="2400" dirty="0">
                <a:latin typeface="Times New Roman"/>
                <a:ea typeface="Times New Roman"/>
              </a:rPr>
              <a:t>це моделі асиметричної </a:t>
            </a:r>
            <a:r>
              <a:rPr lang="uk-UA" sz="2400" dirty="0" err="1">
                <a:latin typeface="Times New Roman"/>
                <a:ea typeface="Times New Roman"/>
              </a:rPr>
              <a:t>дуополії</a:t>
            </a:r>
            <a:r>
              <a:rPr lang="uk-UA" sz="2400" dirty="0">
                <a:latin typeface="Times New Roman"/>
                <a:ea typeface="Times New Roman"/>
              </a:rPr>
              <a:t> на ринку олігополії за умови неоднакової економічної сили конкурентів, внаслідок чого функції лідеру на ринку бере на себе найсильніший. Одну з таких моделей запропонував </a:t>
            </a:r>
            <a:r>
              <a:rPr lang="uk-UA" sz="2400" b="1" dirty="0">
                <a:latin typeface="Times New Roman"/>
                <a:ea typeface="Times New Roman"/>
              </a:rPr>
              <a:t>Г. фон </a:t>
            </a:r>
            <a:r>
              <a:rPr lang="uk-UA" sz="2400" b="1" dirty="0" err="1">
                <a:latin typeface="Times New Roman"/>
                <a:ea typeface="Times New Roman"/>
              </a:rPr>
              <a:t>Штакельберг</a:t>
            </a:r>
            <a:r>
              <a:rPr lang="uk-UA" sz="2400" b="1" dirty="0">
                <a:latin typeface="Times New Roman"/>
                <a:ea typeface="Times New Roman"/>
              </a:rPr>
              <a:t> у 1934 р., </a:t>
            </a:r>
            <a:r>
              <a:rPr lang="uk-UA" sz="2400" dirty="0">
                <a:latin typeface="Times New Roman"/>
                <a:ea typeface="Times New Roman"/>
              </a:rPr>
              <a:t>що є більш розвинутої кількісної моделі Курно.</a:t>
            </a:r>
          </a:p>
          <a:p>
            <a:pPr indent="0" algn="just">
              <a:spcAft>
                <a:spcPts val="0"/>
              </a:spcAft>
              <a:buNone/>
            </a:pPr>
            <a:endParaRPr lang="uk-UA" sz="2400" b="1" dirty="0">
              <a:latin typeface="Times New Roman"/>
              <a:ea typeface="Times New Roman"/>
            </a:endParaRPr>
          </a:p>
          <a:p>
            <a:pPr indent="0" algn="just">
              <a:spcAft>
                <a:spcPts val="0"/>
              </a:spcAft>
              <a:buNone/>
            </a:pPr>
            <a:r>
              <a:rPr lang="uk-UA" sz="2400" b="1" dirty="0" smtClean="0">
                <a:latin typeface="Times New Roman"/>
                <a:ea typeface="Times New Roman"/>
              </a:rPr>
              <a:t>Асиметрія </a:t>
            </a:r>
            <a:r>
              <a:rPr lang="uk-UA" sz="2400" b="1" dirty="0" err="1">
                <a:latin typeface="Times New Roman"/>
                <a:ea typeface="Times New Roman"/>
              </a:rPr>
              <a:t>дуополії</a:t>
            </a:r>
            <a:r>
              <a:rPr lang="uk-UA" sz="2400" b="1" dirty="0">
                <a:latin typeface="Times New Roman"/>
                <a:ea typeface="Times New Roman"/>
              </a:rPr>
              <a:t> </a:t>
            </a:r>
            <a:r>
              <a:rPr lang="uk-UA" sz="2400" b="1" dirty="0" err="1">
                <a:latin typeface="Times New Roman"/>
                <a:ea typeface="Times New Roman"/>
              </a:rPr>
              <a:t>Штакельберга</a:t>
            </a:r>
            <a:r>
              <a:rPr lang="uk-UA" sz="2400" b="1" dirty="0">
                <a:latin typeface="Times New Roman"/>
                <a:ea typeface="Times New Roman"/>
              </a:rPr>
              <a:t> полягає в тому, </a:t>
            </a:r>
            <a:r>
              <a:rPr lang="uk-UA" sz="2400" dirty="0">
                <a:latin typeface="Times New Roman"/>
                <a:ea typeface="Times New Roman"/>
              </a:rPr>
              <a:t>що </a:t>
            </a:r>
            <a:r>
              <a:rPr lang="uk-UA" sz="2400" dirty="0" err="1">
                <a:latin typeface="Times New Roman"/>
                <a:ea typeface="Times New Roman"/>
              </a:rPr>
              <a:t>дуополісти</a:t>
            </a:r>
            <a:r>
              <a:rPr lang="uk-UA" sz="2400" dirty="0">
                <a:latin typeface="Times New Roman"/>
                <a:ea typeface="Times New Roman"/>
              </a:rPr>
              <a:t> можуть дотримуватися різних типів поведінки – прагнути бути лідером або залишатися послідовниками (аутсайдерами).</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Послідовник </a:t>
            </a:r>
            <a:r>
              <a:rPr lang="uk-UA" sz="2400" b="1" dirty="0" err="1">
                <a:latin typeface="Times New Roman"/>
                <a:ea typeface="Times New Roman"/>
              </a:rPr>
              <a:t>Штакельберга</a:t>
            </a:r>
            <a:r>
              <a:rPr lang="uk-UA" sz="2400" b="1" dirty="0">
                <a:latin typeface="Times New Roman"/>
                <a:ea typeface="Times New Roman"/>
              </a:rPr>
              <a:t> дотримується припущень Курно, </a:t>
            </a:r>
            <a:r>
              <a:rPr lang="uk-UA" sz="2400" dirty="0">
                <a:latin typeface="Times New Roman"/>
                <a:ea typeface="Times New Roman"/>
              </a:rPr>
              <a:t>він діє згідно зі своєю кривою реакції і приймає рішення щодо </a:t>
            </a:r>
            <a:r>
              <a:rPr lang="uk-UA" sz="2400" dirty="0" err="1">
                <a:latin typeface="Times New Roman"/>
                <a:ea typeface="Times New Roman"/>
              </a:rPr>
              <a:t>прибуткомаксимізуючого</a:t>
            </a:r>
            <a:r>
              <a:rPr lang="uk-UA" sz="2400" dirty="0">
                <a:latin typeface="Times New Roman"/>
                <a:ea typeface="Times New Roman"/>
              </a:rPr>
              <a:t> випуску, припускаючи випуск суперника заданим. </a:t>
            </a:r>
            <a:r>
              <a:rPr lang="uk-UA" sz="2400" b="1" dirty="0">
                <a:latin typeface="Times New Roman"/>
                <a:ea typeface="Times New Roman"/>
              </a:rPr>
              <a:t>Лідер, </a:t>
            </a:r>
            <a:r>
              <a:rPr lang="uk-UA" sz="2400" dirty="0">
                <a:latin typeface="Times New Roman"/>
                <a:ea typeface="Times New Roman"/>
              </a:rPr>
              <a:t>навпаки, знає функцію реакції фірми послідовника і намагається привести її до стану, що дозволяє їй (лідеру) отримувати максимальний прибуток.</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indent="0" algn="just">
              <a:spcAft>
                <a:spcPts val="0"/>
              </a:spcAft>
              <a:buNone/>
            </a:pPr>
            <a:r>
              <a:rPr lang="uk-UA" sz="2400" dirty="0">
                <a:latin typeface="Times New Roman"/>
                <a:ea typeface="Times New Roman"/>
              </a:rPr>
              <a:t>Прихованою формою координації цінової поведінки є </a:t>
            </a:r>
            <a:r>
              <a:rPr lang="uk-UA" sz="2400" b="1" dirty="0">
                <a:latin typeface="Times New Roman"/>
                <a:ea typeface="Times New Roman"/>
              </a:rPr>
              <a:t>цінове лідерство, </a:t>
            </a:r>
            <a:r>
              <a:rPr lang="uk-UA" sz="2400" dirty="0">
                <a:latin typeface="Times New Roman"/>
                <a:ea typeface="Times New Roman"/>
              </a:rPr>
              <a:t>коли один із продавців отримує визнаний іншими статус цінового лідера. Він регулює ціну продукції, а всі інші продавці виступають як його конкурентне оточення, у тому сенсі, що кожен з них поводить себе аналогічно з фірмою на ринку досконалої конкуренції, приймаючи ціну, яка визначена лідером, як задану.</a:t>
            </a:r>
          </a:p>
          <a:p>
            <a:pPr indent="0" algn="just">
              <a:spcAft>
                <a:spcPts val="0"/>
              </a:spcAft>
              <a:buNone/>
            </a:pPr>
            <a:r>
              <a:rPr lang="uk-UA" sz="2400" dirty="0">
                <a:latin typeface="Times New Roman"/>
                <a:ea typeface="Times New Roman"/>
              </a:rPr>
              <a:t>Лідерство в цінах припускає наявність певного набору прийомів та способів, за допомогою яких фірма-лідер оголошує зміни в прейскуранті цін. </a:t>
            </a:r>
            <a:r>
              <a:rPr lang="uk-UA" sz="2400" b="1" dirty="0">
                <a:latin typeface="Times New Roman"/>
                <a:ea typeface="Times New Roman"/>
              </a:rPr>
              <a:t>Економісти розрізняють три форми лідерства в цінах:</a:t>
            </a:r>
          </a:p>
          <a:p>
            <a:pPr indent="0" algn="just">
              <a:spcAft>
                <a:spcPts val="0"/>
              </a:spcAft>
              <a:buNone/>
            </a:pPr>
            <a:r>
              <a:rPr lang="uk-UA" sz="2400" dirty="0">
                <a:latin typeface="Times New Roman"/>
                <a:ea typeface="Times New Roman"/>
              </a:rPr>
              <a:t>- домінантна фірма;</a:t>
            </a:r>
          </a:p>
          <a:p>
            <a:pPr indent="0" algn="just">
              <a:spcAft>
                <a:spcPts val="0"/>
              </a:spcAft>
              <a:buNone/>
            </a:pPr>
            <a:r>
              <a:rPr lang="uk-UA" sz="2400" dirty="0">
                <a:latin typeface="Times New Roman"/>
                <a:ea typeface="Times New Roman"/>
              </a:rPr>
              <a:t>- відкрита змова;</a:t>
            </a:r>
          </a:p>
          <a:p>
            <a:pPr indent="0" algn="just">
              <a:spcAft>
                <a:spcPts val="0"/>
              </a:spcAft>
              <a:buNone/>
            </a:pPr>
            <a:r>
              <a:rPr lang="uk-UA" sz="2400" dirty="0">
                <a:latin typeface="Times New Roman"/>
                <a:ea typeface="Times New Roman"/>
              </a:rPr>
              <a:t>- барометричне лідерство.</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25794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just">
              <a:spcAft>
                <a:spcPts val="0"/>
              </a:spcAft>
              <a:buNone/>
            </a:pPr>
            <a:r>
              <a:rPr lang="uk-UA" sz="2400" b="1" dirty="0">
                <a:latin typeface="Times New Roman"/>
                <a:ea typeface="Times New Roman"/>
              </a:rPr>
              <a:t>Лідерство в цінах домінантної фірми </a:t>
            </a:r>
            <a:r>
              <a:rPr lang="uk-UA" sz="2400" dirty="0">
                <a:latin typeface="Times New Roman"/>
                <a:ea typeface="Times New Roman"/>
              </a:rPr>
              <a:t>має місце тоді, коли в галузі панує одна фірма, яка встановлює ціни відповідно до своїх власних цілей, беручи до уваги очікувану реакцію пропозиції з боку дрібніших фірм</a:t>
            </a:r>
            <a:r>
              <a:rPr lang="uk-UA" sz="2400" dirty="0" smtClean="0">
                <a:latin typeface="Times New Roman"/>
                <a:ea typeface="Times New Roman"/>
              </a:rPr>
              <a:t>.</a:t>
            </a:r>
          </a:p>
          <a:p>
            <a:pPr indent="0" algn="just">
              <a:spcAft>
                <a:spcPts val="0"/>
              </a:spcAft>
              <a:buNone/>
            </a:pPr>
            <a:r>
              <a:rPr lang="uk-UA" sz="2400" dirty="0" smtClean="0">
                <a:latin typeface="Times New Roman"/>
                <a:ea typeface="Times New Roman"/>
              </a:rPr>
              <a:t> </a:t>
            </a:r>
          </a:p>
          <a:p>
            <a:pPr indent="0" algn="just">
              <a:spcAft>
                <a:spcPts val="0"/>
              </a:spcAft>
              <a:buNone/>
            </a:pPr>
            <a:r>
              <a:rPr lang="uk-UA" sz="2400" b="1" dirty="0" smtClean="0">
                <a:latin typeface="Times New Roman"/>
                <a:ea typeface="Times New Roman"/>
              </a:rPr>
              <a:t>Концепція </a:t>
            </a:r>
            <a:r>
              <a:rPr lang="uk-UA" sz="2400" b="1" dirty="0">
                <a:latin typeface="Times New Roman"/>
                <a:ea typeface="Times New Roman"/>
              </a:rPr>
              <a:t>лідерства в цінах шляхом стратегії "замість відкритої змови" була сформульована Дж. </a:t>
            </a:r>
            <a:r>
              <a:rPr lang="uk-UA" sz="2400" b="1" dirty="0" err="1">
                <a:latin typeface="Times New Roman"/>
                <a:ea typeface="Times New Roman"/>
              </a:rPr>
              <a:t>Маркхемом</a:t>
            </a:r>
            <a:r>
              <a:rPr lang="uk-UA" sz="2400" b="1" dirty="0">
                <a:latin typeface="Times New Roman"/>
                <a:ea typeface="Times New Roman"/>
              </a:rPr>
              <a:t> </a:t>
            </a:r>
            <a:r>
              <a:rPr lang="uk-UA" sz="2400" dirty="0">
                <a:latin typeface="Times New Roman"/>
                <a:ea typeface="Times New Roman"/>
              </a:rPr>
              <a:t>при описі типу цінового лідерства, спеціально спрямованого на підтримку монополістичних рішень проблеми координації цін в умовах олігополії.</a:t>
            </a:r>
          </a:p>
          <a:p>
            <a:pPr indent="0" algn="just">
              <a:spcAft>
                <a:spcPts val="0"/>
              </a:spcAft>
              <a:buNone/>
            </a:pPr>
            <a:r>
              <a:rPr lang="uk-UA" sz="2400" b="1" dirty="0">
                <a:latin typeface="Times New Roman"/>
                <a:ea typeface="Times New Roman"/>
              </a:rPr>
              <a:t>За </a:t>
            </a:r>
            <a:r>
              <a:rPr lang="uk-UA" sz="2400" b="1" dirty="0" err="1">
                <a:latin typeface="Times New Roman"/>
                <a:ea typeface="Times New Roman"/>
              </a:rPr>
              <a:t>Маркхемом</a:t>
            </a:r>
            <a:r>
              <a:rPr lang="uk-UA" sz="2400" b="1" dirty="0">
                <a:latin typeface="Times New Roman"/>
                <a:ea typeface="Times New Roman"/>
              </a:rPr>
              <a:t>, такий тип лідерства найімовірніше виникає тоді, коли:</a:t>
            </a:r>
          </a:p>
          <a:p>
            <a:pPr indent="0" algn="just">
              <a:spcAft>
                <a:spcPts val="0"/>
              </a:spcAft>
              <a:buNone/>
            </a:pPr>
            <a:r>
              <a:rPr lang="uk-UA" sz="2400" dirty="0">
                <a:latin typeface="Times New Roman"/>
                <a:ea typeface="Times New Roman"/>
              </a:rPr>
              <a:t>1) галузь – строго </a:t>
            </a:r>
            <a:r>
              <a:rPr lang="uk-UA" sz="2400" dirty="0" err="1">
                <a:latin typeface="Times New Roman"/>
                <a:ea typeface="Times New Roman"/>
              </a:rPr>
              <a:t>олігопольна</a:t>
            </a:r>
            <a:r>
              <a:rPr lang="uk-UA" sz="2400" dirty="0">
                <a:latin typeface="Times New Roman"/>
                <a:ea typeface="Times New Roman"/>
              </a:rPr>
              <a:t>;</a:t>
            </a:r>
          </a:p>
          <a:p>
            <a:pPr indent="0" algn="just">
              <a:spcAft>
                <a:spcPts val="0"/>
              </a:spcAft>
              <a:buNone/>
            </a:pPr>
            <a:r>
              <a:rPr lang="uk-UA" sz="2400" dirty="0">
                <a:latin typeface="Times New Roman"/>
                <a:ea typeface="Times New Roman"/>
              </a:rPr>
              <a:t>2) продукти продавців є близькими замінниками;</a:t>
            </a:r>
          </a:p>
          <a:p>
            <a:pPr indent="0" algn="just">
              <a:spcAft>
                <a:spcPts val="0"/>
              </a:spcAft>
              <a:buNone/>
            </a:pPr>
            <a:r>
              <a:rPr lang="uk-UA" sz="2400" dirty="0">
                <a:latin typeface="Times New Roman"/>
                <a:ea typeface="Times New Roman"/>
              </a:rPr>
              <a:t>3) криві витрат схожі;</a:t>
            </a:r>
          </a:p>
          <a:p>
            <a:pPr indent="0" algn="just">
              <a:spcAft>
                <a:spcPts val="0"/>
              </a:spcAft>
              <a:buNone/>
            </a:pPr>
            <a:r>
              <a:rPr lang="uk-UA" sz="2400" dirty="0">
                <a:latin typeface="Times New Roman"/>
                <a:ea typeface="Times New Roman"/>
              </a:rPr>
              <a:t>4)існують бар'єри входження на ринок нових конкурентів;</a:t>
            </a:r>
          </a:p>
          <a:p>
            <a:pPr indent="0" algn="just">
              <a:spcAft>
                <a:spcPts val="0"/>
              </a:spcAft>
              <a:buNone/>
            </a:pPr>
            <a:r>
              <a:rPr lang="uk-UA" sz="2400" dirty="0">
                <a:latin typeface="Times New Roman"/>
                <a:ea typeface="Times New Roman"/>
              </a:rPr>
              <a:t>5) попит на продукцію галузі відносно нееластичний.</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При </a:t>
            </a:r>
            <a:r>
              <a:rPr lang="uk-UA" sz="2400" b="1" dirty="0">
                <a:latin typeface="Times New Roman"/>
                <a:ea typeface="Times New Roman"/>
              </a:rPr>
              <a:t>барометричному лідерстві </a:t>
            </a:r>
            <a:r>
              <a:rPr lang="uk-UA" sz="2400" dirty="0">
                <a:latin typeface="Times New Roman"/>
                <a:ea typeface="Times New Roman"/>
              </a:rPr>
              <a:t>ціновий лідер є не більш ніж барометром ринкової ситуації, він встановлює приблизно такі ж самі ціни, які складаються під впливом конкуренції.</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1475527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1904</Words>
  <Application>Microsoft Office PowerPoint</Application>
  <PresentationFormat>Экран (4:3)</PresentationFormat>
  <Paragraphs>134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1. Моделі взаємної гри. 2. Моделі послідовної гри. 3. Теорія змови.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37</cp:revision>
  <dcterms:created xsi:type="dcterms:W3CDTF">2020-08-26T06:53:27Z</dcterms:created>
  <dcterms:modified xsi:type="dcterms:W3CDTF">2022-11-07T08:14:35Z</dcterms:modified>
</cp:coreProperties>
</file>