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 bookmarkIdSeed="4">
  <p:sldMasterIdLst>
    <p:sldMasterId id="2147483707" r:id="rId1"/>
  </p:sldMasterIdLst>
  <p:sldIdLst>
    <p:sldId id="256" r:id="rId2"/>
    <p:sldId id="262" r:id="rId3"/>
    <p:sldId id="257" r:id="rId4"/>
    <p:sldId id="258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8D230F3-CF80-4859-8CE7-A43EE81993B5}" styleName="Светлый стиль 1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581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9/12/2022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0115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9/12/2022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589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9/12/2022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2421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9/12/2022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93530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9/12/2022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48443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9/12/2022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7462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9/12/2022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4046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87DE6118-2437-4B30-8E3C-4D2BE6020583}" type="datetimeFigureOut">
              <a:rPr lang="en-US" smtClean="0"/>
              <a:t>9/12/2022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7010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87DE6118-2437-4B30-8E3C-4D2BE6020583}" type="datetimeFigureOut">
              <a:rPr lang="en-US" smtClean="0"/>
              <a:t>9/12/2022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439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9/12/2022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3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9/12/2022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0707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9/12/2022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915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9/12/2022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021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9/12/2022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818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9/12/2022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9474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9/12/2022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8379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9/12/2022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8510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9/12/2022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28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04231" y="960120"/>
            <a:ext cx="9130825" cy="4142232"/>
          </a:xfrm>
        </p:spPr>
        <p:txBody>
          <a:bodyPr/>
          <a:lstStyle/>
          <a:p>
            <a:pPr algn="ctr"/>
            <a:r>
              <a:rPr lang="uk-UA" b="1" dirty="0" smtClean="0"/>
              <a:t>Застосування комп'ютерних технологій в освітньому процесі початкової школи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32396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Опис навчальної дисципліни</a:t>
            </a:r>
            <a:endParaRPr lang="ru-RU" dirty="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2266950" y="311626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366963" y="296386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1419408"/>
              </p:ext>
            </p:extLst>
          </p:nvPr>
        </p:nvGraphicFramePr>
        <p:xfrm>
          <a:off x="1483568" y="2416628"/>
          <a:ext cx="9498562" cy="36762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76255">
                  <a:extLst>
                    <a:ext uri="{9D8B030D-6E8A-4147-A177-3AD203B41FA5}">
                      <a16:colId xmlns:a16="http://schemas.microsoft.com/office/drawing/2014/main" val="3166079257"/>
                    </a:ext>
                  </a:extLst>
                </a:gridCol>
                <a:gridCol w="652492">
                  <a:extLst>
                    <a:ext uri="{9D8B030D-6E8A-4147-A177-3AD203B41FA5}">
                      <a16:colId xmlns:a16="http://schemas.microsoft.com/office/drawing/2014/main" val="2215451502"/>
                    </a:ext>
                  </a:extLst>
                </a:gridCol>
                <a:gridCol w="1223423">
                  <a:extLst>
                    <a:ext uri="{9D8B030D-6E8A-4147-A177-3AD203B41FA5}">
                      <a16:colId xmlns:a16="http://schemas.microsoft.com/office/drawing/2014/main" val="438159910"/>
                    </a:ext>
                  </a:extLst>
                </a:gridCol>
                <a:gridCol w="1224384">
                  <a:extLst>
                    <a:ext uri="{9D8B030D-6E8A-4147-A177-3AD203B41FA5}">
                      <a16:colId xmlns:a16="http://schemas.microsoft.com/office/drawing/2014/main" val="638986661"/>
                    </a:ext>
                  </a:extLst>
                </a:gridCol>
                <a:gridCol w="1332811">
                  <a:extLst>
                    <a:ext uri="{9D8B030D-6E8A-4147-A177-3AD203B41FA5}">
                      <a16:colId xmlns:a16="http://schemas.microsoft.com/office/drawing/2014/main" val="1618680466"/>
                    </a:ext>
                  </a:extLst>
                </a:gridCol>
                <a:gridCol w="1093884">
                  <a:extLst>
                    <a:ext uri="{9D8B030D-6E8A-4147-A177-3AD203B41FA5}">
                      <a16:colId xmlns:a16="http://schemas.microsoft.com/office/drawing/2014/main" val="523149789"/>
                    </a:ext>
                  </a:extLst>
                </a:gridCol>
                <a:gridCol w="951871">
                  <a:extLst>
                    <a:ext uri="{9D8B030D-6E8A-4147-A177-3AD203B41FA5}">
                      <a16:colId xmlns:a16="http://schemas.microsoft.com/office/drawing/2014/main" val="3393133386"/>
                    </a:ext>
                  </a:extLst>
                </a:gridCol>
                <a:gridCol w="843442">
                  <a:extLst>
                    <a:ext uri="{9D8B030D-6E8A-4147-A177-3AD203B41FA5}">
                      <a16:colId xmlns:a16="http://schemas.microsoft.com/office/drawing/2014/main" val="2137981732"/>
                    </a:ext>
                  </a:extLst>
                </a:gridCol>
              </a:tblGrid>
              <a:tr h="504851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Освітня програма, рівень вищої освіти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>
                        <a:spcAft>
                          <a:spcPts val="100"/>
                        </a:spcAft>
                      </a:pPr>
                      <a:r>
                        <a:rPr lang="uk-UA" sz="1400">
                          <a:effectLst/>
                        </a:rPr>
                        <a:t>Початкова освіта</a:t>
                      </a:r>
                      <a:endParaRPr lang="ru-RU" sz="1400">
                        <a:effectLst/>
                      </a:endParaRPr>
                    </a:p>
                    <a:p>
                      <a:pPr>
                        <a:spcAft>
                          <a:spcPts val="100"/>
                        </a:spcAft>
                      </a:pPr>
                      <a:r>
                        <a:rPr lang="uk-UA" sz="1400">
                          <a:effectLst/>
                        </a:rPr>
                        <a:t>бакалавр  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3837585"/>
                  </a:ext>
                </a:extLst>
              </a:tr>
              <a:tr h="243955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Статус дисципліни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>
                        <a:spcAft>
                          <a:spcPts val="100"/>
                        </a:spcAft>
                      </a:pPr>
                      <a:r>
                        <a:rPr lang="uk-UA" sz="1400" dirty="0">
                          <a:effectLst/>
                        </a:rPr>
                        <a:t>Вибіркова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038727"/>
                  </a:ext>
                </a:extLst>
              </a:tr>
              <a:tr h="4879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Кредити ECTS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6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 err="1">
                          <a:effectLst/>
                        </a:rPr>
                        <a:t>Навч</a:t>
                      </a:r>
                      <a:r>
                        <a:rPr lang="uk-UA" sz="1400" dirty="0">
                          <a:effectLst/>
                        </a:rPr>
                        <a:t>. рік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20</a:t>
                      </a:r>
                      <a:r>
                        <a:rPr lang="en-US" sz="1400" dirty="0">
                          <a:effectLst/>
                        </a:rPr>
                        <a:t>22</a:t>
                      </a:r>
                      <a:r>
                        <a:rPr lang="uk-UA" sz="1400" dirty="0">
                          <a:effectLst/>
                        </a:rPr>
                        <a:t>-20</a:t>
                      </a:r>
                      <a:r>
                        <a:rPr lang="en-US" sz="1400" dirty="0">
                          <a:effectLst/>
                        </a:rPr>
                        <a:t>23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Рік навчання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Тижні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15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7328603"/>
                  </a:ext>
                </a:extLst>
              </a:tr>
              <a:tr h="9758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Кількість годин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180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Кількість змістових модулів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2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 grid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Лекційні заняття – </a:t>
                      </a:r>
                      <a:r>
                        <a:rPr lang="ru-RU" sz="1400" dirty="0">
                          <a:effectLst/>
                        </a:rPr>
                        <a:t>36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Практичні заняття – </a:t>
                      </a:r>
                      <a:r>
                        <a:rPr lang="ru-RU" sz="1400" dirty="0">
                          <a:effectLst/>
                        </a:rPr>
                        <a:t>24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Самостійна робота – 120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9173988"/>
                  </a:ext>
                </a:extLst>
              </a:tr>
              <a:tr h="2439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Вид контролю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 gridSpan="7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Залік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5510515"/>
                  </a:ext>
                </a:extLst>
              </a:tr>
              <a:tr h="487910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Посилання на курс в Moodle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https://moodle.znu.edu.ua/course/view.php?id=12435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3373460"/>
                  </a:ext>
                </a:extLst>
              </a:tr>
              <a:tr h="731864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Консультації: </a:t>
                      </a:r>
                      <a:endParaRPr lang="ru-RU" sz="14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Консультації: вівторок з 12:00 до 14:00, VIII корпус, </a:t>
                      </a:r>
                      <a:r>
                        <a:rPr lang="uk-UA" sz="1400" dirty="0" err="1">
                          <a:effectLst/>
                        </a:rPr>
                        <a:t>ауд</a:t>
                      </a:r>
                      <a:r>
                        <a:rPr lang="uk-UA" sz="1400" dirty="0">
                          <a:effectLst/>
                        </a:rPr>
                        <a:t>. 221; або за домовленістю чи </a:t>
                      </a:r>
                      <a:r>
                        <a:rPr lang="uk-UA" sz="1400" dirty="0" err="1">
                          <a:effectLst/>
                        </a:rPr>
                        <a:t>ел</a:t>
                      </a:r>
                      <a:r>
                        <a:rPr lang="uk-UA" sz="1400" dirty="0">
                          <a:effectLst/>
                        </a:rPr>
                        <a:t>. поштою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2925453"/>
                  </a:ext>
                </a:extLst>
              </a:tr>
            </a:tbl>
          </a:graphicData>
        </a:graphic>
      </p:graphicFrame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397125" y="30257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6391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3844" y="1165194"/>
            <a:ext cx="9601200" cy="761260"/>
          </a:xfrm>
        </p:spPr>
        <p:txBody>
          <a:bodyPr>
            <a:noAutofit/>
          </a:bodyPr>
          <a:lstStyle/>
          <a:p>
            <a:pPr algn="ctr"/>
            <a:r>
              <a:rPr lang="uk-UA" sz="4800" b="1" dirty="0" smtClean="0"/>
              <a:t>МЕТА КУРСУ </a:t>
            </a:r>
            <a:endParaRPr lang="ru-RU" sz="4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34891" y="3011177"/>
            <a:ext cx="10039105" cy="2540538"/>
          </a:xfrm>
        </p:spPr>
        <p:txBody>
          <a:bodyPr>
            <a:noAutofit/>
          </a:bodyPr>
          <a:lstStyle/>
          <a:p>
            <a:pPr algn="just"/>
            <a:r>
              <a:rPr lang="uk-UA" sz="2400" b="1" dirty="0"/>
              <a:t>Метою</a:t>
            </a:r>
            <a:r>
              <a:rPr lang="uk-UA" sz="2400" dirty="0"/>
              <a:t> курсу є формування у студентів уявлення про особливості використання сучасних комп’ютерних технологій в освітньому процесі початкової школи, специфіку моделювання сучасного інформаційного простору в початковій освіті та формування інформативної компетентності майбутніх учителів початкової </a:t>
            </a:r>
            <a:r>
              <a:rPr lang="uk-UA" sz="2400" dirty="0" smtClean="0"/>
              <a:t>школи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780217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68018" y="1009179"/>
            <a:ext cx="8761413" cy="706964"/>
          </a:xfrm>
        </p:spPr>
        <p:txBody>
          <a:bodyPr/>
          <a:lstStyle/>
          <a:p>
            <a:pPr algn="ctr"/>
            <a:r>
              <a:rPr lang="uk-UA" sz="4800" b="1" dirty="0" smtClean="0"/>
              <a:t>Завдання курсу</a:t>
            </a:r>
            <a:endParaRPr lang="ru-RU" sz="4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80189" y="2431123"/>
            <a:ext cx="10379223" cy="4287913"/>
          </a:xfrm>
        </p:spPr>
        <p:txBody>
          <a:bodyPr>
            <a:noAutofit/>
          </a:bodyPr>
          <a:lstStyle/>
          <a:p>
            <a:pPr lvl="0" algn="just"/>
            <a:r>
              <a:rPr lang="uk-UA" sz="2200" dirty="0"/>
              <a:t>сформувати знання знаннями про місце комп’ютерних технологій в освітньому процесі початкової школи, про принципи побудови уроку з комп’ютерною підтримкою; </a:t>
            </a:r>
            <a:endParaRPr lang="ru-RU" sz="2200" dirty="0"/>
          </a:p>
          <a:p>
            <a:pPr lvl="0" algn="just"/>
            <a:r>
              <a:rPr lang="uk-UA" sz="2200" dirty="0"/>
              <a:t>засвоїти валеології, гігієнічні та психофізіологічні особливості використання комп’ютерної техніки в початковій школі;</a:t>
            </a:r>
            <a:endParaRPr lang="ru-RU" sz="2200" dirty="0"/>
          </a:p>
          <a:p>
            <a:pPr lvl="0" algn="just"/>
            <a:r>
              <a:rPr lang="uk-UA" sz="2200" dirty="0"/>
              <a:t>отримати знання, уміння і набути навичок, необхідних для використання комп’ютерних технологій у початковій освіті;</a:t>
            </a:r>
            <a:endParaRPr lang="ru-RU" sz="2200" dirty="0"/>
          </a:p>
          <a:p>
            <a:pPr lvl="0" algn="just"/>
            <a:r>
              <a:rPr lang="uk-UA" sz="2200" dirty="0"/>
              <a:t>виробити вміння використання набуті знання, уміння та навички для створення освітніх ресурсів.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1097846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618561"/>
            <a:ext cx="8761413" cy="1307893"/>
          </a:xfrm>
        </p:spPr>
        <p:txBody>
          <a:bodyPr/>
          <a:lstStyle/>
          <a:p>
            <a:pPr algn="ctr"/>
            <a:r>
              <a:rPr lang="uk-UA" b="1" dirty="0"/>
              <a:t>Відвідування занять. </a:t>
            </a: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>Регуляція пропусків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5257" y="2452579"/>
            <a:ext cx="10279485" cy="4081385"/>
          </a:xfrm>
        </p:spPr>
        <p:txBody>
          <a:bodyPr>
            <a:normAutofit/>
          </a:bodyPr>
          <a:lstStyle/>
          <a:p>
            <a:pPr marL="0" indent="355600" algn="just">
              <a:buNone/>
            </a:pPr>
            <a:r>
              <a:rPr lang="uk-UA" sz="2400" i="1" dirty="0"/>
              <a:t>Відвідування усіх занять є </a:t>
            </a:r>
            <a:r>
              <a:rPr lang="uk-UA" sz="2400" b="1" i="1" dirty="0"/>
              <a:t>обов’язковим</a:t>
            </a:r>
            <a:r>
              <a:rPr lang="uk-UA" sz="2400" i="1" dirty="0"/>
              <a:t>. Студенти, які за певних обставин не можуть відвідувати практичні заняття регулярно, мусять впродовж тижня узгодити із викладачем графік індивідуального відпрацювання пропущених занять. </a:t>
            </a:r>
            <a:endParaRPr lang="uk-UA" sz="2400" i="1" dirty="0" smtClean="0"/>
          </a:p>
          <a:p>
            <a:pPr marL="0" indent="355600" algn="just">
              <a:buNone/>
            </a:pPr>
            <a:r>
              <a:rPr lang="uk-UA" sz="2400" i="1" dirty="0" smtClean="0"/>
              <a:t>Окремі </a:t>
            </a:r>
            <a:r>
              <a:rPr lang="uk-UA" sz="2400" i="1" dirty="0"/>
              <a:t>пропущенні завдання мають бути відпрацьовані на найближчій консультації впродовж тижня після пропуску. </a:t>
            </a:r>
            <a:endParaRPr lang="uk-UA" sz="2400" i="1" dirty="0" smtClean="0"/>
          </a:p>
          <a:p>
            <a:pPr marL="0" indent="355600" algn="just">
              <a:buNone/>
            </a:pPr>
            <a:r>
              <a:rPr lang="uk-UA" sz="2400" i="1" dirty="0" smtClean="0"/>
              <a:t>Відпрацювання </a:t>
            </a:r>
            <a:r>
              <a:rPr lang="uk-UA" sz="2400" i="1" dirty="0"/>
              <a:t>практичних занять здійснюється шляхом виконання студентом усіх завдань відповідно до плану заняття та їх презентація на співбесіді.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4686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/>
              <a:t>Політика академічної </a:t>
            </a:r>
            <a:r>
              <a:rPr lang="uk-UA" b="1" dirty="0" smtClean="0"/>
              <a:t>доброчесності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54954" y="2603500"/>
            <a:ext cx="9835601" cy="3416300"/>
          </a:xfrm>
        </p:spPr>
        <p:txBody>
          <a:bodyPr>
            <a:noAutofit/>
          </a:bodyPr>
          <a:lstStyle/>
          <a:p>
            <a:pPr marL="0" indent="355600" algn="just">
              <a:buNone/>
            </a:pPr>
            <a:r>
              <a:rPr lang="uk-UA" sz="2000" i="1" dirty="0"/>
              <a:t>Кожний студент </a:t>
            </a:r>
            <a:r>
              <a:rPr lang="uk-UA" sz="2000" b="1" i="1" dirty="0"/>
              <a:t>зобов’язаний</a:t>
            </a:r>
            <a:r>
              <a:rPr lang="uk-UA" sz="2000" i="1" dirty="0"/>
              <a:t> дотримуватися принципів академічної доброчесності. </a:t>
            </a:r>
            <a:endParaRPr lang="uk-UA" sz="2000" i="1" dirty="0" smtClean="0"/>
          </a:p>
          <a:p>
            <a:pPr marL="0" indent="355600" algn="just">
              <a:buNone/>
            </a:pPr>
            <a:r>
              <a:rPr lang="uk-UA" sz="2000" i="1" dirty="0" smtClean="0"/>
              <a:t>Письмові </a:t>
            </a:r>
            <a:r>
              <a:rPr lang="uk-UA" sz="2000" i="1" dirty="0"/>
              <a:t>завдання з використанням часткових або повнотекстових запозичень з інших робіт без зазначення авторства – це плагіат. Використання будь-якої інформації (текст, фото, ілюстрації тощо) мають бути правильно процитовані з посиланням на першоджерела. </a:t>
            </a:r>
            <a:endParaRPr lang="uk-UA" sz="2000" i="1" dirty="0" smtClean="0"/>
          </a:p>
          <a:p>
            <a:pPr marL="0" indent="355600" algn="just">
              <a:buNone/>
            </a:pPr>
            <a:r>
              <a:rPr lang="uk-UA" sz="2000" i="1" dirty="0" smtClean="0"/>
              <a:t>До </a:t>
            </a:r>
            <a:r>
              <a:rPr lang="uk-UA" sz="2000" i="1" dirty="0"/>
              <a:t>студентів, у роботах яких буде виявлено списування, плагіат чи інші прояви недоброчесної поведінки можуть бути застосовані різні дисциплінарні </a:t>
            </a:r>
            <a:r>
              <a:rPr lang="uk-UA" sz="2000" i="1" dirty="0" smtClean="0"/>
              <a:t>заходи. </a:t>
            </a:r>
          </a:p>
          <a:p>
            <a:pPr marL="0" indent="355600" algn="just">
              <a:buNone/>
            </a:pPr>
            <a:r>
              <a:rPr lang="uk-UA" sz="2000" i="1" dirty="0" smtClean="0"/>
              <a:t>Роботи</a:t>
            </a:r>
            <a:r>
              <a:rPr lang="uk-UA" sz="2000" i="1" dirty="0"/>
              <a:t>, у яких виявлено ознаки плагіату, до розгляду не приймаються і відхиляються без права перескладання.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630508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 (конференц-зал)">
  <a:themeElements>
    <a:clrScheme name="Ион (конференц-зал)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Ион (конференц-зал)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 (конференц-зал)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TM10001106[[fn=Эмблема]]</Template>
  <TotalTime>43</TotalTime>
  <Words>354</Words>
  <Application>Microsoft Office PowerPoint</Application>
  <PresentationFormat>Широкоэкранный</PresentationFormat>
  <Paragraphs>48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Century Gothic</vt:lpstr>
      <vt:lpstr>MS Mincho</vt:lpstr>
      <vt:lpstr>Times New Roman</vt:lpstr>
      <vt:lpstr>Wingdings 3</vt:lpstr>
      <vt:lpstr>Ион (конференц-зал)</vt:lpstr>
      <vt:lpstr>Застосування комп'ютерних технологій в освітньому процесі початкової школи</vt:lpstr>
      <vt:lpstr>Опис навчальної дисципліни</vt:lpstr>
      <vt:lpstr>МЕТА КУРСУ </vt:lpstr>
      <vt:lpstr>Завдання курсу</vt:lpstr>
      <vt:lpstr>Відвідування занять.  Регуляція пропусків</vt:lpstr>
      <vt:lpstr>Політика академічної доброчесності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Педагогіка та психологія вищої школи</dc:title>
  <dc:creator>Home-PC</dc:creator>
  <cp:lastModifiedBy>Home-PC</cp:lastModifiedBy>
  <cp:revision>11</cp:revision>
  <dcterms:created xsi:type="dcterms:W3CDTF">2020-08-26T11:19:41Z</dcterms:created>
  <dcterms:modified xsi:type="dcterms:W3CDTF">2022-09-12T19:15:13Z</dcterms:modified>
</cp:coreProperties>
</file>