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0" r:id="rId2"/>
    <p:sldId id="263" r:id="rId3"/>
    <p:sldId id="269" r:id="rId4"/>
    <p:sldId id="270" r:id="rId5"/>
    <p:sldId id="258" r:id="rId6"/>
    <p:sldId id="256" r:id="rId7"/>
    <p:sldId id="259" r:id="rId8"/>
    <p:sldId id="261" r:id="rId9"/>
    <p:sldId id="268" r:id="rId10"/>
    <p:sldId id="257" r:id="rId11"/>
    <p:sldId id="262" r:id="rId12"/>
    <p:sldId id="267" r:id="rId13"/>
    <p:sldId id="264" r:id="rId14"/>
    <p:sldId id="265" r:id="rId15"/>
    <p:sldId id="26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3" autoAdjust="0"/>
    <p:restoredTop sz="94524" autoAdjust="0"/>
  </p:normalViewPr>
  <p:slideViewPr>
    <p:cSldViewPr>
      <p:cViewPr>
        <p:scale>
          <a:sx n="70" d="100"/>
          <a:sy n="70" d="100"/>
        </p:scale>
        <p:origin x="-138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t>15.03.2021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15.03.2021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t>15.03.2021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t>15.03.2021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t>15.03.2021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15.03.2021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15.03.2021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15.03.2021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t>15.03.2021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17000" r="-17000"/>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t>15.03.2021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266"/>
            <a:ext cx="2267744" cy="646331"/>
          </a:xfrm>
          <a:prstGeom prst="rect">
            <a:avLst/>
          </a:prstGeom>
          <a:noFill/>
        </p:spPr>
        <p:txBody>
          <a:bodyPr wrap="square" lIns="91440" tIns="45720" rIns="91440" bIns="45720">
            <a:spAutoFit/>
          </a:bodyPr>
          <a:lstStyle/>
          <a:p>
            <a:pPr algn="ctr"/>
            <a:r>
              <a:rPr lang="uk-U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Лекція 5</a:t>
            </a:r>
            <a:endParaRPr lang="ru-RU"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0" y="1251645"/>
            <a:ext cx="8964488" cy="3262432"/>
          </a:xfrm>
          <a:prstGeom prst="rect">
            <a:avLst/>
          </a:prstGeom>
          <a:noFill/>
        </p:spPr>
        <p:txBody>
          <a:bodyPr wrap="square" rtlCol="0">
            <a:spAutoFit/>
          </a:bodyPr>
          <a:lstStyle/>
          <a:p>
            <a:pPr algn="ctr"/>
            <a:r>
              <a:rPr lang="uk-UA" sz="2400" b="1" dirty="0" smtClean="0">
                <a:solidFill>
                  <a:srgbClr val="002060"/>
                </a:solidFill>
                <a:latin typeface="Times New Roman" panose="02020603050405020304" pitchFamily="18" charset="0"/>
                <a:cs typeface="Times New Roman" panose="02020603050405020304" pitchFamily="18" charset="0"/>
              </a:rPr>
              <a:t>Система ПДУ українськими землями доби Речі Посполитої.</a:t>
            </a:r>
            <a:endParaRPr lang="en-US" sz="2400" b="1" dirty="0" smtClean="0">
              <a:solidFill>
                <a:srgbClr val="002060"/>
              </a:solidFill>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uk-UA" sz="2800" dirty="0" smtClean="0">
                <a:solidFill>
                  <a:srgbClr val="002060"/>
                </a:solidFill>
                <a:latin typeface="Times New Roman" panose="02020603050405020304" pitchFamily="18" charset="0"/>
                <a:cs typeface="Times New Roman" panose="02020603050405020304" pitchFamily="18" charset="0"/>
              </a:rPr>
              <a:t>Організація ПДУ </a:t>
            </a:r>
            <a:r>
              <a:rPr lang="uk-UA" sz="2800" dirty="0">
                <a:solidFill>
                  <a:srgbClr val="002060"/>
                </a:solidFill>
                <a:latin typeface="Times New Roman" panose="02020603050405020304" pitchFamily="18" charset="0"/>
                <a:cs typeface="Times New Roman" panose="02020603050405020304" pitchFamily="18" charset="0"/>
              </a:rPr>
              <a:t>українськими землями доби Речі Посполитої.</a:t>
            </a:r>
            <a:r>
              <a:rPr lang="uk-UA" sz="2800" dirty="0" smtClean="0">
                <a:solidFill>
                  <a:srgbClr val="002060"/>
                </a:solidFill>
                <a:latin typeface="Times New Roman" panose="02020603050405020304" pitchFamily="18" charset="0"/>
                <a:cs typeface="Times New Roman" panose="02020603050405020304" pitchFamily="18" charset="0"/>
              </a:rPr>
              <a:t> </a:t>
            </a:r>
            <a:endParaRPr lang="en-US" sz="2800" dirty="0" smtClean="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uk-UA" sz="2800" dirty="0" smtClean="0">
                <a:solidFill>
                  <a:srgbClr val="002060"/>
                </a:solidFill>
                <a:latin typeface="Times New Roman" panose="02020603050405020304" pitchFamily="18" charset="0"/>
                <a:cs typeface="Times New Roman" panose="02020603050405020304" pitchFamily="18" charset="0"/>
              </a:rPr>
              <a:t>Особливості самоврядування </a:t>
            </a:r>
            <a:r>
              <a:rPr lang="uk-UA" sz="2800" dirty="0">
                <a:solidFill>
                  <a:srgbClr val="002060"/>
                </a:solidFill>
                <a:latin typeface="Times New Roman" panose="02020603050405020304" pitchFamily="18" charset="0"/>
                <a:cs typeface="Times New Roman" panose="02020603050405020304" pitchFamily="18" charset="0"/>
              </a:rPr>
              <a:t>Речі Посполитої.</a:t>
            </a:r>
            <a:endParaRPr lang="en-US" sz="2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uk-UA" sz="2800" dirty="0" smtClean="0">
                <a:solidFill>
                  <a:srgbClr val="002060"/>
                </a:solidFill>
                <a:latin typeface="Times New Roman" panose="02020603050405020304" pitchFamily="18" charset="0"/>
                <a:cs typeface="Times New Roman" panose="02020603050405020304" pitchFamily="18" charset="0"/>
              </a:rPr>
              <a:t>Політико-управлінські наслідки перебування українських земель в складі Речі </a:t>
            </a:r>
            <a:r>
              <a:rPr lang="uk-UA" sz="2800" dirty="0">
                <a:solidFill>
                  <a:srgbClr val="002060"/>
                </a:solidFill>
                <a:latin typeface="Times New Roman" panose="02020603050405020304" pitchFamily="18" charset="0"/>
                <a:cs typeface="Times New Roman" panose="02020603050405020304" pitchFamily="18" charset="0"/>
              </a:rPr>
              <a:t>Посполитої</a:t>
            </a:r>
            <a:r>
              <a:rPr lang="uk-UA" sz="2800" dirty="0" smtClean="0">
                <a:solidFill>
                  <a:srgbClr val="002060"/>
                </a:solidFill>
                <a:latin typeface="Times New Roman" panose="02020603050405020304" pitchFamily="18" charset="0"/>
                <a:cs typeface="Times New Roman" panose="02020603050405020304" pitchFamily="18" charset="0"/>
              </a:rPr>
              <a:t>.</a:t>
            </a:r>
            <a:endParaRPr lang="ru-RU" sz="2800" dirty="0">
              <a:solidFill>
                <a:srgbClr val="00206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794635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266"/>
            <a:ext cx="2267744" cy="646331"/>
          </a:xfrm>
          <a:prstGeom prst="rect">
            <a:avLst/>
          </a:prstGeom>
          <a:noFill/>
        </p:spPr>
        <p:txBody>
          <a:bodyPr wrap="square" lIns="91440" tIns="45720" rIns="91440" bIns="45720">
            <a:spAutoFit/>
          </a:bodyPr>
          <a:lstStyle/>
          <a:p>
            <a:pPr algn="ctr"/>
            <a:r>
              <a:rPr lang="uk-U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Лекція 1</a:t>
            </a:r>
            <a:endParaRPr lang="ru-RU"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рямоугольник 2"/>
          <p:cNvSpPr/>
          <p:nvPr/>
        </p:nvSpPr>
        <p:spPr>
          <a:xfrm>
            <a:off x="0" y="1120911"/>
            <a:ext cx="9144000" cy="5693866"/>
          </a:xfrm>
          <a:prstGeom prst="rect">
            <a:avLst/>
          </a:prstGeom>
        </p:spPr>
        <p:txBody>
          <a:bodyPr wrap="square">
            <a:spAutoFit/>
          </a:bodyPr>
          <a:lstStyle/>
          <a:p>
            <a:pPr algn="ctr"/>
            <a:r>
              <a:rPr lang="ru-RU" sz="2800" b="1" dirty="0" smtClean="0">
                <a:latin typeface="Times New Roman" panose="02020603050405020304" pitchFamily="18" charset="0"/>
                <a:cs typeface="Times New Roman" panose="02020603050405020304" pitchFamily="18" charset="0"/>
              </a:rPr>
              <a:t>Управ</a:t>
            </a:r>
            <a:r>
              <a:rPr lang="uk-UA" sz="2800" b="1" dirty="0" err="1" smtClean="0">
                <a:latin typeface="Times New Roman" panose="02020603050405020304" pitchFamily="18" charset="0"/>
                <a:cs typeface="Times New Roman" panose="02020603050405020304" pitchFamily="18" charset="0"/>
              </a:rPr>
              <a:t>ління</a:t>
            </a:r>
            <a:r>
              <a:rPr lang="uk-UA" sz="2800" b="1" dirty="0" smtClean="0">
                <a:latin typeface="Times New Roman" panose="02020603050405020304" pitchFamily="18" charset="0"/>
                <a:cs typeface="Times New Roman" panose="02020603050405020304" pitchFamily="18" charset="0"/>
              </a:rPr>
              <a:t> містами.</a:t>
            </a:r>
            <a:endParaRPr lang="ru-RU" sz="2800" b="1" dirty="0" smtClean="0">
              <a:latin typeface="Times New Roman" panose="02020603050405020304" pitchFamily="18" charset="0"/>
              <a:cs typeface="Times New Roman" panose="02020603050405020304" pitchFamily="18" charset="0"/>
            </a:endParaRPr>
          </a:p>
          <a:p>
            <a:pPr algn="just"/>
            <a:r>
              <a:rPr lang="ru-RU" sz="2800" dirty="0" smtClean="0">
                <a:latin typeface="Times New Roman" panose="02020603050405020304" pitchFamily="18" charset="0"/>
                <a:cs typeface="Times New Roman" panose="02020603050405020304" pitchFamily="18" charset="0"/>
              </a:rPr>
              <a:t>У </a:t>
            </a:r>
            <a:r>
              <a:rPr lang="uk-UA" sz="2800" dirty="0" smtClean="0">
                <a:latin typeface="Times New Roman" panose="02020603050405020304" pitchFamily="18" charset="0"/>
                <a:cs typeface="Times New Roman" panose="02020603050405020304" pitchFamily="18" charset="0"/>
              </a:rPr>
              <a:t>системі державного управління Речі Посполитої важливе місце займало управління містами. За статистичними даними в 40-х </a:t>
            </a:r>
            <a:r>
              <a:rPr lang="uk-UA" sz="2800" dirty="0" err="1" smtClean="0">
                <a:latin typeface="Times New Roman" panose="02020603050405020304" pitchFamily="18" charset="0"/>
                <a:cs typeface="Times New Roman" panose="02020603050405020304" pitchFamily="18" charset="0"/>
              </a:rPr>
              <a:t>pp</a:t>
            </a:r>
            <a:r>
              <a:rPr lang="uk-UA" sz="2800" dirty="0" smtClean="0">
                <a:latin typeface="Times New Roman" panose="02020603050405020304" pitchFamily="18" charset="0"/>
                <a:cs typeface="Times New Roman" panose="02020603050405020304" pitchFamily="18" charset="0"/>
              </a:rPr>
              <a:t>. XVII ст. (напередодні національно-визвольної війни українського народу під проводом Богдана Хмельницького) в Україні було понад 1000 міст і містечок. Вони мали різний статус. Переважна більшість їх була залежною від феодалів, на території яких вони знаходились. Наприклад, у 1625р. із 323 міст і містечок Брацлавського й Київського воєводства приватних було 261, тобто 81%, у тому числі, </a:t>
            </a:r>
            <a:r>
              <a:rPr lang="ru-RU" sz="2800" dirty="0" smtClean="0">
                <a:latin typeface="Times New Roman" panose="02020603050405020304" pitchFamily="18" charset="0"/>
                <a:cs typeface="Times New Roman" panose="02020603050405020304" pitchFamily="18" charset="0"/>
              </a:rPr>
              <a:t>у </a:t>
            </a:r>
            <a:r>
              <a:rPr lang="uk-UA" sz="2800" dirty="0" smtClean="0">
                <a:latin typeface="Times New Roman" panose="02020603050405020304" pitchFamily="18" charset="0"/>
                <a:cs typeface="Times New Roman" panose="02020603050405020304" pitchFamily="18" charset="0"/>
              </a:rPr>
              <a:t>Київському – 206. Із них – 46 королівських, 150 – феодальних, 10 – церковних. </a:t>
            </a:r>
            <a:endParaRPr lang="uk-UA" sz="2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597691"/>
            <a:ext cx="9144000" cy="523220"/>
          </a:xfrm>
          <a:prstGeom prst="rect">
            <a:avLst/>
          </a:prstGeom>
        </p:spPr>
        <p:txBody>
          <a:bodyPr wrap="square">
            <a:spAutoFit/>
          </a:bodyPr>
          <a:lstStyle/>
          <a:p>
            <a:pPr algn="ctr"/>
            <a:r>
              <a:rPr lang="uk-UA" sz="2800" dirty="0" smtClean="0">
                <a:solidFill>
                  <a:srgbClr val="002060"/>
                </a:solidFill>
                <a:latin typeface="Times New Roman" panose="02020603050405020304" pitchFamily="18" charset="0"/>
                <a:cs typeface="Times New Roman" panose="02020603050405020304" pitchFamily="18" charset="0"/>
              </a:rPr>
              <a:t>2. Особливості </a:t>
            </a:r>
            <a:r>
              <a:rPr lang="uk-UA" sz="2800" dirty="0">
                <a:solidFill>
                  <a:srgbClr val="002060"/>
                </a:solidFill>
                <a:latin typeface="Times New Roman" panose="02020603050405020304" pitchFamily="18" charset="0"/>
                <a:cs typeface="Times New Roman" panose="02020603050405020304" pitchFamily="18" charset="0"/>
              </a:rPr>
              <a:t>самоврядування Речі Посполитої.</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63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266"/>
            <a:ext cx="2267744" cy="646331"/>
          </a:xfrm>
          <a:prstGeom prst="rect">
            <a:avLst/>
          </a:prstGeom>
          <a:noFill/>
        </p:spPr>
        <p:txBody>
          <a:bodyPr wrap="square" lIns="91440" tIns="45720" rIns="91440" bIns="45720">
            <a:spAutoFit/>
          </a:bodyPr>
          <a:lstStyle/>
          <a:p>
            <a:pPr algn="ctr"/>
            <a:r>
              <a:rPr lang="uk-U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Лекція 5</a:t>
            </a:r>
            <a:endParaRPr lang="ru-RU"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рямоугольник 2"/>
          <p:cNvSpPr/>
          <p:nvPr/>
        </p:nvSpPr>
        <p:spPr>
          <a:xfrm>
            <a:off x="251520" y="1484784"/>
            <a:ext cx="8784976" cy="4832092"/>
          </a:xfrm>
          <a:prstGeom prst="rect">
            <a:avLst/>
          </a:prstGeom>
        </p:spPr>
        <p:txBody>
          <a:bodyPr wrap="square">
            <a:spAutoFit/>
          </a:bodyPr>
          <a:lstStyle/>
          <a:p>
            <a:pPr algn="ctr"/>
            <a:r>
              <a:rPr lang="uk-UA" sz="2800" b="1" dirty="0" smtClean="0">
                <a:latin typeface="Times New Roman" panose="02020603050405020304" pitchFamily="18" charset="0"/>
                <a:cs typeface="Times New Roman" panose="02020603050405020304" pitchFamily="18" charset="0"/>
              </a:rPr>
              <a:t>Магдебурзьке право.</a:t>
            </a:r>
          </a:p>
          <a:p>
            <a:pPr algn="just"/>
            <a:r>
              <a:rPr lang="uk-UA" sz="2800" dirty="0" smtClean="0">
                <a:latin typeface="Times New Roman" panose="02020603050405020304" pitchFamily="18" charset="0"/>
                <a:cs typeface="Times New Roman" panose="02020603050405020304" pitchFamily="18" charset="0"/>
              </a:rPr>
              <a:t>Менша </a:t>
            </a:r>
            <a:r>
              <a:rPr lang="uk-UA" sz="2800" dirty="0">
                <a:latin typeface="Times New Roman" panose="02020603050405020304" pitchFamily="18" charset="0"/>
                <a:cs typeface="Times New Roman" panose="02020603050405020304" pitchFamily="18" charset="0"/>
              </a:rPr>
              <a:t>частина міст користувалася так званим магдебурзьким правом, тобто були незалежними й мали своє власне самоуправління. Таке право вони отримали в результаті наполегливої боротьби з феодалами. Першим українським містом, що отримало магдебурзьке право, було, як зазначалось, місто Володимир-Волинський (у 1324 р.). У 1352 р. таке право отримав Львів, у 1374 р. – Кам’янець, у 1390 р. – </a:t>
            </a:r>
            <a:r>
              <a:rPr lang="uk-UA" sz="2800" dirty="0" err="1">
                <a:latin typeface="Times New Roman" panose="02020603050405020304" pitchFamily="18" charset="0"/>
                <a:cs typeface="Times New Roman" panose="02020603050405020304" pitchFamily="18" charset="0"/>
              </a:rPr>
              <a:t>Берестя</a:t>
            </a:r>
            <a:r>
              <a:rPr lang="uk-UA" sz="2800" dirty="0">
                <a:latin typeface="Times New Roman" panose="02020603050405020304" pitchFamily="18" charset="0"/>
                <a:cs typeface="Times New Roman" panose="02020603050405020304" pitchFamily="18" charset="0"/>
              </a:rPr>
              <a:t>, у 1432 р. – Луцьк, 1442 р. – </a:t>
            </a:r>
            <a:r>
              <a:rPr lang="uk-UA" sz="2800" dirty="0" err="1">
                <a:latin typeface="Times New Roman" panose="02020603050405020304" pitchFamily="18" charset="0"/>
                <a:cs typeface="Times New Roman" panose="02020603050405020304" pitchFamily="18" charset="0"/>
              </a:rPr>
              <a:t>Снятии</a:t>
            </a:r>
            <a:r>
              <a:rPr lang="uk-UA" sz="2800" dirty="0">
                <a:latin typeface="Times New Roman" panose="02020603050405020304" pitchFamily="18" charset="0"/>
                <a:cs typeface="Times New Roman" panose="02020603050405020304" pitchFamily="18" charset="0"/>
              </a:rPr>
              <a:t>, 1494 p. – Київ, 1514 p. – Любомль. </a:t>
            </a:r>
            <a:endParaRPr lang="ru-RU" sz="2800" dirty="0"/>
          </a:p>
        </p:txBody>
      </p:sp>
      <p:sp>
        <p:nvSpPr>
          <p:cNvPr id="4" name="Прямоугольник 3"/>
          <p:cNvSpPr/>
          <p:nvPr/>
        </p:nvSpPr>
        <p:spPr>
          <a:xfrm>
            <a:off x="0" y="624089"/>
            <a:ext cx="9144000" cy="523220"/>
          </a:xfrm>
          <a:prstGeom prst="rect">
            <a:avLst/>
          </a:prstGeom>
        </p:spPr>
        <p:txBody>
          <a:bodyPr wrap="square">
            <a:spAutoFit/>
          </a:bodyPr>
          <a:lstStyle/>
          <a:p>
            <a:pPr algn="ctr"/>
            <a:r>
              <a:rPr lang="uk-UA" sz="2800" dirty="0" smtClean="0">
                <a:solidFill>
                  <a:srgbClr val="002060"/>
                </a:solidFill>
                <a:latin typeface="Times New Roman" panose="02020603050405020304" pitchFamily="18" charset="0"/>
                <a:cs typeface="Times New Roman" panose="02020603050405020304" pitchFamily="18" charset="0"/>
              </a:rPr>
              <a:t>2. Особливості </a:t>
            </a:r>
            <a:r>
              <a:rPr lang="uk-UA" sz="2800" dirty="0">
                <a:solidFill>
                  <a:srgbClr val="002060"/>
                </a:solidFill>
                <a:latin typeface="Times New Roman" panose="02020603050405020304" pitchFamily="18" charset="0"/>
                <a:cs typeface="Times New Roman" panose="02020603050405020304" pitchFamily="18" charset="0"/>
              </a:rPr>
              <a:t>самоврядування Речі Посполитої.</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635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3276"/>
            <a:ext cx="2267744" cy="646331"/>
          </a:xfrm>
          <a:prstGeom prst="rect">
            <a:avLst/>
          </a:prstGeom>
          <a:noFill/>
        </p:spPr>
        <p:txBody>
          <a:bodyPr wrap="square" lIns="91440" tIns="45720" rIns="91440" bIns="45720">
            <a:spAutoFit/>
          </a:bodyPr>
          <a:lstStyle/>
          <a:p>
            <a:pPr algn="ctr"/>
            <a:r>
              <a:rPr lang="uk-U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Лекція 5</a:t>
            </a:r>
            <a:endParaRPr lang="ru-RU"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рямоугольник 2"/>
          <p:cNvSpPr/>
          <p:nvPr/>
        </p:nvSpPr>
        <p:spPr>
          <a:xfrm>
            <a:off x="53752" y="1484784"/>
            <a:ext cx="9036496" cy="5324535"/>
          </a:xfrm>
          <a:prstGeom prst="rect">
            <a:avLst/>
          </a:prstGeom>
        </p:spPr>
        <p:txBody>
          <a:bodyPr wrap="square">
            <a:spAutoFit/>
          </a:bodyPr>
          <a:lstStyle/>
          <a:p>
            <a:pPr algn="ctr"/>
            <a:r>
              <a:rPr lang="uk-UA" sz="2400" b="1" dirty="0">
                <a:latin typeface="Times New Roman" panose="02020603050405020304" pitchFamily="18" charset="0"/>
                <a:cs typeface="Times New Roman" panose="02020603050405020304" pitchFamily="18" charset="0"/>
              </a:rPr>
              <a:t>Магдебурзьке право.</a:t>
            </a:r>
          </a:p>
          <a:p>
            <a:pPr algn="just"/>
            <a:r>
              <a:rPr lang="uk-UA" sz="2400" dirty="0" smtClean="0">
                <a:latin typeface="Times New Roman" panose="02020603050405020304" pitchFamily="18" charset="0"/>
                <a:cs typeface="Times New Roman" panose="02020603050405020304" pitchFamily="18" charset="0"/>
              </a:rPr>
              <a:t>Спочатку магдебурзьке право стосувалося лише німецької людності, але згодом воно було поширене на все населення міста. Воно надавалося окремим містам спеціальним привілеєм великого князя. Надання його вилучало місто із залежності від місцевої адміністрації. Міста, які отримали грамоту з магдебурзького права, користувалися рядом пільг: їм дозволялося займатися різними видами </a:t>
            </a:r>
            <a:r>
              <a:rPr lang="uk-UA" sz="2400" dirty="0" err="1" smtClean="0">
                <a:latin typeface="Times New Roman" panose="02020603050405020304" pitchFamily="18" charset="0"/>
                <a:cs typeface="Times New Roman" panose="02020603050405020304" pitchFamily="18" charset="0"/>
              </a:rPr>
              <a:t>ремесел</a:t>
            </a:r>
            <a:r>
              <a:rPr lang="uk-UA" sz="2400" dirty="0" smtClean="0">
                <a:latin typeface="Times New Roman" panose="02020603050405020304" pitchFamily="18" charset="0"/>
                <a:cs typeface="Times New Roman" panose="02020603050405020304" pitchFamily="18" charset="0"/>
              </a:rPr>
              <a:t>, проводити ярмарки й торги. Проте вони не були повністю звільнені від влади й контролю, а нерідко і магнатів. За це право вони повинні були сплачувати їм певні податки</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Для прикладу, </a:t>
            </a:r>
            <a:r>
              <a:rPr lang="ru-RU" sz="2400" dirty="0" err="1">
                <a:latin typeface="Times New Roman" panose="02020603050405020304" pitchFamily="18" charset="0"/>
                <a:cs typeface="Times New Roman" panose="02020603050405020304" pitchFamily="18" charset="0"/>
              </a:rPr>
              <a:t>міщани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Києва</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другій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половині</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XVI </a:t>
            </a:r>
            <a:r>
              <a:rPr lang="ru-RU" sz="2400" dirty="0">
                <a:latin typeface="Times New Roman" panose="02020603050405020304" pitchFamily="18" charset="0"/>
                <a:cs typeface="Times New Roman" panose="02020603050405020304" pitchFamily="18" charset="0"/>
              </a:rPr>
              <a:t>ст. </a:t>
            </a:r>
            <a:r>
              <a:rPr lang="ru-RU" sz="2400" dirty="0" err="1">
                <a:latin typeface="Times New Roman" panose="02020603050405020304" pitchFamily="18" charset="0"/>
                <a:cs typeface="Times New Roman" panose="02020603050405020304" pitchFamily="18" charset="0"/>
              </a:rPr>
              <a:t>сплачували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різних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платежів</a:t>
            </a:r>
            <a:r>
              <a:rPr lang="ru-RU"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у розмірі 800 кіп литовських гран щорічно. Міщанство міст з магдебурзьким правом переводилося в окремий суспільний стан, що мав свої станові органи самоуправління</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624089"/>
            <a:ext cx="9144000" cy="523220"/>
          </a:xfrm>
          <a:prstGeom prst="rect">
            <a:avLst/>
          </a:prstGeom>
        </p:spPr>
        <p:txBody>
          <a:bodyPr wrap="square">
            <a:spAutoFit/>
          </a:bodyPr>
          <a:lstStyle/>
          <a:p>
            <a:pPr algn="ctr"/>
            <a:r>
              <a:rPr lang="uk-UA" sz="2800" dirty="0" smtClean="0">
                <a:solidFill>
                  <a:srgbClr val="002060"/>
                </a:solidFill>
                <a:latin typeface="Times New Roman" panose="02020603050405020304" pitchFamily="18" charset="0"/>
                <a:cs typeface="Times New Roman" panose="02020603050405020304" pitchFamily="18" charset="0"/>
              </a:rPr>
              <a:t>2. Особливості </a:t>
            </a:r>
            <a:r>
              <a:rPr lang="uk-UA" sz="2800" dirty="0">
                <a:solidFill>
                  <a:srgbClr val="002060"/>
                </a:solidFill>
                <a:latin typeface="Times New Roman" panose="02020603050405020304" pitchFamily="18" charset="0"/>
                <a:cs typeface="Times New Roman" panose="02020603050405020304" pitchFamily="18" charset="0"/>
              </a:rPr>
              <a:t>самоврядування Речі Посполитої.</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954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266"/>
            <a:ext cx="2267744" cy="646331"/>
          </a:xfrm>
          <a:prstGeom prst="rect">
            <a:avLst/>
          </a:prstGeom>
          <a:noFill/>
        </p:spPr>
        <p:txBody>
          <a:bodyPr wrap="square" lIns="91440" tIns="45720" rIns="91440" bIns="45720">
            <a:spAutoFit/>
          </a:bodyPr>
          <a:lstStyle/>
          <a:p>
            <a:pPr algn="ctr"/>
            <a:r>
              <a:rPr lang="uk-U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Лекція 5</a:t>
            </a:r>
            <a:endParaRPr lang="ru-RU"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рямоугольник 2"/>
          <p:cNvSpPr/>
          <p:nvPr/>
        </p:nvSpPr>
        <p:spPr>
          <a:xfrm>
            <a:off x="227018" y="980728"/>
            <a:ext cx="8809478" cy="6740307"/>
          </a:xfrm>
          <a:prstGeom prst="rect">
            <a:avLst/>
          </a:prstGeom>
        </p:spPr>
        <p:txBody>
          <a:bodyPr wrap="square">
            <a:spAutoFit/>
          </a:bodyPr>
          <a:lstStyle/>
          <a:p>
            <a:pPr algn="ctr"/>
            <a:r>
              <a:rPr lang="uk-UA" sz="2400" b="1" dirty="0" err="1" smtClean="0">
                <a:latin typeface="Times New Roman" panose="02020603050405020304" pitchFamily="18" charset="0"/>
                <a:cs typeface="Times New Roman" panose="02020603050405020304" pitchFamily="18" charset="0"/>
              </a:rPr>
              <a:t>Магістратус</a:t>
            </a:r>
            <a:endParaRPr lang="ru-RU" sz="2400" b="1" dirty="0" smtClean="0">
              <a:latin typeface="Times New Roman" panose="02020603050405020304" pitchFamily="18" charset="0"/>
              <a:cs typeface="Times New Roman" panose="02020603050405020304" pitchFamily="18" charset="0"/>
            </a:endParaRPr>
          </a:p>
          <a:p>
            <a:pPr algn="just"/>
            <a:r>
              <a:rPr lang="ru-RU" sz="2400" dirty="0" err="1">
                <a:latin typeface="Times New Roman" panose="02020603050405020304" pitchFamily="18" charset="0"/>
                <a:cs typeface="Times New Roman" panose="02020603050405020304" pitchFamily="18" charset="0"/>
              </a:rPr>
              <a:t>О</a:t>
            </a:r>
            <a:r>
              <a:rPr lang="ru-RU" sz="2400" dirty="0" err="1" smtClean="0">
                <a:latin typeface="Times New Roman" panose="02020603050405020304" pitchFamily="18" charset="0"/>
                <a:cs typeface="Times New Roman" panose="02020603050405020304" pitchFamily="18" charset="0"/>
              </a:rPr>
              <a:t>сновни</a:t>
            </a:r>
            <a:r>
              <a:rPr lang="uk-UA" sz="2400" dirty="0" smtClean="0">
                <a:latin typeface="Times New Roman" panose="02020603050405020304" pitchFamily="18" charset="0"/>
                <a:cs typeface="Times New Roman" panose="02020603050405020304" pitchFamily="18" charset="0"/>
              </a:rPr>
              <a:t>м органом самоуправління в містах з магдебурзьким правом були міська рада – магістрат (від латинського «</a:t>
            </a:r>
            <a:r>
              <a:rPr lang="uk-UA" sz="2400" dirty="0" err="1" smtClean="0">
                <a:latin typeface="Times New Roman" panose="02020603050405020304" pitchFamily="18" charset="0"/>
                <a:cs typeface="Times New Roman" panose="02020603050405020304" pitchFamily="18" charset="0"/>
              </a:rPr>
              <a:t>магістратус</a:t>
            </a:r>
            <a:r>
              <a:rPr lang="uk-UA" sz="2400" dirty="0" smtClean="0">
                <a:latin typeface="Times New Roman" panose="02020603050405020304" pitchFamily="18" charset="0"/>
                <a:cs typeface="Times New Roman" panose="02020603050405020304" pitchFamily="18" charset="0"/>
              </a:rPr>
              <a:t>» – уряд, влада). Міська рада, як правило, складалася з </a:t>
            </a:r>
            <a:r>
              <a:rPr lang="uk-UA" sz="2400" dirty="0" err="1" smtClean="0">
                <a:latin typeface="Times New Roman" panose="02020603050405020304" pitchFamily="18" charset="0"/>
                <a:cs typeface="Times New Roman" panose="02020603050405020304" pitchFamily="18" charset="0"/>
              </a:rPr>
              <a:t>війта</a:t>
            </a:r>
            <a:r>
              <a:rPr lang="uk-UA" sz="2400" dirty="0" smtClean="0">
                <a:latin typeface="Times New Roman" panose="02020603050405020304" pitchFamily="18" charset="0"/>
                <a:cs typeface="Times New Roman" panose="02020603050405020304" pitchFamily="18" charset="0"/>
              </a:rPr>
              <a:t> (очолював магістрат), його помічників (бурмістрів) і двох колегій – ради (райці, ратмани, радники) й лави (лавники, засідателі), що їх обирало міське населення (іноді війт призначався державною або дідичною владою). </a:t>
            </a:r>
          </a:p>
          <a:p>
            <a:pPr algn="just"/>
            <a:r>
              <a:rPr lang="uk-UA" sz="2400" dirty="0" smtClean="0">
                <a:latin typeface="Times New Roman" panose="02020603050405020304" pitchFamily="18" charset="0"/>
                <a:cs typeface="Times New Roman" panose="02020603050405020304" pitchFamily="18" charset="0"/>
              </a:rPr>
              <a:t>Магістрат керував справами міської адміністрації, суду, господарства, торгівлі, фінансів, поліції тощо. До складу першої колегії – міської ради щорічно обирали переважно з багатих міщан представників (радців, райців). Кількість їх залежала від величини міста й коливалася від 6 до 24 чоловік. Зі свого складу радці обирали бургомістра, який головував на засіданнях ради. У королівських містах підсумки виборів затверджував староста, а в приватновласницьких – пан (магнат) міста. Нерідко державні службові особи або пан самі призначали радців і бургомістрів</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a:t>
            </a:r>
          </a:p>
        </p:txBody>
      </p:sp>
      <p:sp>
        <p:nvSpPr>
          <p:cNvPr id="4" name="Прямоугольник 3"/>
          <p:cNvSpPr/>
          <p:nvPr/>
        </p:nvSpPr>
        <p:spPr>
          <a:xfrm>
            <a:off x="0" y="485852"/>
            <a:ext cx="9144000" cy="523220"/>
          </a:xfrm>
          <a:prstGeom prst="rect">
            <a:avLst/>
          </a:prstGeom>
        </p:spPr>
        <p:txBody>
          <a:bodyPr wrap="square">
            <a:spAutoFit/>
          </a:bodyPr>
          <a:lstStyle/>
          <a:p>
            <a:pPr algn="ctr"/>
            <a:r>
              <a:rPr lang="uk-UA" sz="2800" dirty="0" smtClean="0">
                <a:solidFill>
                  <a:srgbClr val="002060"/>
                </a:solidFill>
                <a:latin typeface="Times New Roman" panose="02020603050405020304" pitchFamily="18" charset="0"/>
                <a:cs typeface="Times New Roman" panose="02020603050405020304" pitchFamily="18" charset="0"/>
              </a:rPr>
              <a:t>2. Особливості </a:t>
            </a:r>
            <a:r>
              <a:rPr lang="uk-UA" sz="2800" dirty="0">
                <a:solidFill>
                  <a:srgbClr val="002060"/>
                </a:solidFill>
                <a:latin typeface="Times New Roman" panose="02020603050405020304" pitchFamily="18" charset="0"/>
                <a:cs typeface="Times New Roman" panose="02020603050405020304" pitchFamily="18" charset="0"/>
              </a:rPr>
              <a:t>самоврядування Речі Посполитої.</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83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266"/>
            <a:ext cx="2267744" cy="646331"/>
          </a:xfrm>
          <a:prstGeom prst="rect">
            <a:avLst/>
          </a:prstGeom>
          <a:noFill/>
        </p:spPr>
        <p:txBody>
          <a:bodyPr wrap="square" lIns="91440" tIns="45720" rIns="91440" bIns="45720">
            <a:spAutoFit/>
          </a:bodyPr>
          <a:lstStyle/>
          <a:p>
            <a:pPr algn="ctr"/>
            <a:r>
              <a:rPr lang="uk-U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Лекція 5</a:t>
            </a:r>
            <a:endParaRPr lang="ru-RU"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рямоугольник 2"/>
          <p:cNvSpPr/>
          <p:nvPr/>
        </p:nvSpPr>
        <p:spPr>
          <a:xfrm>
            <a:off x="215008" y="1268760"/>
            <a:ext cx="8928992" cy="5262979"/>
          </a:xfrm>
          <a:prstGeom prst="rect">
            <a:avLst/>
          </a:prstGeom>
        </p:spPr>
        <p:txBody>
          <a:bodyPr wrap="square">
            <a:spAutoFit/>
          </a:bodyPr>
          <a:lstStyle/>
          <a:p>
            <a:pPr algn="ctr"/>
            <a:r>
              <a:rPr lang="uk-UA" sz="2800" b="1" dirty="0" err="1">
                <a:latin typeface="Times New Roman" panose="02020603050405020304" pitchFamily="18" charset="0"/>
                <a:cs typeface="Times New Roman" panose="02020603050405020304" pitchFamily="18" charset="0"/>
              </a:rPr>
              <a:t>Магістратус</a:t>
            </a:r>
            <a:endParaRPr lang="ru-RU" sz="2800" b="1" dirty="0">
              <a:latin typeface="Times New Roman" panose="02020603050405020304" pitchFamily="18" charset="0"/>
              <a:cs typeface="Times New Roman" panose="02020603050405020304" pitchFamily="18" charset="0"/>
            </a:endParaRPr>
          </a:p>
          <a:p>
            <a:pPr algn="just"/>
            <a:r>
              <a:rPr lang="uk-UA" sz="2800" dirty="0" smtClean="0">
                <a:latin typeface="Times New Roman" panose="02020603050405020304" pitchFamily="18" charset="0"/>
                <a:cs typeface="Times New Roman" panose="02020603050405020304" pitchFamily="18" charset="0"/>
              </a:rPr>
              <a:t>Магістрат </a:t>
            </a:r>
            <a:r>
              <a:rPr lang="uk-UA" sz="2800" dirty="0">
                <a:latin typeface="Times New Roman" panose="02020603050405020304" pitchFamily="18" charset="0"/>
                <a:cs typeface="Times New Roman" panose="02020603050405020304" pitchFamily="18" charset="0"/>
              </a:rPr>
              <a:t>керував справами міської адміністрації, суду, господарства, торгівлі, фінансів, поліції тощо. До складу першої колегії – міської ради щорічно обирали переважно з багатих міщан представників (радців, райців). Кількість їх залежала від величини міста й коливалася від 6 до 24 чоловік. Зі свого складу радці обирали бургомістра, який головував на засіданнях ради. У королівських містах підсумки виборів затверджував староста, а в приватновласницьких – пан (магнат) міста. Нерідко державні службові особи або пан самі призначали радців і бургомістрів</a:t>
            </a:r>
            <a:r>
              <a:rPr lang="ru-RU" sz="2800" dirty="0">
                <a:latin typeface="Times New Roman" panose="02020603050405020304" pitchFamily="18" charset="0"/>
                <a:cs typeface="Times New Roman" panose="02020603050405020304" pitchFamily="18" charset="0"/>
              </a:rPr>
              <a:t>. </a:t>
            </a:r>
          </a:p>
        </p:txBody>
      </p:sp>
      <p:sp>
        <p:nvSpPr>
          <p:cNvPr id="4" name="Прямоугольник 3"/>
          <p:cNvSpPr/>
          <p:nvPr/>
        </p:nvSpPr>
        <p:spPr>
          <a:xfrm>
            <a:off x="0" y="624089"/>
            <a:ext cx="9144000" cy="523220"/>
          </a:xfrm>
          <a:prstGeom prst="rect">
            <a:avLst/>
          </a:prstGeom>
        </p:spPr>
        <p:txBody>
          <a:bodyPr wrap="square">
            <a:spAutoFit/>
          </a:bodyPr>
          <a:lstStyle/>
          <a:p>
            <a:pPr algn="ctr"/>
            <a:r>
              <a:rPr lang="uk-UA" sz="2800" dirty="0" smtClean="0">
                <a:solidFill>
                  <a:srgbClr val="002060"/>
                </a:solidFill>
                <a:latin typeface="Times New Roman" panose="02020603050405020304" pitchFamily="18" charset="0"/>
                <a:cs typeface="Times New Roman" panose="02020603050405020304" pitchFamily="18" charset="0"/>
              </a:rPr>
              <a:t>2. Особливості </a:t>
            </a:r>
            <a:r>
              <a:rPr lang="uk-UA" sz="2800" dirty="0">
                <a:solidFill>
                  <a:srgbClr val="002060"/>
                </a:solidFill>
                <a:latin typeface="Times New Roman" panose="02020603050405020304" pitchFamily="18" charset="0"/>
                <a:cs typeface="Times New Roman" panose="02020603050405020304" pitchFamily="18" charset="0"/>
              </a:rPr>
              <a:t>самоврядування Речі Посполитої.</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834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266"/>
            <a:ext cx="2267744" cy="646331"/>
          </a:xfrm>
          <a:prstGeom prst="rect">
            <a:avLst/>
          </a:prstGeom>
          <a:noFill/>
        </p:spPr>
        <p:txBody>
          <a:bodyPr wrap="square" lIns="91440" tIns="45720" rIns="91440" bIns="45720">
            <a:spAutoFit/>
          </a:bodyPr>
          <a:lstStyle/>
          <a:p>
            <a:pPr algn="ctr"/>
            <a:r>
              <a:rPr lang="uk-U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Лекція 5</a:t>
            </a:r>
            <a:endParaRPr lang="ru-RU"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рямоугольник 2"/>
          <p:cNvSpPr/>
          <p:nvPr/>
        </p:nvSpPr>
        <p:spPr>
          <a:xfrm>
            <a:off x="107504" y="1556792"/>
            <a:ext cx="8859541" cy="2677656"/>
          </a:xfrm>
          <a:prstGeom prst="rect">
            <a:avLst/>
          </a:prstGeom>
        </p:spPr>
        <p:txBody>
          <a:bodyPr wrap="square">
            <a:spAutoFit/>
          </a:bodyPr>
          <a:lstStyle/>
          <a:p>
            <a:pPr algn="ctr"/>
            <a:r>
              <a:rPr lang="uk-UA" sz="2800" b="1" dirty="0" smtClean="0">
                <a:latin typeface="Times New Roman" panose="02020603050405020304" pitchFamily="18" charset="0"/>
                <a:cs typeface="Times New Roman" panose="02020603050405020304" pitchFamily="18" charset="0"/>
              </a:rPr>
              <a:t>Висновки.</a:t>
            </a:r>
            <a:endParaRPr lang="ru-RU" sz="2800" b="1" dirty="0" smtClean="0">
              <a:latin typeface="Times New Roman" panose="02020603050405020304" pitchFamily="18" charset="0"/>
              <a:cs typeface="Times New Roman" panose="02020603050405020304" pitchFamily="18" charset="0"/>
            </a:endParaRPr>
          </a:p>
          <a:p>
            <a:pPr algn="just"/>
            <a:r>
              <a:rPr lang="ru-RU" sz="2800" dirty="0" smtClean="0">
                <a:latin typeface="Times New Roman" panose="02020603050405020304" pitchFamily="18" charset="0"/>
                <a:cs typeface="Times New Roman" panose="02020603050405020304" pitchFamily="18" charset="0"/>
              </a:rPr>
              <a:t>	Та</a:t>
            </a:r>
            <a:r>
              <a:rPr lang="uk-UA" sz="2800" dirty="0" smtClean="0">
                <a:latin typeface="Times New Roman" panose="02020603050405020304" pitchFamily="18" charset="0"/>
                <a:cs typeface="Times New Roman" panose="02020603050405020304" pitchFamily="18" charset="0"/>
              </a:rPr>
              <a:t>ким чином, власний державний устрій та система органів державного управління в Україні в другій половині XIV – першій половині XVII ст. був відсутній. Вони були такими, як у державах, до складу яких входили українські землі. </a:t>
            </a:r>
            <a:endParaRPr lang="uk-UA" sz="2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54077" y="476672"/>
            <a:ext cx="8712968" cy="954107"/>
          </a:xfrm>
          <a:prstGeom prst="rect">
            <a:avLst/>
          </a:prstGeom>
        </p:spPr>
        <p:txBody>
          <a:bodyPr wrap="square">
            <a:spAutoFit/>
          </a:bodyPr>
          <a:lstStyle/>
          <a:p>
            <a:pPr algn="ctr"/>
            <a:r>
              <a:rPr lang="uk-UA" sz="2800" dirty="0" smtClean="0">
                <a:solidFill>
                  <a:srgbClr val="002060"/>
                </a:solidFill>
                <a:latin typeface="Times New Roman" panose="02020603050405020304" pitchFamily="18" charset="0"/>
                <a:cs typeface="Times New Roman" panose="02020603050405020304" pitchFamily="18" charset="0"/>
              </a:rPr>
              <a:t>3. Політико-управлінські </a:t>
            </a:r>
            <a:r>
              <a:rPr lang="uk-UA" sz="2800" dirty="0">
                <a:solidFill>
                  <a:srgbClr val="002060"/>
                </a:solidFill>
                <a:latin typeface="Times New Roman" panose="02020603050405020304" pitchFamily="18" charset="0"/>
                <a:cs typeface="Times New Roman" panose="02020603050405020304" pitchFamily="18" charset="0"/>
              </a:rPr>
              <a:t>наслідки перебування українських земель в складі Речі Посполитої.</a:t>
            </a:r>
            <a:endParaRPr lang="ru-RU"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83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9266"/>
            <a:ext cx="2267744" cy="646331"/>
          </a:xfrm>
          <a:prstGeom prst="rect">
            <a:avLst/>
          </a:prstGeom>
          <a:noFill/>
        </p:spPr>
        <p:txBody>
          <a:bodyPr wrap="square" lIns="91440" tIns="45720" rIns="91440" bIns="45720">
            <a:spAutoFit/>
          </a:bodyPr>
          <a:lstStyle/>
          <a:p>
            <a:pPr algn="ctr"/>
            <a:r>
              <a:rPr lang="uk-U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Лекція 5</a:t>
            </a:r>
            <a:endParaRPr lang="ru-RU"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2" descr="D:\НД 2020\ТІПДУУ 2020\Карти + схеми\Історичні карты України\rich_pospolyta_ukr_1648_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68760"/>
            <a:ext cx="8249417" cy="542521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74291" y="446957"/>
            <a:ext cx="8869707" cy="954107"/>
          </a:xfrm>
          <a:prstGeom prst="rect">
            <a:avLst/>
          </a:prstGeom>
        </p:spPr>
        <p:txBody>
          <a:bodyPr wrap="square">
            <a:spAutoFit/>
          </a:bodyPr>
          <a:lstStyle/>
          <a:p>
            <a:pPr marL="457200" indent="-457200" algn="ctr">
              <a:buFont typeface="+mj-lt"/>
              <a:buAutoNum type="arabicPeriod"/>
            </a:pPr>
            <a:r>
              <a:rPr lang="uk-UA" sz="2800" dirty="0">
                <a:solidFill>
                  <a:srgbClr val="002060"/>
                </a:solidFill>
                <a:latin typeface="Times New Roman" panose="02020603050405020304" pitchFamily="18" charset="0"/>
                <a:cs typeface="Times New Roman" panose="02020603050405020304" pitchFamily="18" charset="0"/>
              </a:rPr>
              <a:t>Організація ПДУ українськими землями доби Речі Посполитої. </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635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9266"/>
            <a:ext cx="2267744" cy="646331"/>
          </a:xfrm>
          <a:prstGeom prst="rect">
            <a:avLst/>
          </a:prstGeom>
          <a:noFill/>
        </p:spPr>
        <p:txBody>
          <a:bodyPr wrap="square" lIns="91440" tIns="45720" rIns="91440" bIns="45720">
            <a:spAutoFit/>
          </a:bodyPr>
          <a:lstStyle/>
          <a:p>
            <a:pPr algn="ctr"/>
            <a:r>
              <a:rPr lang="uk-U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Лекція 5</a:t>
            </a:r>
            <a:endParaRPr lang="ru-RU"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Прямоугольник 4"/>
          <p:cNvSpPr/>
          <p:nvPr/>
        </p:nvSpPr>
        <p:spPr>
          <a:xfrm>
            <a:off x="274291" y="446957"/>
            <a:ext cx="8869707" cy="954107"/>
          </a:xfrm>
          <a:prstGeom prst="rect">
            <a:avLst/>
          </a:prstGeom>
        </p:spPr>
        <p:txBody>
          <a:bodyPr wrap="square">
            <a:spAutoFit/>
          </a:bodyPr>
          <a:lstStyle/>
          <a:p>
            <a:pPr marL="457200" indent="-457200" algn="ctr">
              <a:buFont typeface="+mj-lt"/>
              <a:buAutoNum type="arabicPeriod"/>
            </a:pPr>
            <a:r>
              <a:rPr lang="uk-UA" sz="2800" dirty="0">
                <a:solidFill>
                  <a:srgbClr val="002060"/>
                </a:solidFill>
                <a:latin typeface="Times New Roman" panose="02020603050405020304" pitchFamily="18" charset="0"/>
                <a:cs typeface="Times New Roman" panose="02020603050405020304" pitchFamily="18" charset="0"/>
              </a:rPr>
              <a:t>Організація ПДУ українськими землями доби Речі Посполитої. </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1027" name="Picture 3" descr="C:\Users\asus\Desktop\система упра ВКЛ.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73" y="1268760"/>
            <a:ext cx="8937104" cy="561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442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9266"/>
            <a:ext cx="2267744" cy="646331"/>
          </a:xfrm>
          <a:prstGeom prst="rect">
            <a:avLst/>
          </a:prstGeom>
          <a:noFill/>
        </p:spPr>
        <p:txBody>
          <a:bodyPr wrap="square" lIns="91440" tIns="45720" rIns="91440" bIns="45720">
            <a:spAutoFit/>
          </a:bodyPr>
          <a:lstStyle/>
          <a:p>
            <a:pPr algn="ctr"/>
            <a:r>
              <a:rPr lang="uk-U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Лекція 5</a:t>
            </a:r>
            <a:endParaRPr lang="ru-RU"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Прямоугольник 4"/>
          <p:cNvSpPr/>
          <p:nvPr/>
        </p:nvSpPr>
        <p:spPr>
          <a:xfrm>
            <a:off x="274291" y="332431"/>
            <a:ext cx="8869707" cy="954107"/>
          </a:xfrm>
          <a:prstGeom prst="rect">
            <a:avLst/>
          </a:prstGeom>
        </p:spPr>
        <p:txBody>
          <a:bodyPr wrap="square">
            <a:spAutoFit/>
          </a:bodyPr>
          <a:lstStyle/>
          <a:p>
            <a:pPr marL="457200" indent="-457200" algn="ctr">
              <a:buFont typeface="+mj-lt"/>
              <a:buAutoNum type="arabicPeriod"/>
            </a:pPr>
            <a:r>
              <a:rPr lang="uk-UA" sz="2800" dirty="0">
                <a:solidFill>
                  <a:srgbClr val="002060"/>
                </a:solidFill>
                <a:latin typeface="Times New Roman" panose="02020603050405020304" pitchFamily="18" charset="0"/>
                <a:cs typeface="Times New Roman" panose="02020603050405020304" pitchFamily="18" charset="0"/>
              </a:rPr>
              <a:t>Організація ПДУ українськими землями доби Речі Посполитої. </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C:\Users\asus\Desktop\система упра Р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383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266"/>
            <a:ext cx="2267744" cy="646331"/>
          </a:xfrm>
          <a:prstGeom prst="rect">
            <a:avLst/>
          </a:prstGeom>
          <a:noFill/>
        </p:spPr>
        <p:txBody>
          <a:bodyPr wrap="square" lIns="91440" tIns="45720" rIns="91440" bIns="45720">
            <a:spAutoFit/>
          </a:bodyPr>
          <a:lstStyle/>
          <a:p>
            <a:pPr algn="ctr"/>
            <a:r>
              <a:rPr lang="uk-U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Лекція 5</a:t>
            </a:r>
            <a:endParaRPr lang="ru-RU"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рямоугольник 2"/>
          <p:cNvSpPr/>
          <p:nvPr/>
        </p:nvSpPr>
        <p:spPr>
          <a:xfrm>
            <a:off x="240694" y="1628800"/>
            <a:ext cx="8712968" cy="5109091"/>
          </a:xfrm>
          <a:prstGeom prst="rect">
            <a:avLst/>
          </a:prstGeom>
        </p:spPr>
        <p:txBody>
          <a:bodyPr wrap="square">
            <a:spAutoFit/>
          </a:bodyPr>
          <a:lstStyle/>
          <a:p>
            <a:pPr algn="just"/>
            <a:r>
              <a:rPr lang="ru-RU" dirty="0"/>
              <a:t>З </a:t>
            </a:r>
            <a:r>
              <a:rPr lang="uk-UA" sz="2800" dirty="0" smtClean="0">
                <a:latin typeface="Times New Roman" panose="02020603050405020304" pitchFamily="18" charset="0"/>
                <a:cs typeface="Times New Roman" panose="02020603050405020304" pitchFamily="18" charset="0"/>
              </a:rPr>
              <a:t>утворенням у 1569 р. Речі Посполитої всі українські землі, за винятком Берестейщини й Пінщини, що залишалися під владою Литви, відійшли до Польщі. На них встановлювався такий державний устрій та система органів державного управління </a:t>
            </a:r>
          </a:p>
          <a:p>
            <a:pPr algn="just"/>
            <a:r>
              <a:rPr lang="uk-UA" sz="2800" dirty="0" smtClean="0">
                <a:latin typeface="Times New Roman" panose="02020603050405020304" pitchFamily="18" charset="0"/>
                <a:cs typeface="Times New Roman" panose="02020603050405020304" pitchFamily="18" charset="0"/>
              </a:rPr>
              <a:t>Отже, вся територія Речі Посполитої була розділена на три основні провінції: Велику Польщу (власне Польщу), Малу Польщу (до неї входили українські землі) і Литву. На всіх цих землях діяли однакові вищі органи державної влади й місцевого управління воєводи, повітові та волосні старости. </a:t>
            </a:r>
          </a:p>
          <a:p>
            <a:endParaRPr lang="ru-RU" dirty="0"/>
          </a:p>
        </p:txBody>
      </p:sp>
      <p:sp>
        <p:nvSpPr>
          <p:cNvPr id="4" name="Прямоугольник 3"/>
          <p:cNvSpPr/>
          <p:nvPr/>
        </p:nvSpPr>
        <p:spPr>
          <a:xfrm>
            <a:off x="246940" y="548680"/>
            <a:ext cx="8869707" cy="954107"/>
          </a:xfrm>
          <a:prstGeom prst="rect">
            <a:avLst/>
          </a:prstGeom>
        </p:spPr>
        <p:txBody>
          <a:bodyPr wrap="square">
            <a:spAutoFit/>
          </a:bodyPr>
          <a:lstStyle/>
          <a:p>
            <a:pPr marL="457200" indent="-457200" algn="ctr">
              <a:buFont typeface="+mj-lt"/>
              <a:buAutoNum type="arabicPeriod"/>
            </a:pPr>
            <a:r>
              <a:rPr lang="uk-UA" sz="2800" dirty="0">
                <a:solidFill>
                  <a:srgbClr val="002060"/>
                </a:solidFill>
                <a:latin typeface="Times New Roman" panose="02020603050405020304" pitchFamily="18" charset="0"/>
                <a:cs typeface="Times New Roman" panose="02020603050405020304" pitchFamily="18" charset="0"/>
              </a:rPr>
              <a:t>Організація ПДУ українськими землями доби Речі Посполитої. </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635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9266"/>
            <a:ext cx="2267744" cy="646331"/>
          </a:xfrm>
          <a:prstGeom prst="rect">
            <a:avLst/>
          </a:prstGeom>
          <a:noFill/>
        </p:spPr>
        <p:txBody>
          <a:bodyPr wrap="square" lIns="91440" tIns="45720" rIns="91440" bIns="45720">
            <a:spAutoFit/>
          </a:bodyPr>
          <a:lstStyle/>
          <a:p>
            <a:pPr algn="ctr"/>
            <a:r>
              <a:rPr lang="uk-U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Лекція 5</a:t>
            </a:r>
            <a:endParaRPr lang="ru-RU"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Прямоугольник 1"/>
          <p:cNvSpPr/>
          <p:nvPr/>
        </p:nvSpPr>
        <p:spPr>
          <a:xfrm>
            <a:off x="251520" y="1443841"/>
            <a:ext cx="8712968" cy="4832092"/>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За </a:t>
            </a:r>
            <a:r>
              <a:rPr lang="uk-UA" sz="2800" dirty="0" smtClean="0">
                <a:latin typeface="Times New Roman" panose="02020603050405020304" pitchFamily="18" charset="0"/>
                <a:cs typeface="Times New Roman" panose="02020603050405020304" pitchFamily="18" charset="0"/>
              </a:rPr>
              <a:t>формою правління </a:t>
            </a:r>
            <a:r>
              <a:rPr lang="uk-UA" sz="2800" dirty="0" err="1" smtClean="0">
                <a:latin typeface="Times New Roman" panose="02020603050405020304" pitchFamily="18" charset="0"/>
                <a:cs typeface="Times New Roman" panose="02020603050405020304" pitchFamily="18" charset="0"/>
              </a:rPr>
              <a:t>Реч</a:t>
            </a:r>
            <a:r>
              <a:rPr lang="uk-UA" sz="2800" dirty="0" smtClean="0">
                <a:latin typeface="Times New Roman" panose="02020603050405020304" pitchFamily="18" charset="0"/>
                <a:cs typeface="Times New Roman" panose="02020603050405020304" pitchFamily="18" charset="0"/>
              </a:rPr>
              <a:t> Посполита була становою (шляхетською) монархією. На чолі її був виборний король (з 1572 р.), який виконував функції глави держави. Найвищим законодавчим органом був вальний (загальний) сейм, який складався з двох палат: вищої - сенату й нижньої - посольської хати (ради земської). До складу сенату входили вищі державні посадові особи і вищі духовні ієрархи – архієпископи, єпископи. Нижня палата складалася з представників шляхти (земських послів), що вибирались на місцевих шляхетських сеймиках</a:t>
            </a:r>
            <a:r>
              <a:rPr lang="ru-RU"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46940" y="548680"/>
            <a:ext cx="8869707" cy="954107"/>
          </a:xfrm>
          <a:prstGeom prst="rect">
            <a:avLst/>
          </a:prstGeom>
        </p:spPr>
        <p:txBody>
          <a:bodyPr wrap="square">
            <a:spAutoFit/>
          </a:bodyPr>
          <a:lstStyle/>
          <a:p>
            <a:pPr marL="457200" indent="-457200" algn="ctr">
              <a:buFont typeface="+mj-lt"/>
              <a:buAutoNum type="arabicPeriod"/>
            </a:pPr>
            <a:r>
              <a:rPr lang="uk-UA" sz="2800" dirty="0">
                <a:solidFill>
                  <a:srgbClr val="002060"/>
                </a:solidFill>
                <a:latin typeface="Times New Roman" panose="02020603050405020304" pitchFamily="18" charset="0"/>
                <a:cs typeface="Times New Roman" panose="02020603050405020304" pitchFamily="18" charset="0"/>
              </a:rPr>
              <a:t>Організація ПДУ українськими землями доби Речі Посполитої. </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3166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266"/>
            <a:ext cx="2267744" cy="646331"/>
          </a:xfrm>
          <a:prstGeom prst="rect">
            <a:avLst/>
          </a:prstGeom>
          <a:noFill/>
        </p:spPr>
        <p:txBody>
          <a:bodyPr wrap="square" lIns="91440" tIns="45720" rIns="91440" bIns="45720">
            <a:spAutoFit/>
          </a:bodyPr>
          <a:lstStyle/>
          <a:p>
            <a:pPr algn="ctr"/>
            <a:r>
              <a:rPr lang="uk-U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Лекція 5</a:t>
            </a:r>
            <a:endParaRPr lang="ru-RU"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рямоугольник 2"/>
          <p:cNvSpPr/>
          <p:nvPr/>
        </p:nvSpPr>
        <p:spPr>
          <a:xfrm>
            <a:off x="107504" y="1582341"/>
            <a:ext cx="8928992" cy="4401205"/>
          </a:xfrm>
          <a:prstGeom prst="rect">
            <a:avLst/>
          </a:prstGeom>
        </p:spPr>
        <p:txBody>
          <a:bodyPr wrap="square">
            <a:spAutoFit/>
          </a:bodyPr>
          <a:lstStyle/>
          <a:p>
            <a:pPr algn="just"/>
            <a:r>
              <a:rPr lang="ru-RU" sz="2800" dirty="0">
                <a:latin typeface="Times New Roman" panose="02020603050405020304" pitchFamily="18" charset="0"/>
                <a:cs typeface="Times New Roman" panose="02020603050405020304" pitchFamily="18" charset="0"/>
              </a:rPr>
              <a:t>Король </a:t>
            </a:r>
            <a:r>
              <a:rPr lang="uk-UA" sz="2800" dirty="0" smtClean="0">
                <a:latin typeface="Times New Roman" panose="02020603050405020304" pitchFamily="18" charset="0"/>
                <a:cs typeface="Times New Roman" panose="02020603050405020304" pitchFamily="18" charset="0"/>
              </a:rPr>
              <a:t>зобов’язаний був регулярно, кожних два роки, скликати сейм. Без згоди сейму король не міг ні оголосити війну, ні укласти мир, ні скликати «посполите рушення» (загальне феодальне ополчення). При королі була постійна сенатська рада. Нові закони приймалися лише за згоди обох палат сейму. Із часом все більшу роль почала відігравати нижня палата. Рішення приймалися за умови одноголосності. Досить було одному депутату виступити проти, рішення не приймалось. Це був так званий принцип «</a:t>
            </a:r>
            <a:r>
              <a:rPr lang="uk-UA" sz="2800" dirty="0" err="1" smtClean="0">
                <a:latin typeface="Times New Roman" panose="02020603050405020304" pitchFamily="18" charset="0"/>
                <a:cs typeface="Times New Roman" panose="02020603050405020304" pitchFamily="18" charset="0"/>
              </a:rPr>
              <a:t>ліберум</a:t>
            </a:r>
            <a:r>
              <a:rPr lang="uk-UA" sz="2800" dirty="0" smtClean="0">
                <a:latin typeface="Times New Roman" panose="02020603050405020304" pitchFamily="18" charset="0"/>
                <a:cs typeface="Times New Roman" panose="02020603050405020304" pitchFamily="18" charset="0"/>
              </a:rPr>
              <a:t> вето».</a:t>
            </a:r>
            <a:endParaRPr lang="uk-UA" sz="2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46940" y="548680"/>
            <a:ext cx="8869707" cy="954107"/>
          </a:xfrm>
          <a:prstGeom prst="rect">
            <a:avLst/>
          </a:prstGeom>
        </p:spPr>
        <p:txBody>
          <a:bodyPr wrap="square">
            <a:spAutoFit/>
          </a:bodyPr>
          <a:lstStyle/>
          <a:p>
            <a:pPr marL="457200" indent="-457200" algn="ctr">
              <a:buFont typeface="+mj-lt"/>
              <a:buAutoNum type="arabicPeriod"/>
            </a:pPr>
            <a:r>
              <a:rPr lang="uk-UA" sz="2800" dirty="0">
                <a:solidFill>
                  <a:srgbClr val="002060"/>
                </a:solidFill>
                <a:latin typeface="Times New Roman" panose="02020603050405020304" pitchFamily="18" charset="0"/>
                <a:cs typeface="Times New Roman" panose="02020603050405020304" pitchFamily="18" charset="0"/>
              </a:rPr>
              <a:t>Організація ПДУ українськими землями доби Речі Посполитої. </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635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266"/>
            <a:ext cx="2267744" cy="646331"/>
          </a:xfrm>
          <a:prstGeom prst="rect">
            <a:avLst/>
          </a:prstGeom>
          <a:noFill/>
        </p:spPr>
        <p:txBody>
          <a:bodyPr wrap="square" lIns="91440" tIns="45720" rIns="91440" bIns="45720">
            <a:spAutoFit/>
          </a:bodyPr>
          <a:lstStyle/>
          <a:p>
            <a:pPr algn="ctr"/>
            <a:r>
              <a:rPr lang="uk-U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Лекція 5</a:t>
            </a:r>
            <a:endParaRPr lang="ru-RU"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Прямоугольник 3"/>
          <p:cNvSpPr/>
          <p:nvPr/>
        </p:nvSpPr>
        <p:spPr>
          <a:xfrm>
            <a:off x="295044" y="1772816"/>
            <a:ext cx="8856984" cy="4832092"/>
          </a:xfrm>
          <a:prstGeom prst="rect">
            <a:avLst/>
          </a:prstGeom>
        </p:spPr>
        <p:txBody>
          <a:bodyPr wrap="square">
            <a:spAutoFit/>
          </a:bodyPr>
          <a:lstStyle/>
          <a:p>
            <a:pPr algn="just"/>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Фактично</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 </a:t>
            </a:r>
            <a:r>
              <a:rPr lang="ru-RU" sz="2800" dirty="0" err="1">
                <a:latin typeface="Times New Roman" panose="02020603050405020304" pitchFamily="18" charset="0"/>
                <a:cs typeface="Times New Roman" panose="02020603050405020304" pitchFamily="18" charset="0"/>
              </a:rPr>
              <a:t>Речі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Посполитій</a:t>
            </a:r>
            <a:r>
              <a:rPr lang="ru-RU" sz="2800" dirty="0">
                <a:latin typeface="Times New Roman" panose="02020603050405020304" pitchFamily="18" charset="0"/>
                <a:cs typeface="Times New Roman" panose="02020603050405020304" pitchFamily="18" charset="0"/>
              </a:rPr>
              <a:t> формою державного </a:t>
            </a:r>
            <a:r>
              <a:rPr lang="ru-RU" sz="2800" dirty="0" err="1">
                <a:latin typeface="Times New Roman" panose="02020603050405020304" pitchFamily="18" charset="0"/>
                <a:cs typeface="Times New Roman" panose="02020603050405020304" pitchFamily="18" charset="0"/>
              </a:rPr>
              <a:t>правління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була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шляхетська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республіка</a:t>
            </a:r>
            <a:r>
              <a:rPr lang="ru-RU" sz="2800" dirty="0">
                <a:latin typeface="Times New Roman" panose="02020603050405020304" pitchFamily="18" charset="0"/>
                <a:cs typeface="Times New Roman" panose="02020603050405020304" pitchFamily="18" charset="0"/>
              </a:rPr>
              <a:t>. В основу державного </a:t>
            </a:r>
            <a:r>
              <a:rPr lang="ru-RU" sz="2800" dirty="0" err="1">
                <a:latin typeface="Times New Roman" panose="02020603050405020304" pitchFamily="18" charset="0"/>
                <a:cs typeface="Times New Roman" panose="02020603050405020304" pitchFamily="18" charset="0"/>
              </a:rPr>
              <a:t>правління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Речі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Посполитої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були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покладені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ідеї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видатного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мислителя</a:t>
            </a:r>
            <a:r>
              <a:rPr lang="ru-RU" sz="2800" dirty="0">
                <a:latin typeface="Times New Roman" panose="02020603050405020304" pitchFamily="18" charset="0"/>
                <a:cs typeface="Times New Roman" panose="02020603050405020304" pitchFamily="18" charset="0"/>
              </a:rPr>
              <a:t> того часу, </a:t>
            </a:r>
            <a:r>
              <a:rPr lang="ru-RU" sz="2800" dirty="0" err="1">
                <a:latin typeface="Times New Roman" panose="02020603050405020304" pitchFamily="18" charset="0"/>
                <a:cs typeface="Times New Roman" panose="02020603050405020304" pitchFamily="18" charset="0"/>
              </a:rPr>
              <a:t>священика-гуманіста</a:t>
            </a:r>
            <a:r>
              <a:rPr lang="ru-RU" sz="2800" dirty="0">
                <a:latin typeface="Times New Roman" panose="02020603050405020304" pitchFamily="18" charset="0"/>
                <a:cs typeface="Times New Roman" panose="02020603050405020304" pitchFamily="18" charset="0"/>
              </a:rPr>
              <a:t> з-</a:t>
            </a:r>
            <a:r>
              <a:rPr lang="ru-RU" sz="2800" dirty="0" err="1">
                <a:latin typeface="Times New Roman" panose="02020603050405020304" pitchFamily="18" charset="0"/>
                <a:cs typeface="Times New Roman" panose="02020603050405020304" pitchFamily="18" charset="0"/>
              </a:rPr>
              <a:t>під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міста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Перемишля</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Галичині</a:t>
            </a:r>
            <a:r>
              <a:rPr lang="ru-RU" sz="2800" dirty="0">
                <a:latin typeface="Times New Roman" panose="02020603050405020304" pitchFamily="18" charset="0"/>
                <a:cs typeface="Times New Roman" panose="02020603050405020304" pitchFamily="18" charset="0"/>
              </a:rPr>
              <a:t> О. </a:t>
            </a:r>
            <a:r>
              <a:rPr lang="ru-RU" sz="2800" dirty="0" err="1">
                <a:latin typeface="Times New Roman" panose="02020603050405020304" pitchFamily="18" charset="0"/>
                <a:cs typeface="Times New Roman" panose="02020603050405020304" pitchFamily="18" charset="0"/>
              </a:rPr>
              <a:t>Оріховського</a:t>
            </a:r>
            <a:r>
              <a:rPr lang="ru-RU" sz="2800" dirty="0">
                <a:latin typeface="Times New Roman" panose="02020603050405020304" pitchFamily="18" charset="0"/>
                <a:cs typeface="Times New Roman" panose="02020603050405020304" pitchFamily="18" charset="0"/>
              </a:rPr>
              <a:t> (1513-1566 </a:t>
            </a:r>
            <a:r>
              <a:rPr lang="en-US" sz="2800" dirty="0">
                <a:latin typeface="Times New Roman" panose="02020603050405020304" pitchFamily="18" charset="0"/>
                <a:cs typeface="Times New Roman" panose="02020603050405020304" pitchFamily="18" charset="0"/>
              </a:rPr>
              <a:t>pp.), </a:t>
            </a:r>
            <a:r>
              <a:rPr lang="ru-RU" sz="2800" dirty="0" err="1">
                <a:latin typeface="Times New Roman" panose="02020603050405020304" pitchFamily="18" charset="0"/>
                <a:cs typeface="Times New Roman" panose="02020603050405020304" pitchFamily="18" charset="0"/>
              </a:rPr>
              <a:t>який</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своїх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працях</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природне</a:t>
            </a:r>
            <a:r>
              <a:rPr lang="ru-RU" sz="2800" dirty="0">
                <a:latin typeface="Times New Roman" panose="02020603050405020304" pitchFamily="18" charset="0"/>
                <a:cs typeface="Times New Roman" panose="02020603050405020304" pitchFamily="18" charset="0"/>
              </a:rPr>
              <a:t> право», «</a:t>
            </a:r>
            <a:r>
              <a:rPr lang="ru-RU" sz="2800" dirty="0" err="1">
                <a:latin typeface="Times New Roman" panose="02020603050405020304" pitchFamily="18" charset="0"/>
                <a:cs typeface="Times New Roman" panose="02020603050405020304" pitchFamily="18" charset="0"/>
              </a:rPr>
              <a:t>Настанови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польському</a:t>
            </a:r>
            <a:r>
              <a:rPr lang="ru-RU" sz="2800" dirty="0">
                <a:latin typeface="Times New Roman" panose="02020603050405020304" pitchFamily="18" charset="0"/>
                <a:cs typeface="Times New Roman" panose="02020603050405020304" pitchFamily="18" charset="0"/>
              </a:rPr>
              <a:t> королю Сигизмунду Августу», «</a:t>
            </a:r>
            <a:r>
              <a:rPr lang="ru-RU" sz="2800" dirty="0" err="1">
                <a:latin typeface="Times New Roman" panose="02020603050405020304" pitchFamily="18" charset="0"/>
                <a:cs typeface="Times New Roman" panose="02020603050405020304" pitchFamily="18" charset="0"/>
              </a:rPr>
              <a:t>Польські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діалоги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політичні</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інших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майже</a:t>
            </a:r>
            <a:r>
              <a:rPr lang="ru-RU" sz="2800" dirty="0">
                <a:latin typeface="Times New Roman" panose="02020603050405020304" pitchFamily="18" charset="0"/>
                <a:cs typeface="Times New Roman" panose="02020603050405020304" pitchFamily="18" charset="0"/>
              </a:rPr>
              <a:t> за сто </a:t>
            </a:r>
            <a:r>
              <a:rPr lang="ru-RU" sz="2800" dirty="0" err="1">
                <a:latin typeface="Times New Roman" panose="02020603050405020304" pitchFamily="18" charset="0"/>
                <a:cs typeface="Times New Roman" panose="02020603050405020304" pitchFamily="18" charset="0"/>
              </a:rPr>
              <a:t>років</a:t>
            </a:r>
            <a:r>
              <a:rPr lang="ru-RU" sz="2800" dirty="0">
                <a:latin typeface="Times New Roman" panose="02020603050405020304" pitchFamily="18" charset="0"/>
                <a:cs typeface="Times New Roman" panose="02020603050405020304" pitchFamily="18" charset="0"/>
              </a:rPr>
              <a:t> до </a:t>
            </a:r>
            <a:r>
              <a:rPr lang="ru-RU" sz="2800" dirty="0" err="1">
                <a:latin typeface="Times New Roman" panose="02020603050405020304" pitchFamily="18" charset="0"/>
                <a:cs typeface="Times New Roman" panose="02020603050405020304" pitchFamily="18" charset="0"/>
              </a:rPr>
              <a:t>англійського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філософа</a:t>
            </a:r>
            <a:r>
              <a:rPr lang="ru-RU" sz="2800" dirty="0">
                <a:latin typeface="Times New Roman" panose="02020603050405020304" pitchFamily="18" charset="0"/>
                <a:cs typeface="Times New Roman" panose="02020603050405020304" pitchFamily="18" charset="0"/>
              </a:rPr>
              <a:t> Т. Гоббса на </a:t>
            </a:r>
            <a:r>
              <a:rPr lang="ru-RU" sz="2800" dirty="0" err="1">
                <a:latin typeface="Times New Roman" panose="02020603050405020304" pitchFamily="18" charset="0"/>
                <a:cs typeface="Times New Roman" panose="02020603050405020304" pitchFamily="18" charset="0"/>
              </a:rPr>
              <a:t>основі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вчення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давньогрецького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філософа</a:t>
            </a:r>
            <a:r>
              <a:rPr lang="ru-RU" sz="2800" dirty="0">
                <a:latin typeface="Times New Roman" panose="02020603050405020304" pitchFamily="18" charset="0"/>
                <a:cs typeface="Times New Roman" panose="02020603050405020304" pitchFamily="18" charset="0"/>
              </a:rPr>
              <a:t> Аристотеля </a:t>
            </a:r>
            <a:r>
              <a:rPr lang="ru-RU" sz="2800" dirty="0" err="1">
                <a:latin typeface="Times New Roman" panose="02020603050405020304" pitchFamily="18" charset="0"/>
                <a:cs typeface="Times New Roman" panose="02020603050405020304" pitchFamily="18" charset="0"/>
              </a:rPr>
              <a:t>вказав</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необхідність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поділу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влади</a:t>
            </a:r>
            <a:r>
              <a:rPr lang="ru-RU" sz="2800" dirty="0">
                <a:latin typeface="Times New Roman" panose="02020603050405020304" pitchFamily="18" charset="0"/>
                <a:cs typeface="Times New Roman" panose="02020603050405020304" pitchFamily="18" charset="0"/>
              </a:rPr>
              <a:t>. </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63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266"/>
            <a:ext cx="2267744" cy="646331"/>
          </a:xfrm>
          <a:prstGeom prst="rect">
            <a:avLst/>
          </a:prstGeom>
          <a:noFill/>
        </p:spPr>
        <p:txBody>
          <a:bodyPr wrap="square" lIns="91440" tIns="45720" rIns="91440" bIns="45720">
            <a:spAutoFit/>
          </a:bodyPr>
          <a:lstStyle/>
          <a:p>
            <a:pPr algn="ctr"/>
            <a:r>
              <a:rPr lang="uk-U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Лекція 5</a:t>
            </a:r>
            <a:endParaRPr lang="ru-RU"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рямоугольник 2"/>
          <p:cNvSpPr/>
          <p:nvPr/>
        </p:nvSpPr>
        <p:spPr>
          <a:xfrm>
            <a:off x="137227" y="1268760"/>
            <a:ext cx="8928992" cy="5693866"/>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Держава </a:t>
            </a:r>
            <a:r>
              <a:rPr lang="uk-UA" sz="2800" dirty="0" err="1">
                <a:latin typeface="Times New Roman" panose="02020603050405020304" pitchFamily="18" charset="0"/>
                <a:cs typeface="Times New Roman" panose="02020603050405020304" pitchFamily="18" charset="0"/>
              </a:rPr>
              <a:t>Оріховського</a:t>
            </a:r>
            <a:r>
              <a:rPr lang="uk-UA" sz="2800" dirty="0">
                <a:latin typeface="Times New Roman" panose="02020603050405020304" pitchFamily="18" charset="0"/>
                <a:cs typeface="Times New Roman" panose="02020603050405020304" pitchFamily="18" charset="0"/>
              </a:rPr>
              <a:t> складалася з рівних між собою складових – короля, ради (сейму) і народу, щоправда рівних лише від природи, а не за соціальним станом. На думку вченого, стабільна, корисна й вільна держава можлива лише за умови дотримання права всіма верствами населення, шляхетських привілеїв і монархічної форми правління як верхівки піраміди влади, що спрямовує діяльність виконавчої, законодавчої та судової її гілок. Правда, незадовго до смерті </a:t>
            </a:r>
            <a:r>
              <a:rPr lang="uk-UA" sz="2800" dirty="0" err="1">
                <a:latin typeface="Times New Roman" panose="02020603050405020304" pitchFamily="18" charset="0"/>
                <a:cs typeface="Times New Roman" panose="02020603050405020304" pitchFamily="18" charset="0"/>
              </a:rPr>
              <a:t>Оріховський</a:t>
            </a:r>
            <a:r>
              <a:rPr lang="uk-UA" sz="2800" dirty="0">
                <a:latin typeface="Times New Roman" panose="02020603050405020304" pitchFamily="18" charset="0"/>
                <a:cs typeface="Times New Roman" panose="02020603050405020304" pitchFamily="18" charset="0"/>
              </a:rPr>
              <a:t> на верхівку поставив духовну владу, тобто апостольську церкву, якій підпорядкував і монарха, і священнослужителів, і привілейоване шляхетство, і підлегле йому простонароддя</a:t>
            </a:r>
          </a:p>
        </p:txBody>
      </p:sp>
      <p:sp>
        <p:nvSpPr>
          <p:cNvPr id="4" name="Прямоугольник 3"/>
          <p:cNvSpPr/>
          <p:nvPr/>
        </p:nvSpPr>
        <p:spPr>
          <a:xfrm>
            <a:off x="0" y="447790"/>
            <a:ext cx="8869707" cy="954107"/>
          </a:xfrm>
          <a:prstGeom prst="rect">
            <a:avLst/>
          </a:prstGeom>
        </p:spPr>
        <p:txBody>
          <a:bodyPr wrap="square">
            <a:spAutoFit/>
          </a:bodyPr>
          <a:lstStyle/>
          <a:p>
            <a:pPr marL="457200" indent="-457200" algn="ctr">
              <a:buFont typeface="+mj-lt"/>
              <a:buAutoNum type="arabicPeriod"/>
            </a:pPr>
            <a:r>
              <a:rPr lang="uk-UA" sz="2800" dirty="0">
                <a:solidFill>
                  <a:srgbClr val="002060"/>
                </a:solidFill>
                <a:latin typeface="Times New Roman" panose="02020603050405020304" pitchFamily="18" charset="0"/>
                <a:cs typeface="Times New Roman" panose="02020603050405020304" pitchFamily="18" charset="0"/>
              </a:rPr>
              <a:t>Організація ПДУ українськими землями доби Речі Посполитої. </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9354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379</TotalTime>
  <Words>1232</Words>
  <Application>Microsoft Office PowerPoint</Application>
  <PresentationFormat>Экран (4:3)</PresentationFormat>
  <Paragraphs>53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42</cp:revision>
  <dcterms:created xsi:type="dcterms:W3CDTF">2020-01-28T20:23:37Z</dcterms:created>
  <dcterms:modified xsi:type="dcterms:W3CDTF">2021-03-15T07:20:22Z</dcterms:modified>
</cp:coreProperties>
</file>