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83" r:id="rId3"/>
    <p:sldId id="284" r:id="rId4"/>
    <p:sldId id="285" r:id="rId5"/>
    <p:sldId id="286" r:id="rId6"/>
    <p:sldId id="287" r:id="rId7"/>
    <p:sldId id="289" r:id="rId8"/>
    <p:sldId id="290" r:id="rId9"/>
    <p:sldId id="291" r:id="rId10"/>
    <p:sldId id="292" r:id="rId11"/>
    <p:sldId id="293" r:id="rId12"/>
    <p:sldId id="294" r:id="rId13"/>
    <p:sldId id="295" r:id="rId14"/>
    <p:sldId id="300" r:id="rId15"/>
    <p:sldId id="301" r:id="rId16"/>
    <p:sldId id="302" r:id="rId17"/>
    <p:sldId id="304" r:id="rId18"/>
    <p:sldId id="305" r:id="rId19"/>
    <p:sldId id="296" r:id="rId20"/>
    <p:sldId id="297" r:id="rId21"/>
    <p:sldId id="312" r:id="rId22"/>
    <p:sldId id="298" r:id="rId23"/>
    <p:sldId id="306" r:id="rId24"/>
    <p:sldId id="308" r:id="rId25"/>
    <p:sldId id="309" r:id="rId26"/>
    <p:sldId id="310" r:id="rId27"/>
    <p:sldId id="31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00"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D3C3C7-706A-431C-8C62-99421B46DD91}" type="doc">
      <dgm:prSet loTypeId="urn:microsoft.com/office/officeart/2005/8/layout/hProcess11" loCatId="process" qsTypeId="urn:microsoft.com/office/officeart/2005/8/quickstyle/simple1" qsCatId="simple" csTypeId="urn:microsoft.com/office/officeart/2005/8/colors/accent4_4" csCatId="accent4" phldr="1"/>
      <dgm:spPr/>
    </dgm:pt>
    <dgm:pt modelId="{FAF9C7FF-83DA-4D31-A5F9-89AC2502BED0}">
      <dgm:prSet phldrT="[Текст]"/>
      <dgm:spPr/>
      <dgm:t>
        <a:bodyPr/>
        <a:lstStyle/>
        <a:p>
          <a:r>
            <a:rPr lang="uk-UA" dirty="0" smtClean="0"/>
            <a:t>Первинна</a:t>
          </a:r>
        </a:p>
        <a:p>
          <a:r>
            <a:rPr lang="uk-UA" dirty="0" smtClean="0"/>
            <a:t>(дитинство)</a:t>
          </a:r>
          <a:endParaRPr lang="uk-UA" dirty="0"/>
        </a:p>
      </dgm:t>
    </dgm:pt>
    <dgm:pt modelId="{D86B8F59-872D-4B17-AD80-66217331337C}" type="parTrans" cxnId="{5AC7D3CA-D108-456D-BDE7-B2D4DAAEC7E3}">
      <dgm:prSet/>
      <dgm:spPr/>
      <dgm:t>
        <a:bodyPr/>
        <a:lstStyle/>
        <a:p>
          <a:endParaRPr lang="uk-UA"/>
        </a:p>
      </dgm:t>
    </dgm:pt>
    <dgm:pt modelId="{D370CC6A-D81E-49BB-8DD3-0BB81557F25E}" type="sibTrans" cxnId="{5AC7D3CA-D108-456D-BDE7-B2D4DAAEC7E3}">
      <dgm:prSet/>
      <dgm:spPr/>
      <dgm:t>
        <a:bodyPr/>
        <a:lstStyle/>
        <a:p>
          <a:endParaRPr lang="uk-UA"/>
        </a:p>
      </dgm:t>
    </dgm:pt>
    <dgm:pt modelId="{C6EBE878-3736-4BF1-84BB-1C96673C4205}">
      <dgm:prSet phldrT="[Текст]"/>
      <dgm:spPr/>
      <dgm:t>
        <a:bodyPr/>
        <a:lstStyle/>
        <a:p>
          <a:r>
            <a:rPr lang="uk-UA" dirty="0" smtClean="0"/>
            <a:t>Вторинна</a:t>
          </a:r>
        </a:p>
        <a:p>
          <a:r>
            <a:rPr lang="uk-UA" dirty="0" smtClean="0"/>
            <a:t>(решта життя)</a:t>
          </a:r>
          <a:endParaRPr lang="uk-UA" dirty="0"/>
        </a:p>
      </dgm:t>
    </dgm:pt>
    <dgm:pt modelId="{87855AD0-D444-45F4-BFB5-2F287F6881E1}" type="parTrans" cxnId="{5603D2F0-7FFA-4418-85A2-9ED9550C8ADB}">
      <dgm:prSet/>
      <dgm:spPr/>
      <dgm:t>
        <a:bodyPr/>
        <a:lstStyle/>
        <a:p>
          <a:endParaRPr lang="uk-UA"/>
        </a:p>
      </dgm:t>
    </dgm:pt>
    <dgm:pt modelId="{A9A8A033-9E84-4A49-A50C-42CD582BA945}" type="sibTrans" cxnId="{5603D2F0-7FFA-4418-85A2-9ED9550C8ADB}">
      <dgm:prSet/>
      <dgm:spPr/>
      <dgm:t>
        <a:bodyPr/>
        <a:lstStyle/>
        <a:p>
          <a:endParaRPr lang="uk-UA"/>
        </a:p>
      </dgm:t>
    </dgm:pt>
    <dgm:pt modelId="{1C15595C-8174-4DDE-B085-FB791F3EACFF}" type="pres">
      <dgm:prSet presAssocID="{F0D3C3C7-706A-431C-8C62-99421B46DD91}" presName="Name0" presStyleCnt="0">
        <dgm:presLayoutVars>
          <dgm:dir/>
          <dgm:resizeHandles val="exact"/>
        </dgm:presLayoutVars>
      </dgm:prSet>
      <dgm:spPr/>
    </dgm:pt>
    <dgm:pt modelId="{239DCF7A-9295-41D0-B748-1DCF1ED40AD3}" type="pres">
      <dgm:prSet presAssocID="{F0D3C3C7-706A-431C-8C62-99421B46DD91}" presName="arrow" presStyleLbl="bgShp" presStyleIdx="0" presStyleCnt="1"/>
      <dgm:spPr>
        <a:solidFill>
          <a:schemeClr val="accent4">
            <a:lumMod val="50000"/>
          </a:schemeClr>
        </a:solidFill>
      </dgm:spPr>
    </dgm:pt>
    <dgm:pt modelId="{15A9C48C-7A94-4101-9B9C-3361F6348C28}" type="pres">
      <dgm:prSet presAssocID="{F0D3C3C7-706A-431C-8C62-99421B46DD91}" presName="points" presStyleCnt="0"/>
      <dgm:spPr/>
    </dgm:pt>
    <dgm:pt modelId="{96807CAC-621A-4059-94AB-12EDBBA8ACEE}" type="pres">
      <dgm:prSet presAssocID="{FAF9C7FF-83DA-4D31-A5F9-89AC2502BED0}" presName="compositeA" presStyleCnt="0"/>
      <dgm:spPr/>
    </dgm:pt>
    <dgm:pt modelId="{690DB35E-38B7-40DD-BE11-E47C3CA1DCB9}" type="pres">
      <dgm:prSet presAssocID="{FAF9C7FF-83DA-4D31-A5F9-89AC2502BED0}" presName="textA" presStyleLbl="revTx" presStyleIdx="0" presStyleCnt="2">
        <dgm:presLayoutVars>
          <dgm:bulletEnabled val="1"/>
        </dgm:presLayoutVars>
      </dgm:prSet>
      <dgm:spPr/>
      <dgm:t>
        <a:bodyPr/>
        <a:lstStyle/>
        <a:p>
          <a:endParaRPr lang="uk-UA"/>
        </a:p>
      </dgm:t>
    </dgm:pt>
    <dgm:pt modelId="{FA2BCCC8-888B-4A2D-A728-F62131E4398B}" type="pres">
      <dgm:prSet presAssocID="{FAF9C7FF-83DA-4D31-A5F9-89AC2502BED0}" presName="circleA" presStyleLbl="node1" presStyleIdx="0" presStyleCnt="2" custLinFactX="-100000" custLinFactNeighborX="-144437" custLinFactNeighborY="7143"/>
      <dgm:spPr/>
    </dgm:pt>
    <dgm:pt modelId="{F163179F-1180-4213-998C-2D3EE95531D4}" type="pres">
      <dgm:prSet presAssocID="{FAF9C7FF-83DA-4D31-A5F9-89AC2502BED0}" presName="spaceA" presStyleCnt="0"/>
      <dgm:spPr/>
    </dgm:pt>
    <dgm:pt modelId="{7061FB38-D1DA-404A-BC63-4B5AA4C26EA3}" type="pres">
      <dgm:prSet presAssocID="{D370CC6A-D81E-49BB-8DD3-0BB81557F25E}" presName="space" presStyleCnt="0"/>
      <dgm:spPr/>
    </dgm:pt>
    <dgm:pt modelId="{6284C12A-868D-44AB-B291-72B0523ED226}" type="pres">
      <dgm:prSet presAssocID="{C6EBE878-3736-4BF1-84BB-1C96673C4205}" presName="compositeB" presStyleCnt="0"/>
      <dgm:spPr/>
    </dgm:pt>
    <dgm:pt modelId="{E7512AFA-3C64-45FF-956B-F7C720D86EA3}" type="pres">
      <dgm:prSet presAssocID="{C6EBE878-3736-4BF1-84BB-1C96673C4205}" presName="textB" presStyleLbl="revTx" presStyleIdx="1" presStyleCnt="2">
        <dgm:presLayoutVars>
          <dgm:bulletEnabled val="1"/>
        </dgm:presLayoutVars>
      </dgm:prSet>
      <dgm:spPr/>
      <dgm:t>
        <a:bodyPr/>
        <a:lstStyle/>
        <a:p>
          <a:endParaRPr lang="uk-UA"/>
        </a:p>
      </dgm:t>
    </dgm:pt>
    <dgm:pt modelId="{F6776AD3-690E-4CE6-B193-05E545725806}" type="pres">
      <dgm:prSet presAssocID="{C6EBE878-3736-4BF1-84BB-1C96673C4205}" presName="circleB" presStyleLbl="node1" presStyleIdx="1" presStyleCnt="2"/>
      <dgm:spPr/>
    </dgm:pt>
    <dgm:pt modelId="{69D994C2-550D-4F2E-93F0-655560886238}" type="pres">
      <dgm:prSet presAssocID="{C6EBE878-3736-4BF1-84BB-1C96673C4205}" presName="spaceB" presStyleCnt="0"/>
      <dgm:spPr/>
    </dgm:pt>
  </dgm:ptLst>
  <dgm:cxnLst>
    <dgm:cxn modelId="{5F1EF77E-C729-4282-8775-B33CCDAFE2BF}" type="presOf" srcId="{FAF9C7FF-83DA-4D31-A5F9-89AC2502BED0}" destId="{690DB35E-38B7-40DD-BE11-E47C3CA1DCB9}" srcOrd="0" destOrd="0" presId="urn:microsoft.com/office/officeart/2005/8/layout/hProcess11"/>
    <dgm:cxn modelId="{5AC7D3CA-D108-456D-BDE7-B2D4DAAEC7E3}" srcId="{F0D3C3C7-706A-431C-8C62-99421B46DD91}" destId="{FAF9C7FF-83DA-4D31-A5F9-89AC2502BED0}" srcOrd="0" destOrd="0" parTransId="{D86B8F59-872D-4B17-AD80-66217331337C}" sibTransId="{D370CC6A-D81E-49BB-8DD3-0BB81557F25E}"/>
    <dgm:cxn modelId="{6557756E-B0BB-4C1B-88C8-257F3EF8C5BC}" type="presOf" srcId="{F0D3C3C7-706A-431C-8C62-99421B46DD91}" destId="{1C15595C-8174-4DDE-B085-FB791F3EACFF}" srcOrd="0" destOrd="0" presId="urn:microsoft.com/office/officeart/2005/8/layout/hProcess11"/>
    <dgm:cxn modelId="{D161B5C7-29BE-4E2E-9A91-E78F7E248BAD}" type="presOf" srcId="{C6EBE878-3736-4BF1-84BB-1C96673C4205}" destId="{E7512AFA-3C64-45FF-956B-F7C720D86EA3}" srcOrd="0" destOrd="0" presId="urn:microsoft.com/office/officeart/2005/8/layout/hProcess11"/>
    <dgm:cxn modelId="{5603D2F0-7FFA-4418-85A2-9ED9550C8ADB}" srcId="{F0D3C3C7-706A-431C-8C62-99421B46DD91}" destId="{C6EBE878-3736-4BF1-84BB-1C96673C4205}" srcOrd="1" destOrd="0" parTransId="{87855AD0-D444-45F4-BFB5-2F287F6881E1}" sibTransId="{A9A8A033-9E84-4A49-A50C-42CD582BA945}"/>
    <dgm:cxn modelId="{A8CBCDD5-02A4-450C-8DDA-016AF5C6B734}" type="presParOf" srcId="{1C15595C-8174-4DDE-B085-FB791F3EACFF}" destId="{239DCF7A-9295-41D0-B748-1DCF1ED40AD3}" srcOrd="0" destOrd="0" presId="urn:microsoft.com/office/officeart/2005/8/layout/hProcess11"/>
    <dgm:cxn modelId="{AE7798B8-67E8-41EE-9FFF-CA6D819544B3}" type="presParOf" srcId="{1C15595C-8174-4DDE-B085-FB791F3EACFF}" destId="{15A9C48C-7A94-4101-9B9C-3361F6348C28}" srcOrd="1" destOrd="0" presId="urn:microsoft.com/office/officeart/2005/8/layout/hProcess11"/>
    <dgm:cxn modelId="{ED4D4EEF-3B61-414E-95A6-2D7776B2F98F}" type="presParOf" srcId="{15A9C48C-7A94-4101-9B9C-3361F6348C28}" destId="{96807CAC-621A-4059-94AB-12EDBBA8ACEE}" srcOrd="0" destOrd="0" presId="urn:microsoft.com/office/officeart/2005/8/layout/hProcess11"/>
    <dgm:cxn modelId="{FB06BE96-2504-4C26-AEE9-3F785ED9CE8C}" type="presParOf" srcId="{96807CAC-621A-4059-94AB-12EDBBA8ACEE}" destId="{690DB35E-38B7-40DD-BE11-E47C3CA1DCB9}" srcOrd="0" destOrd="0" presId="urn:microsoft.com/office/officeart/2005/8/layout/hProcess11"/>
    <dgm:cxn modelId="{BED3F286-6509-4EA8-A2FA-434D32A148A1}" type="presParOf" srcId="{96807CAC-621A-4059-94AB-12EDBBA8ACEE}" destId="{FA2BCCC8-888B-4A2D-A728-F62131E4398B}" srcOrd="1" destOrd="0" presId="urn:microsoft.com/office/officeart/2005/8/layout/hProcess11"/>
    <dgm:cxn modelId="{2C678083-EC5B-4044-9989-FA457C80F2F3}" type="presParOf" srcId="{96807CAC-621A-4059-94AB-12EDBBA8ACEE}" destId="{F163179F-1180-4213-998C-2D3EE95531D4}" srcOrd="2" destOrd="0" presId="urn:microsoft.com/office/officeart/2005/8/layout/hProcess11"/>
    <dgm:cxn modelId="{AEEFF4FC-8B4D-4011-B846-612FE30AAFAA}" type="presParOf" srcId="{15A9C48C-7A94-4101-9B9C-3361F6348C28}" destId="{7061FB38-D1DA-404A-BC63-4B5AA4C26EA3}" srcOrd="1" destOrd="0" presId="urn:microsoft.com/office/officeart/2005/8/layout/hProcess11"/>
    <dgm:cxn modelId="{416A44F1-2828-4849-8678-EB3E6108C572}" type="presParOf" srcId="{15A9C48C-7A94-4101-9B9C-3361F6348C28}" destId="{6284C12A-868D-44AB-B291-72B0523ED226}" srcOrd="2" destOrd="0" presId="urn:microsoft.com/office/officeart/2005/8/layout/hProcess11"/>
    <dgm:cxn modelId="{3612E31D-0BF4-4687-A606-B9D94DBEA206}" type="presParOf" srcId="{6284C12A-868D-44AB-B291-72B0523ED226}" destId="{E7512AFA-3C64-45FF-956B-F7C720D86EA3}" srcOrd="0" destOrd="0" presId="urn:microsoft.com/office/officeart/2005/8/layout/hProcess11"/>
    <dgm:cxn modelId="{0CD462E1-201C-4159-A463-8AD144523709}" type="presParOf" srcId="{6284C12A-868D-44AB-B291-72B0523ED226}" destId="{F6776AD3-690E-4CE6-B193-05E545725806}" srcOrd="1" destOrd="0" presId="urn:microsoft.com/office/officeart/2005/8/layout/hProcess11"/>
    <dgm:cxn modelId="{93988024-DDBB-46F8-960C-2272B7CD98BD}" type="presParOf" srcId="{6284C12A-868D-44AB-B291-72B0523ED226}" destId="{69D994C2-550D-4F2E-93F0-65556088623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AB3A824-1A51-4B26-AD58-A6D8E14F6C04}" type="datetimeFigureOut">
              <a:rPr lang="en-US" smtClean="0"/>
              <a:pPr/>
              <a:t>9/23/2023</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57E33E-8B18-4087-B112-809917729534}" type="datetimeFigureOut">
              <a:rPr lang="en-US" smtClean="0"/>
              <a:pPr/>
              <a:t>9/23/2023</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FFE419-2371-464F-8239-3959401C3561}" type="datetimeFigureOut">
              <a:rPr lang="en-US" smtClean="0"/>
              <a:pPr/>
              <a:t>9/23/2023</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D162C4-EDD9-4389-A98B-B87ECEA2A816}" type="datetimeFigureOut">
              <a:rPr lang="en-US" smtClean="0"/>
              <a:pPr/>
              <a:t>9/23/2023</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5059C3-6A89-4494-99FF-5A4D6FFD50EB}" type="datetimeFigureOut">
              <a:rPr lang="en-US" smtClean="0"/>
              <a:pPr/>
              <a:t>9/23/2023</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954B2F-12DE-47F5-8894-472B206D2E1E}" type="datetimeFigureOut">
              <a:rPr lang="en-US" smtClean="0"/>
              <a:pPr/>
              <a:t>9/23/2023</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30E46F-7819-4ACF-B48B-48222C2ACC88}" type="datetimeFigureOut">
              <a:rPr lang="en-US" smtClean="0"/>
              <a:pPr/>
              <a:t>9/23/2023</a:t>
            </a:fld>
            <a:endParaRPr lang="en-US" dirty="0"/>
          </a:p>
        </p:txBody>
      </p:sp>
      <p:sp>
        <p:nvSpPr>
          <p:cNvPr id="8" name="Нижний колонтитул 7"/>
          <p:cNvSpPr>
            <a:spLocks noGrp="1"/>
          </p:cNvSpPr>
          <p:nvPr>
            <p:ph type="ftr" sz="quarter" idx="11"/>
          </p:nvPr>
        </p:nvSpPr>
        <p:spPr/>
        <p:txBody>
          <a:bodyPr/>
          <a:lstStyle/>
          <a:p>
            <a:r>
              <a:rPr lang="en-US" dirty="0" smtClean="0"/>
              <a:t>
              </a:t>
            </a:r>
            <a:endParaRPr lang="en-US" dirty="0"/>
          </a:p>
        </p:txBody>
      </p:sp>
      <p:sp>
        <p:nvSpPr>
          <p:cNvPr id="9" name="Номер слайда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AF3416-4057-4DAA-829D-4CA07428D088}" type="datetimeFigureOut">
              <a:rPr lang="en-US" smtClean="0"/>
              <a:pPr/>
              <a:t>9/23/2023</a:t>
            </a:fld>
            <a:endParaRPr lang="en-US" dirty="0"/>
          </a:p>
        </p:txBody>
      </p:sp>
      <p:sp>
        <p:nvSpPr>
          <p:cNvPr id="4" name="Нижний колонтитул 3"/>
          <p:cNvSpPr>
            <a:spLocks noGrp="1"/>
          </p:cNvSpPr>
          <p:nvPr>
            <p:ph type="ftr" sz="quarter" idx="11"/>
          </p:nvPr>
        </p:nvSpPr>
        <p:spPr/>
        <p:txBody>
          <a:bodyPr/>
          <a:lstStyle/>
          <a:p>
            <a:r>
              <a:rPr lang="en-US" dirty="0" smtClean="0"/>
              <a:t>
              </a:t>
            </a:r>
            <a:endParaRPr lang="en-US" dirty="0"/>
          </a:p>
        </p:txBody>
      </p:sp>
      <p:sp>
        <p:nvSpPr>
          <p:cNvPr id="5" name="Номер слайда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1D9284-D300-4297-87F7-E791DCC15DB1}" type="datetimeFigureOut">
              <a:rPr lang="en-US" smtClean="0"/>
              <a:pPr/>
              <a:t>9/23/2023</a:t>
            </a:fld>
            <a:endParaRPr lang="en-US" dirty="0"/>
          </a:p>
        </p:txBody>
      </p:sp>
      <p:sp>
        <p:nvSpPr>
          <p:cNvPr id="3" name="Нижний колонтитул 2"/>
          <p:cNvSpPr>
            <a:spLocks noGrp="1"/>
          </p:cNvSpPr>
          <p:nvPr>
            <p:ph type="ftr" sz="quarter" idx="11"/>
          </p:nvPr>
        </p:nvSpPr>
        <p:spPr/>
        <p:txBody>
          <a:bodyPr/>
          <a:lstStyle/>
          <a:p>
            <a:r>
              <a:rPr lang="en-US" dirty="0" smtClean="0"/>
              <a:t>
              </a:t>
            </a:r>
            <a:endParaRPr lang="en-US" dirty="0"/>
          </a:p>
        </p:txBody>
      </p:sp>
      <p:sp>
        <p:nvSpPr>
          <p:cNvPr id="4" name="Номер слайда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D525BB-DA17-4BA0-B3C8-3AC3ABC827E6}" type="datetimeFigureOut">
              <a:rPr lang="en-US" smtClean="0"/>
              <a:pPr/>
              <a:t>9/23/2023</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6C4C9A-3960-41CF-A4E9-2A8FB932454B}" type="datetimeFigureOut">
              <a:rPr lang="en-US" smtClean="0"/>
              <a:pPr/>
              <a:t>9/23/2023</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pPr/>
              <a:t>9/23/2023</a:t>
            </a:fld>
            <a:endParaRPr lang="en-US" dirty="0"/>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bc.com/ukrainian/vert_cul/2015/10/151013_vert_cul_feral_the_children_raised_by_wolves_vp"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1524001"/>
            <a:ext cx="11734800" cy="1371600"/>
          </a:xfrm>
        </p:spPr>
        <p:txBody>
          <a:bodyPr>
            <a:normAutofit/>
          </a:bodyPr>
          <a:lstStyle/>
          <a:p>
            <a:r>
              <a:rPr lang="uk-UA" sz="5300" b="1" dirty="0">
                <a:effectLst>
                  <a:outerShdw blurRad="38100" dist="38100" dir="2700000" algn="tl">
                    <a:srgbClr val="000000">
                      <a:alpha val="43137"/>
                    </a:srgbClr>
                  </a:outerShdw>
                </a:effectLst>
              </a:rPr>
              <a:t>Тема: </a:t>
            </a:r>
            <a:r>
              <a:rPr lang="uk-UA" sz="4800" dirty="0" smtClean="0"/>
              <a:t> </a:t>
            </a:r>
            <a:r>
              <a:rPr lang="uk-UA" sz="5300" b="1" dirty="0" smtClean="0">
                <a:effectLst>
                  <a:outerShdw blurRad="38100" dist="38100" dir="2700000" algn="tl">
                    <a:srgbClr val="000000">
                      <a:alpha val="43137"/>
                    </a:srgbClr>
                  </a:outerShdw>
                </a:effectLst>
              </a:rPr>
              <a:t>Соціалізація особистості </a:t>
            </a:r>
            <a:endParaRPr lang="ru-RU" sz="5300"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905000" y="3276600"/>
            <a:ext cx="8534400" cy="2438400"/>
          </a:xfrm>
        </p:spPr>
        <p:txBody>
          <a:bodyPr>
            <a:normAutofit fontScale="55000" lnSpcReduction="20000"/>
          </a:bodyPr>
          <a:lstStyle/>
          <a:p>
            <a:r>
              <a:rPr lang="uk-UA" dirty="0" smtClean="0"/>
              <a:t> </a:t>
            </a:r>
          </a:p>
          <a:p>
            <a:pPr algn="just"/>
            <a:r>
              <a:rPr lang="uk-UA" sz="4500" b="1" dirty="0" smtClean="0">
                <a:solidFill>
                  <a:schemeClr val="tx1"/>
                </a:solidFill>
                <a:effectLst>
                  <a:outerShdw blurRad="38100" dist="38100" dir="2700000" algn="tl">
                    <a:srgbClr val="000000">
                      <a:alpha val="43137"/>
                    </a:srgbClr>
                  </a:outerShdw>
                </a:effectLst>
              </a:rPr>
              <a:t>1. Соціалізація та її фактори</a:t>
            </a:r>
          </a:p>
          <a:p>
            <a:pPr algn="just"/>
            <a:r>
              <a:rPr lang="uk-UA" sz="4500" b="1" dirty="0" smtClean="0">
                <a:solidFill>
                  <a:schemeClr val="tx1"/>
                </a:solidFill>
                <a:effectLst>
                  <a:outerShdw blurRad="38100" dist="38100" dir="2700000" algn="tl">
                    <a:srgbClr val="000000">
                      <a:alpha val="43137"/>
                    </a:srgbClr>
                  </a:outerShdw>
                </a:effectLst>
              </a:rPr>
              <a:t>2. Основні етапи соціалізації</a:t>
            </a:r>
          </a:p>
          <a:p>
            <a:pPr algn="just"/>
            <a:r>
              <a:rPr lang="uk-UA" sz="4500" b="1" dirty="0" smtClean="0">
                <a:solidFill>
                  <a:schemeClr val="tx1"/>
                </a:solidFill>
                <a:effectLst>
                  <a:outerShdw blurRad="38100" dist="38100" dir="2700000" algn="tl">
                    <a:srgbClr val="000000">
                      <a:alpha val="43137"/>
                    </a:srgbClr>
                  </a:outerShdw>
                </a:effectLst>
              </a:rPr>
              <a:t>3. Агенти та інститути соціалізації</a:t>
            </a:r>
          </a:p>
          <a:p>
            <a:pPr algn="just"/>
            <a:r>
              <a:rPr lang="uk-UA" sz="4500" b="1" dirty="0" smtClean="0">
                <a:solidFill>
                  <a:schemeClr val="tx1"/>
                </a:solidFill>
                <a:effectLst>
                  <a:outerShdw blurRad="38100" dist="38100" dir="2700000" algn="tl">
                    <a:srgbClr val="000000">
                      <a:alpha val="43137"/>
                    </a:srgbClr>
                  </a:outerShdw>
                </a:effectLst>
              </a:rPr>
              <a:t>4. Особливості соціалізації в різні вікові періоди</a:t>
            </a:r>
          </a:p>
          <a:p>
            <a:pPr algn="just"/>
            <a:r>
              <a:rPr lang="uk-UA" sz="4500" b="1" dirty="0" smtClean="0">
                <a:solidFill>
                  <a:schemeClr val="tx1"/>
                </a:solidFill>
                <a:effectLst>
                  <a:outerShdw blurRad="38100" dist="38100" dir="2700000" algn="tl">
                    <a:srgbClr val="000000">
                      <a:alpha val="43137"/>
                    </a:srgbClr>
                  </a:outerShdw>
                </a:effectLst>
              </a:rPr>
              <a:t>5. Теорія поколінь </a:t>
            </a:r>
          </a:p>
          <a:p>
            <a:endParaRPr lang="uk-UA"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Основні етапи соціалізації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Autofit/>
          </a:bodyPr>
          <a:lstStyle/>
          <a:p>
            <a:pPr algn="just"/>
            <a:r>
              <a:rPr lang="uk-UA" sz="2100" b="1" dirty="0" smtClean="0"/>
              <a:t>Десоціалізація – це процес втрати старих цінностей, норм, ролей і правил поведінки, соціального досвіду. </a:t>
            </a:r>
            <a:endParaRPr lang="uk-UA" sz="2100" dirty="0" smtClean="0"/>
          </a:p>
          <a:p>
            <a:pPr algn="just"/>
            <a:r>
              <a:rPr lang="uk-UA" sz="2100" dirty="0" smtClean="0"/>
              <a:t>Десоціалізація може досягати різних рівнів: від легкої дезорієнтації в соціальних ситуаціях до повної втрати зв'язку з соціальним середовищем. У разі сильної вираженості, особистість, найчастіше, вже не може відновити втрачені цінності, норми і ролі в повному обсязі. </a:t>
            </a:r>
            <a:r>
              <a:rPr lang="uk-UA" sz="2100" b="1" dirty="0" smtClean="0"/>
              <a:t>Сильна десоціалізація має місце при попаданні індивіда в екстремальні умови. </a:t>
            </a:r>
            <a:r>
              <a:rPr lang="uk-UA" sz="2100" dirty="0" smtClean="0"/>
              <a:t>Саме з такими умовами стикаються ті, хто потрапляє в концентраційні табори, в'язниці і колонії, психіатричні лікарні, </a:t>
            </a:r>
          </a:p>
          <a:p>
            <a:pPr algn="just"/>
            <a:r>
              <a:rPr lang="uk-UA" sz="2100" b="1" dirty="0" smtClean="0"/>
              <a:t>Десоціалізація - процес розпаду або деградації особистості</a:t>
            </a:r>
            <a:r>
              <a:rPr lang="uk-UA" sz="2100" dirty="0" smtClean="0"/>
              <a:t>, коли соціалізація індивіда стає все більш фрагментарною і втрачає свою складність як багатосторонній соціальний процес або має асоціальну або антисоціальну спрямованість. Це процес, в якому раніше соціалізована людина повертається частково або повністю в доособистісну форму існування або втрачає соціально схвалювані особистісні якості. </a:t>
            </a:r>
          </a:p>
          <a:p>
            <a:pPr algn="just"/>
            <a:r>
              <a:rPr lang="uk-UA" sz="2100" dirty="0" smtClean="0"/>
              <a:t>Десоціалізація може відбуватися в зв'язку з серйозними психічними захворюваннями, а також з втратою можливостей свідомості індивіда і його розумових здібностей до інтеріоризації. Певною мірою десоціалізація може зачіпати індивідів, нехтують соціальними цінностями. </a:t>
            </a:r>
            <a:endParaRPr lang="uk-UA" sz="2100" b="1"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Агенти та інститути соціалізації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Autofit/>
          </a:bodyPr>
          <a:lstStyle/>
          <a:p>
            <a:pPr algn="just"/>
            <a:r>
              <a:rPr lang="uk-UA" sz="2000" b="1" dirty="0" smtClean="0"/>
              <a:t>Агенти соціалізації </a:t>
            </a:r>
            <a:r>
              <a:rPr lang="uk-UA" sz="2000" dirty="0" smtClean="0"/>
              <a:t>— </a:t>
            </a:r>
            <a:r>
              <a:rPr lang="uk-UA" sz="2000" b="1" dirty="0" smtClean="0"/>
              <a:t>конкретні люди</a:t>
            </a:r>
            <a:r>
              <a:rPr lang="uk-UA" sz="2000" dirty="0" smtClean="0"/>
              <a:t>, які навчають людину культурним нормам і допомагають засвоювати соціальні ролі. </a:t>
            </a:r>
          </a:p>
          <a:p>
            <a:pPr algn="just"/>
            <a:r>
              <a:rPr lang="uk-UA" sz="2000" b="1" dirty="0" smtClean="0"/>
              <a:t>Агенти первинної соціалізації </a:t>
            </a:r>
            <a:r>
              <a:rPr lang="uk-UA" sz="2000" dirty="0" smtClean="0"/>
              <a:t>— люди, які складають найближче оточення особи (батьки, родичі, друзі). Вони виконують багато функцій (батько — вихователь, друг, опікун, учитель тощо), їхні функції взаємозамінні (скажімо, батько за певних умов може взяти на себе виконання функцій матері щодо дитини). Разом із тим, кожен агент дає індивіду в процесі соціалізації саме те, що він може дати. Наприклад, батьки можуть дитині замінити друзів, але вони не зможуть навчити її того, що вона вчиться у своїх друзів: битися, хитрувати, порушувати певні соціальні норми, бути лідером у групі, поводитися з ровесниками. </a:t>
            </a:r>
          </a:p>
          <a:p>
            <a:pPr algn="just"/>
            <a:r>
              <a:rPr lang="uk-UA" sz="2000" b="1" dirty="0" smtClean="0"/>
              <a:t>Агенти вторинної соціалізації </a:t>
            </a:r>
            <a:r>
              <a:rPr lang="uk-UA" sz="2000" dirty="0" smtClean="0"/>
              <a:t>— представники адміністрації школи, вищого навчального закладу, армії, підприємства, партій, засобів масової інформації та ін. Контакти з цими агентами є коротшими, а їхній вплив, як правило слабший, ніж в агентів первинної соціалізації. Кожен із них виковує не більше однієї-двох функцій. їхні функції спеціалізовані, а тому не можуть бути взаємозамінними (наприклад, функції міліціонера і священика). Особливістю цих агентів є те, що вони, як правило, отримують грошову винагороду за виконання своїх функцій. </a:t>
            </a:r>
            <a:endParaRPr lang="uk-UA" sz="2000"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Агенти та інститути соціалізації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Autofit/>
          </a:bodyPr>
          <a:lstStyle/>
          <a:p>
            <a:pPr algn="just"/>
            <a:r>
              <a:rPr lang="uk-UA" sz="2800" b="1" dirty="0" smtClean="0"/>
              <a:t>Інститути соціалізації </a:t>
            </a:r>
            <a:r>
              <a:rPr lang="uk-UA" sz="2800" dirty="0" smtClean="0"/>
              <a:t>— установи, які впливають на процес соціалізації, спрямовують його. Вони розвивають особистість, розширюють її знання про світ, її розуміння того, якою є бажана і небажана соціальна поведінка. </a:t>
            </a:r>
          </a:p>
          <a:p>
            <a:pPr algn="just"/>
            <a:r>
              <a:rPr lang="uk-UA" sz="2800" b="1" dirty="0" smtClean="0"/>
              <a:t>Інститути первинної соціалізації </a:t>
            </a:r>
            <a:r>
              <a:rPr lang="uk-UA" sz="2800" dirty="0" smtClean="0"/>
              <a:t>— сім'я, компанія друзів, школа. </a:t>
            </a:r>
          </a:p>
          <a:p>
            <a:pPr algn="just"/>
            <a:r>
              <a:rPr lang="uk-UA" sz="2800" b="1" dirty="0" smtClean="0"/>
              <a:t>Інститути вторинної соціалізації </a:t>
            </a:r>
            <a:r>
              <a:rPr lang="uk-UA" sz="2800" dirty="0" smtClean="0"/>
              <a:t>— заклади вищої освіти, армія, суд, церква, засоби масової інформації та ін.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fontScale="90000"/>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Особливості соціалізації в різні вікові періоди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Autofit/>
          </a:bodyPr>
          <a:lstStyle/>
          <a:p>
            <a:pPr marL="0" indent="0" algn="just"/>
            <a:r>
              <a:rPr lang="uk-UA" sz="2800" b="1" dirty="0" smtClean="0"/>
              <a:t>Дитинство (від 0 до 18 років чи за іншою періодизацією від 0 до 13 років). </a:t>
            </a:r>
          </a:p>
          <a:p>
            <a:pPr algn="just"/>
            <a:r>
              <a:rPr lang="uk-UA" sz="2800" b="1" dirty="0" smtClean="0"/>
              <a:t>Соціалізація повинна починатися в дитинстві, коли приблизно на 70% формується людська особистість. Варто запізнитися, як почнуться незворотні процеси. У дитинстві закладається фундамент соціалізації, і в той же час це найбільш незахищений її етап, оскільки дитина повністю залежить від того соціального оточення в яке вона потрапила.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fontScale="90000"/>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Особливості соціалізації в різні вікові періоди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Autofit/>
          </a:bodyPr>
          <a:lstStyle/>
          <a:p>
            <a:pPr marL="0" indent="0" algn="just"/>
            <a:r>
              <a:rPr lang="uk-UA" sz="2400" dirty="0" smtClean="0"/>
              <a:t>Відмінною характеристикою дитинства є його універсальність, під якою розуміється наявність і функціонування цього утворення в різні історичні епохи, в суспільствах з різними культурами, у всіх шарах і стратах населення. </a:t>
            </a:r>
          </a:p>
          <a:p>
            <a:pPr marL="0" indent="0" algn="just"/>
            <a:r>
              <a:rPr lang="uk-UA" sz="2400" dirty="0" smtClean="0"/>
              <a:t>Однак дитинство не є гомогенним, тобто має внутрішню диференціацію на елементи, що значно відрізняються один від одного (період немовляти; раннє дитинство; дошкільний  вік; молодший шкільний вік; середній шкільний вік (підлітковий); старший шкільний вік (юнацький) тощо).</a:t>
            </a:r>
            <a:endParaRPr lang="uk-UA" sz="2400" b="1" dirty="0" smtClean="0"/>
          </a:p>
          <a:p>
            <a:pPr marL="0" indent="0" algn="just"/>
            <a:r>
              <a:rPr lang="uk-UA" sz="2400" dirty="0" smtClean="0"/>
              <a:t>Соціалізація дитини в перші роки життя має важливе значення. Саме в цей період відбувається швидке зростання дитини і псхофізіологічний розвиток. І вкрай несприятливий вплив можуть чинити такі фактори як недостатнє харчування, фізична та/або емоційна байдужість оточуючих і т.д. На  даному етапі соціалізації ці чинники більшою мірою негативно відбиваються на дитині, ніж в наступні періоди життя.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fontScale="90000"/>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Особливості соціалізації в різні вікові періоди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Autofit/>
          </a:bodyPr>
          <a:lstStyle/>
          <a:p>
            <a:pPr marL="0" indent="0" algn="just"/>
            <a:r>
              <a:rPr lang="uk-UA" sz="2400" dirty="0" smtClean="0"/>
              <a:t>Дитинство - період, коли дитина розвивається у фізичному, психологічному і соціальному плані надзвичайно швидко, проходячи за короткий час колосальний шлях від безпорадного новонародженого з малим набором вроджених реакцій до активного індивіда, здатного дивитися, слухати, діяти, привертати увагу, радіти появі близьких і т.д. </a:t>
            </a:r>
          </a:p>
          <a:p>
            <a:pPr marL="0" indent="0" algn="just"/>
            <a:r>
              <a:rPr lang="uk-UA" sz="2400" dirty="0" smtClean="0"/>
              <a:t>Провідною діяльністю на етапі дитинства виступає емоційне спілкування дитини з дорослими членами сім'ї, а провідною стороною соціалізації є засвоєння норм відносин між людьми. </a:t>
            </a:r>
          </a:p>
          <a:p>
            <a:pPr marL="0" indent="0" algn="just"/>
            <a:r>
              <a:rPr lang="uk-UA" sz="2400" dirty="0" smtClean="0"/>
              <a:t>З самого народження людина включається в соціальні взаємодії і, задовго до того як навчиться говорити, отримує свій перший досвід соціального спілкування. У період дитинства у людини відбувається процес формування базової довіри до навколишнього світу. І саме в цей період </a:t>
            </a:r>
            <a:r>
              <a:rPr lang="uk-UA" sz="2400" dirty="0" smtClean="0"/>
              <a:t>найбільш </a:t>
            </a:r>
            <a:r>
              <a:rPr lang="uk-UA" sz="2400" dirty="0" smtClean="0"/>
              <a:t>значимими людьми для дитини є батьки. </a:t>
            </a:r>
            <a:endParaRPr lang="uk-UA" sz="2400"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fontScale="90000"/>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Особливості соціалізації в різні вікові періоди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Autofit/>
          </a:bodyPr>
          <a:lstStyle/>
          <a:p>
            <a:pPr marL="0" indent="0" algn="just"/>
            <a:r>
              <a:rPr lang="uk-UA" sz="2400" b="1" dirty="0" smtClean="0"/>
              <a:t>Діти ізольовані від суспільства, у соціальному плані програють. </a:t>
            </a:r>
          </a:p>
          <a:p>
            <a:pPr marL="0" indent="0" algn="just"/>
            <a:r>
              <a:rPr lang="uk-UA" sz="2400" b="1" dirty="0" smtClean="0"/>
              <a:t>Це доводять дослідження “дітей-</a:t>
            </a:r>
            <a:r>
              <a:rPr lang="uk-UA" sz="2400" b="1" dirty="0" err="1" smtClean="0"/>
              <a:t>фералів</a:t>
            </a:r>
            <a:r>
              <a:rPr lang="uk-UA" sz="2400" b="1" dirty="0" smtClean="0"/>
              <a:t>” (“діти-</a:t>
            </a:r>
            <a:r>
              <a:rPr lang="uk-UA" sz="2400" b="1" dirty="0" err="1" smtClean="0"/>
              <a:t>мауглі</a:t>
            </a:r>
            <a:r>
              <a:rPr lang="uk-UA" sz="2400" b="1" dirty="0" smtClean="0"/>
              <a:t>”) </a:t>
            </a:r>
          </a:p>
          <a:p>
            <a:pPr marL="0" indent="0" algn="just"/>
            <a:r>
              <a:rPr lang="en-US" sz="2400" b="1" dirty="0" smtClean="0">
                <a:hlinkClick r:id="rId2"/>
              </a:rPr>
              <a:t>https://www.bbc.com/ukrainian/vert_cul/2015/10/151013_vert_cul_feral_the_children_raised_by_wolves_vp</a:t>
            </a:r>
            <a:endParaRPr lang="uk-UA" sz="2400" b="1" dirty="0" smtClean="0"/>
          </a:p>
          <a:p>
            <a:pPr marL="0" indent="0" algn="just"/>
            <a:r>
              <a:rPr lang="uk-UA" sz="2400" b="1" dirty="0" smtClean="0"/>
              <a:t>Звичайно такі випадки є скоріше виключеннями та крайнім проявом відхилень в процесі соціалізації.</a:t>
            </a:r>
          </a:p>
          <a:p>
            <a:pPr marL="0" indent="0" algn="just"/>
            <a:endParaRPr lang="uk-UA" sz="2400" b="1" dirty="0" smtClean="0"/>
          </a:p>
        </p:txBody>
      </p:sp>
      <p:pic>
        <p:nvPicPr>
          <p:cNvPr id="7" name="Рисунок 6" descr="загружено.jpg"/>
          <p:cNvPicPr>
            <a:picLocks noChangeAspect="1"/>
          </p:cNvPicPr>
          <p:nvPr/>
        </p:nvPicPr>
        <p:blipFill>
          <a:blip r:embed="rId3"/>
          <a:stretch>
            <a:fillRect/>
          </a:stretch>
        </p:blipFill>
        <p:spPr>
          <a:xfrm>
            <a:off x="304800" y="3810000"/>
            <a:ext cx="3886200" cy="2743200"/>
          </a:xfrm>
          <a:prstGeom prst="rect">
            <a:avLst/>
          </a:prstGeom>
        </p:spPr>
      </p:pic>
      <p:pic>
        <p:nvPicPr>
          <p:cNvPr id="8" name="Рисунок 7" descr="загружено (2).jpg"/>
          <p:cNvPicPr>
            <a:picLocks noChangeAspect="1"/>
          </p:cNvPicPr>
          <p:nvPr/>
        </p:nvPicPr>
        <p:blipFill>
          <a:blip r:embed="rId4"/>
          <a:stretch>
            <a:fillRect/>
          </a:stretch>
        </p:blipFill>
        <p:spPr>
          <a:xfrm>
            <a:off x="4267200" y="3810000"/>
            <a:ext cx="3657600" cy="2743200"/>
          </a:xfrm>
          <a:prstGeom prst="rect">
            <a:avLst/>
          </a:prstGeom>
        </p:spPr>
      </p:pic>
      <p:pic>
        <p:nvPicPr>
          <p:cNvPr id="9" name="Рисунок 8" descr="загружено (1).jpg"/>
          <p:cNvPicPr>
            <a:picLocks noChangeAspect="1"/>
          </p:cNvPicPr>
          <p:nvPr/>
        </p:nvPicPr>
        <p:blipFill>
          <a:blip r:embed="rId5"/>
          <a:stretch>
            <a:fillRect/>
          </a:stretch>
        </p:blipFill>
        <p:spPr>
          <a:xfrm>
            <a:off x="8001000" y="3810000"/>
            <a:ext cx="3733800" cy="2743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fontScale="90000"/>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Особливості соціалізації в різні вікові періоди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19200"/>
            <a:ext cx="10972800" cy="5410201"/>
          </a:xfrm>
        </p:spPr>
        <p:txBody>
          <a:bodyPr>
            <a:noAutofit/>
          </a:bodyPr>
          <a:lstStyle/>
          <a:p>
            <a:pPr marL="0" indent="0" algn="just"/>
            <a:r>
              <a:rPr lang="uk-UA" sz="2000" b="1" dirty="0" smtClean="0"/>
              <a:t>Однак більш розповсюдженою є ситуація дітей-сиріт, що виховуються в дитячих будинках інтернатного типу</a:t>
            </a:r>
            <a:r>
              <a:rPr lang="uk-UA" sz="2000" dirty="0" smtClean="0"/>
              <a:t>.  Відсутність близьких емоційних стосунків з батьками та неможливість замінити їх іншими значимими дорослими, можуть негативно позначитись на процесі їх соціалізації. Як наслідок, виникають такі порушення як: </a:t>
            </a:r>
          </a:p>
          <a:p>
            <a:pPr marL="0" indent="0" algn="just">
              <a:buFontTx/>
              <a:buChar char="-"/>
            </a:pPr>
            <a:r>
              <a:rPr lang="uk-UA" sz="1800" dirty="0" smtClean="0"/>
              <a:t>невміння спілкуватися з людьми поза установою, відчуженість і недовіра до людей, що заважає розуміти суспільні норми, правила, необхідність відповідати їм; </a:t>
            </a:r>
          </a:p>
          <a:p>
            <a:pPr marL="0" indent="0" algn="just">
              <a:buFontTx/>
              <a:buChar char="-"/>
            </a:pPr>
            <a:r>
              <a:rPr lang="uk-UA" sz="1800" dirty="0" smtClean="0"/>
              <a:t>споживацька психологія у відносинах до близьких, держави, суспільства; </a:t>
            </a:r>
          </a:p>
          <a:p>
            <a:pPr marL="0" indent="0" algn="just">
              <a:buFontTx/>
              <a:buChar char="-"/>
            </a:pPr>
            <a:r>
              <a:rPr lang="uk-UA" sz="1800" dirty="0" smtClean="0"/>
              <a:t>невпевненість в собі, низька самооцінка, відсутність постійних друзів і підтримки з їхнього боку; </a:t>
            </a:r>
          </a:p>
          <a:p>
            <a:pPr marL="0" indent="0" algn="just">
              <a:buFontTx/>
              <a:buChar char="-"/>
            </a:pPr>
            <a:r>
              <a:rPr lang="uk-UA" sz="1800" dirty="0" smtClean="0"/>
              <a:t>несформованість вольової сфери, відсутність цілеспрямованості, проявляється лише в досягненні найближчої мети: отримати бажане, привабливе; </a:t>
            </a:r>
          </a:p>
          <a:p>
            <a:pPr marL="0" indent="0" algn="just">
              <a:buFontTx/>
              <a:buChar char="-"/>
            </a:pPr>
            <a:r>
              <a:rPr lang="uk-UA" sz="1800" dirty="0" smtClean="0"/>
              <a:t>несформованість життєвих планів, життєвих цінностей; </a:t>
            </a:r>
          </a:p>
          <a:p>
            <a:pPr marL="0" indent="0" algn="just">
              <a:buFontTx/>
              <a:buChar char="-"/>
            </a:pPr>
            <a:r>
              <a:rPr lang="uk-UA" sz="1800" dirty="0" smtClean="0"/>
              <a:t>низька соціальна активність, бажання бути непомітним, не привертати до себе уваги. </a:t>
            </a:r>
          </a:p>
          <a:p>
            <a:pPr marL="0" indent="0" algn="just">
              <a:buNone/>
            </a:pPr>
            <a:r>
              <a:rPr lang="uk-UA" sz="1800" dirty="0" smtClean="0"/>
              <a:t>Діти звикають до того, що все за них вирішує хтось, вони стають несамостійними, часто не усвідомлюють необхідності отримання освіти та професії, у них немає уявлення про те, якою має бути справжня родина. Саме тому прагнення держави реформувати цю сферу і замінити інтернати будинками сімейного типу є важливим кроком вперед в соціальній політиці.</a:t>
            </a:r>
            <a:endParaRPr lang="uk-UA" sz="1800"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fontScale="90000"/>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Особливості соціалізації в різні вікові періоди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85800" y="1219200"/>
            <a:ext cx="10744200" cy="5410201"/>
          </a:xfrm>
        </p:spPr>
        <p:txBody>
          <a:bodyPr>
            <a:noAutofit/>
          </a:bodyPr>
          <a:lstStyle/>
          <a:p>
            <a:pPr marL="0" indent="0" algn="just"/>
            <a:r>
              <a:rPr lang="uk-UA" sz="2800" dirty="0" smtClean="0"/>
              <a:t>Отже дитинство на яке припадає етап первинної соціалізації - період, коли активно засвоюються соціальні ролі, закладається фундамент для розвитку соціальних умінь і навичок, основні якості особистості, які забезпечують психологічну стійкість людини, позитивні моральні орієнтири, визначають її мотивацію і цілеспрямованість, здатність співпереживати і радіти іншим людям, почуття довіри до навколишнього світу. </a:t>
            </a:r>
            <a:endParaRPr lang="uk-UA" sz="2800" b="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fontScale="90000"/>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Особливості соціалізації в різні вікові періоди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066800"/>
            <a:ext cx="10972800" cy="5562601"/>
          </a:xfrm>
        </p:spPr>
        <p:txBody>
          <a:bodyPr>
            <a:noAutofit/>
          </a:bodyPr>
          <a:lstStyle/>
          <a:p>
            <a:pPr algn="just"/>
            <a:r>
              <a:rPr lang="uk-UA" sz="1900" b="1" dirty="0" smtClean="0"/>
              <a:t>Юність. </a:t>
            </a:r>
          </a:p>
          <a:p>
            <a:pPr algn="just"/>
            <a:r>
              <a:rPr lang="uk-UA" sz="1900" b="1" dirty="0" smtClean="0"/>
              <a:t>Юність завершує активний період соціалізації. До юнаків звичайно відносять підлітків і молодих людей у віці від 13 до 18 років. У цьому віці відбуваються важливі фізіологічні зміни (наприклад, настання статевої зрілості), які спричиняють психологічні зрушення: поява потягу до протилежної статі, агресивність, яка нерідко невмотивована, виявляється схильність до необміркованого ризику і не уміння оцінити ступінь його небезпеки, підкреслене прагнення до незалежності і самостійності. </a:t>
            </a:r>
          </a:p>
          <a:p>
            <a:pPr algn="just"/>
            <a:r>
              <a:rPr lang="uk-UA" sz="1900" dirty="0" smtClean="0"/>
              <a:t>Психофізіологічні зміни не можуть не вплинути на хід і зміст соціалізації. Схильність до інновацій і творчості, невизнання всіх і всяких авторитетів, з одного боку, підкреслена автономія і незалежність - з іншої, породжують особливе явище, яке називається молодіжною субкультурою. </a:t>
            </a:r>
          </a:p>
          <a:p>
            <a:pPr algn="just"/>
            <a:r>
              <a:rPr lang="uk-UA" sz="1900" dirty="0" smtClean="0"/>
              <a:t>Особливість також полягає в зміні поведінкових характеристик: від майже повної слухняності, властивої малим дітям до непокори батькам. </a:t>
            </a:r>
          </a:p>
          <a:p>
            <a:pPr algn="just"/>
            <a:r>
              <a:rPr lang="uk-UA" sz="1900" dirty="0" smtClean="0"/>
              <a:t>У цей період закінчується формування фундаменту особистості. Усвідомленням свого «Я» відбувається як осмислення свого місця в житті. Одночасно спостерігається постійний пошук моральних орієнтирів, зв'язаних з переоцінкою сенсу життя. Підлітки більш сприйнятливі до негативних оцінок навколишніх, особливо якщо вони стосуються одягу, зовнішнього вигляду, манер поведінки, кола знайомств, тощо.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r>
              <a:rPr lang="uk-UA" dirty="0" smtClean="0"/>
              <a:t> </a:t>
            </a:r>
            <a:r>
              <a:rPr lang="uk-UA" b="1" dirty="0" smtClean="0">
                <a:effectLst>
                  <a:outerShdw blurRad="38100" dist="38100" dir="2700000" algn="tl">
                    <a:srgbClr val="000000">
                      <a:alpha val="43137"/>
                    </a:srgbClr>
                  </a:outerShdw>
                </a:effectLst>
              </a:rPr>
              <a:t>Соціалізація та її фактори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143001"/>
            <a:ext cx="10972800" cy="5486400"/>
          </a:xfrm>
        </p:spPr>
        <p:txBody>
          <a:bodyPr>
            <a:normAutofit fontScale="92500"/>
          </a:bodyPr>
          <a:lstStyle/>
          <a:p>
            <a:pPr algn="just"/>
            <a:r>
              <a:rPr lang="uk-UA" sz="2400" dirty="0" smtClean="0"/>
              <a:t>Людина - істота соціальна. Однак </a:t>
            </a:r>
            <a:r>
              <a:rPr lang="uk-UA" sz="2400" b="1" dirty="0" smtClean="0"/>
              <a:t>жодна людина не народжується готовим членом суспільства</a:t>
            </a:r>
            <a:r>
              <a:rPr lang="uk-UA" sz="2400" dirty="0" smtClean="0"/>
              <a:t>. Інтеграція індивіда в суспільство - тривалий і складний процес. Він включає в себе засвоєння соціальних норм і цінностей, а також процес освоєння певних ролей. </a:t>
            </a:r>
          </a:p>
          <a:p>
            <a:pPr algn="just"/>
            <a:r>
              <a:rPr lang="uk-UA" sz="2400" b="1" dirty="0" smtClean="0"/>
              <a:t>Період підготовки до дорослого життя у людини найбільш затягнутий серед всіх живих істот. </a:t>
            </a:r>
            <a:r>
              <a:rPr lang="uk-UA" sz="2400" dirty="0" smtClean="0"/>
              <a:t>Раніше вважалося, що він обмежується дитинством, сьогодні в нього включають періоди юності і молодості. </a:t>
            </a:r>
            <a:r>
              <a:rPr lang="uk-UA" sz="2400" b="1" dirty="0" smtClean="0"/>
              <a:t>Третину свого життя людина вчиться</a:t>
            </a:r>
            <a:r>
              <a:rPr lang="uk-UA" sz="2400" dirty="0" smtClean="0"/>
              <a:t> </a:t>
            </a:r>
            <a:r>
              <a:rPr lang="uk-UA" sz="2400" b="1" dirty="0" smtClean="0"/>
              <a:t>жити</a:t>
            </a:r>
            <a:r>
              <a:rPr lang="uk-UA" sz="2400" dirty="0" smtClean="0"/>
              <a:t> в самому складному з існуючих світів - </a:t>
            </a:r>
            <a:r>
              <a:rPr lang="uk-UA" sz="2400" b="1" dirty="0" smtClean="0"/>
              <a:t>у світі суспільних відносин. </a:t>
            </a:r>
          </a:p>
          <a:p>
            <a:pPr algn="just"/>
            <a:r>
              <a:rPr lang="uk-UA" sz="2400" dirty="0" smtClean="0"/>
              <a:t>Останнім часом фахівці прийшли до думки, що </a:t>
            </a:r>
            <a:r>
              <a:rPr lang="uk-UA" sz="2400" b="1" dirty="0" smtClean="0"/>
              <a:t>людина навчається і перенавчається все своє життя. </a:t>
            </a:r>
            <a:r>
              <a:rPr lang="uk-UA" sz="2400" dirty="0" smtClean="0"/>
              <a:t>Такими є вимоги сучасного суспільства. Цей процес одержав назву соціалізації. </a:t>
            </a:r>
            <a:r>
              <a:rPr lang="uk-UA" sz="2400" b="1" dirty="0" smtClean="0"/>
              <a:t>Соціалізація пояснює те, яким чином людина з істоти біологічної перетворюється на істоту соціальну. </a:t>
            </a:r>
          </a:p>
          <a:p>
            <a:pPr algn="just"/>
            <a:r>
              <a:rPr lang="uk-UA" sz="2400" b="1" i="1" u="sng" dirty="0" smtClean="0">
                <a:effectLst>
                  <a:outerShdw blurRad="38100" dist="38100" dir="2700000" algn="tl">
                    <a:srgbClr val="000000">
                      <a:alpha val="43137"/>
                    </a:srgbClr>
                  </a:outerShdw>
                </a:effectLst>
              </a:rPr>
              <a:t>Соціалізація — процес інтеграції індивіда в суспільство, у різноманітні групи та спільноти, шляхом засвоєння ним елементів культури, соціальних норм і цінностей, на основі яких формуються соціально значущі риси особистості. </a:t>
            </a:r>
            <a:endParaRPr lang="uk-UA" u="sng" dirty="0">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fontScale="90000"/>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Особливості соціалізації в різні вікові періоди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066800"/>
            <a:ext cx="10972800" cy="5562601"/>
          </a:xfrm>
        </p:spPr>
        <p:txBody>
          <a:bodyPr>
            <a:noAutofit/>
          </a:bodyPr>
          <a:lstStyle/>
          <a:p>
            <a:pPr algn="just"/>
            <a:r>
              <a:rPr lang="uk-UA" sz="2400" b="1" dirty="0" smtClean="0"/>
              <a:t>Молодість (приблизно 18-35 років, за іншими періодизаціями від 14 до 35 (законодавство) чи від 25 до 44 (за даними ВООЗ).</a:t>
            </a:r>
          </a:p>
          <a:p>
            <a:pPr algn="just"/>
            <a:r>
              <a:rPr lang="uk-UA" sz="2400" dirty="0"/>
              <a:t>Стадія молодості у більшості вікових періодизацій відноситься </a:t>
            </a:r>
            <a:r>
              <a:rPr lang="uk-UA" sz="2400" dirty="0" smtClean="0"/>
              <a:t>до періоду </a:t>
            </a:r>
            <a:r>
              <a:rPr lang="uk-UA" sz="2400" dirty="0"/>
              <a:t>ранньої дорослості і характеризується отриманням </a:t>
            </a:r>
            <a:r>
              <a:rPr lang="uk-UA" sz="2400" dirty="0" smtClean="0"/>
              <a:t>виборчого права</a:t>
            </a:r>
            <a:r>
              <a:rPr lang="uk-UA" sz="2400" dirty="0"/>
              <a:t>, повної юридичної та економічної відповідальності, включенням </a:t>
            </a:r>
            <a:r>
              <a:rPr lang="uk-UA" sz="2400" dirty="0" smtClean="0"/>
              <a:t>в усі </a:t>
            </a:r>
            <a:r>
              <a:rPr lang="uk-UA" sz="2400" dirty="0"/>
              <a:t>види соціального та суспільного </a:t>
            </a:r>
            <a:r>
              <a:rPr lang="uk-UA" sz="2400" dirty="0" smtClean="0"/>
              <a:t>життя. </a:t>
            </a:r>
          </a:p>
          <a:p>
            <a:pPr algn="just"/>
            <a:r>
              <a:rPr lang="uk-UA" sz="2400" dirty="0" smtClean="0"/>
              <a:t>На </a:t>
            </a:r>
            <a:r>
              <a:rPr lang="uk-UA" sz="2400" dirty="0"/>
              <a:t>стадії </a:t>
            </a:r>
            <a:r>
              <a:rPr lang="uk-UA" sz="2400" dirty="0" smtClean="0"/>
              <a:t>молодості особистість </a:t>
            </a:r>
            <a:r>
              <a:rPr lang="uk-UA" sz="2400" dirty="0"/>
              <a:t>приймає </a:t>
            </a:r>
            <a:r>
              <a:rPr lang="uk-UA" sz="2400" dirty="0" err="1" smtClean="0"/>
              <a:t>життєвоважливі</a:t>
            </a:r>
            <a:r>
              <a:rPr lang="uk-UA" sz="2400" dirty="0" smtClean="0"/>
              <a:t> </a:t>
            </a:r>
            <a:r>
              <a:rPr lang="uk-UA" sz="2400" dirty="0"/>
              <a:t>рішення, отримує професійну освіту, створює сім’ю, народжує дітей, засвоює професійні ролі та </a:t>
            </a:r>
            <a:r>
              <a:rPr lang="uk-UA" sz="2400" dirty="0" smtClean="0"/>
              <a:t>складає основне </a:t>
            </a:r>
            <a:r>
              <a:rPr lang="uk-UA" sz="2400" dirty="0"/>
              <a:t>коло спілкування.</a:t>
            </a:r>
            <a:endParaRPr lang="uk-UA"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fontScale="90000"/>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Особливості соціалізації в різні вікові періоди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066800"/>
            <a:ext cx="10972800" cy="5562601"/>
          </a:xfrm>
        </p:spPr>
        <p:txBody>
          <a:bodyPr>
            <a:noAutofit/>
          </a:bodyPr>
          <a:lstStyle/>
          <a:p>
            <a:pPr algn="just"/>
            <a:r>
              <a:rPr lang="uk-UA" sz="2400" b="1" dirty="0" smtClean="0"/>
              <a:t>Зрілий вік (приблизно 35-60 років, за даними ВООЗ від 44 до 60 років). </a:t>
            </a:r>
          </a:p>
          <a:p>
            <a:pPr algn="just"/>
            <a:r>
              <a:rPr lang="uk-UA" sz="2400" b="1" dirty="0" smtClean="0"/>
              <a:t>У зрілому віці психофізіологічне дорослішання збігається із соціальним і економічним дорослішанням, домагання, амбіції і надії юності одержують задоволення пропорційне витраченим зусиллям і придбаним знанням. Зрілий вік характеризує розквіт людської особистості. </a:t>
            </a:r>
          </a:p>
          <a:p>
            <a:pPr algn="just"/>
            <a:r>
              <a:rPr lang="uk-UA" sz="2400" dirty="0" smtClean="0"/>
              <a:t>Як такий зрілий вік не є самостійним етапом соціалізації. Це збірне поняття, яке охоплює кілька циклів людського життя, розділених найважливішими подіями: оволодіння професії, проходження армійської служби, початок трудової діяльності, чи одруження-заміжжя, створення родини, народження дітей. </a:t>
            </a:r>
          </a:p>
          <a:p>
            <a:pPr algn="just"/>
            <a:r>
              <a:rPr lang="uk-UA" sz="2400" dirty="0" smtClean="0"/>
              <a:t>Доросле життя - активний період соціалізації, тому що саме в цей час спостерігається освоєння соціальних ролей не в ігровий, а в реальній ситуації. Уперше вирівнялися обсяги прав і обов'язків, потреб і засобів їхнього задоволення. </a:t>
            </a:r>
          </a:p>
        </p:txBody>
      </p:sp>
    </p:spTree>
    <p:extLst>
      <p:ext uri="{BB962C8B-B14F-4D97-AF65-F5344CB8AC3E}">
        <p14:creationId xmlns:p14="http://schemas.microsoft.com/office/powerpoint/2010/main" val="152232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fontScale="90000"/>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Особливості соціалізації в різні вікові періоди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990600"/>
            <a:ext cx="10972800" cy="5638801"/>
          </a:xfrm>
        </p:spPr>
        <p:txBody>
          <a:bodyPr>
            <a:noAutofit/>
          </a:bodyPr>
          <a:lstStyle/>
          <a:p>
            <a:pPr algn="just"/>
            <a:r>
              <a:rPr lang="uk-UA" sz="2000" b="1" dirty="0" smtClean="0"/>
              <a:t>Старість/Похилий вік (від 60 років, за даними ВООЗ від </a:t>
            </a:r>
            <a:r>
              <a:rPr lang="ru-RU" sz="2000" b="1" dirty="0"/>
              <a:t>60-75 – похилий вік; 75-90 – </a:t>
            </a:r>
            <a:r>
              <a:rPr lang="ru-RU" sz="2000" b="1" dirty="0" err="1" smtClean="0"/>
              <a:t>старість</a:t>
            </a:r>
            <a:r>
              <a:rPr lang="ru-RU" sz="2000" b="1" dirty="0" smtClean="0"/>
              <a:t>; </a:t>
            </a:r>
            <a:r>
              <a:rPr lang="ru-RU" sz="2000" b="1" dirty="0" smtClean="0"/>
              <a:t>після </a:t>
            </a:r>
            <a:r>
              <a:rPr lang="ru-RU" sz="2000" b="1" dirty="0"/>
              <a:t>90 – </a:t>
            </a:r>
            <a:r>
              <a:rPr lang="ru-RU" sz="2000" b="1" dirty="0" smtClean="0"/>
              <a:t>довгожителі)</a:t>
            </a:r>
            <a:r>
              <a:rPr lang="uk-UA" sz="2000" b="1" dirty="0" smtClean="0"/>
              <a:t>. </a:t>
            </a:r>
          </a:p>
          <a:p>
            <a:pPr algn="just"/>
            <a:r>
              <a:rPr lang="uk-UA" sz="2000" b="1" dirty="0" smtClean="0"/>
              <a:t>З виходом на пенсію завершується активний період соціалізації, літня людина перестає виконувати найголовнішу функцію - бути виробниками матеріальних цінностей. З виробника вона перетворюється в споживача, а тим самим в утриманця. Хоча стара людина найчастіше така ж беззахисна, слабка і безпомічна, як і дитина, але на відміну від дитини старша людина не є метою життя для когось. Часто люди шукають емоційне задоволення в спілкуванні з дітьми, а в спілкуванні зі своїми батьками вони можуть бачити лише обов'язок. </a:t>
            </a:r>
          </a:p>
          <a:p>
            <a:pPr algn="just"/>
            <a:r>
              <a:rPr lang="uk-UA" sz="2000" dirty="0" smtClean="0"/>
              <a:t>Разом з тим перехід від зрілості до старості розкриває нові соціальні можливості і ролі. Люди похилого віку, що вже не працюють, мають більше часу для задоволення власних інтересів: хобі, різних видів дозвілля, ведення домашнього господарства, міжособистісного спілкування. Правда, у всіх основних сферах суспільного життя їхня роль мінімальна: на роботі літніх звільняють у числі перших, а приймають на роботу в числі останніх; по веденню домашнього господарства їм залишають найпростіші функції; проводити ефективну освіту і соціалізацію в сучасному суспільстві літні не можуть тому, що їх знання в порівнянні з молоддю швидко застарівають, а погляди і манери видаються архаїчними. Тож загалом це може бути досить проблемний етап.</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effectLst>
                  <a:outerShdw blurRad="38100" dist="38100" dir="2700000" algn="tl">
                    <a:srgbClr val="000000">
                      <a:alpha val="43137"/>
                    </a:srgbClr>
                  </a:outerShdw>
                </a:effectLst>
              </a:rPr>
              <a:t>Теорія поколінь</a:t>
            </a:r>
            <a:endParaRPr lang="uk-UA"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457200" y="1295400"/>
            <a:ext cx="10972800" cy="5257800"/>
          </a:xfrm>
        </p:spPr>
        <p:txBody>
          <a:bodyPr>
            <a:normAutofit/>
          </a:bodyPr>
          <a:lstStyle/>
          <a:p>
            <a:pPr algn="just"/>
            <a:r>
              <a:rPr lang="uk-UA" sz="2000" dirty="0" smtClean="0"/>
              <a:t>Книга "Покоління" американських вчених Нейла Гоува (Neil Howe) та Вільяма Штрауса (William Strauss) вийшла у 1991 році в ній вони почали популяризувати ідею про те, що </a:t>
            </a:r>
            <a:r>
              <a:rPr lang="uk-UA" sz="2000" b="1" dirty="0" smtClean="0"/>
              <a:t>люди певної вікової групи схильні розділяти особливий набір переконань, стосунків, цінностей і моделей поведінки, оскільки вони росли в однакових історичних умовах.</a:t>
            </a:r>
            <a:r>
              <a:rPr lang="uk-UA" sz="2000" dirty="0" smtClean="0"/>
              <a:t> </a:t>
            </a:r>
          </a:p>
          <a:p>
            <a:pPr algn="just"/>
            <a:r>
              <a:rPr lang="uk-UA" sz="2000" dirty="0" smtClean="0"/>
              <a:t>В середині 1990-х роках Штраус і </a:t>
            </a:r>
            <a:r>
              <a:rPr lang="uk-UA" sz="2000" dirty="0"/>
              <a:t>Г</a:t>
            </a:r>
            <a:r>
              <a:rPr lang="uk-UA" sz="2000" dirty="0" smtClean="0"/>
              <a:t>оув почали отримувати запити від організацій, які бажали знати, як розуміння поколінних особливостей могло б вирішити їх стратегічні проблеми. Дослідники були визнані піонерами в цій області і часто виступали на конференціях і інших заходах, а також відкрили консалтингову компанію LifeCourse Associates, тому не треба забувати, що в розвитку даної теорії є певна комерційна складова, до того ж теорія не є універсальною, адже базується на дослідженнях населення США та історичних даних з Великобританії.</a:t>
            </a:r>
          </a:p>
          <a:p>
            <a:pPr algn="just"/>
            <a:r>
              <a:rPr lang="uk-UA" sz="2000" dirty="0" smtClean="0"/>
              <a:t>Однак цікавість дослідників ця теорія викликає тим, що </a:t>
            </a:r>
            <a:r>
              <a:rPr lang="uk-UA" sz="2000" b="1" dirty="0" smtClean="0"/>
              <a:t>покоління поділяють одну історичну епоху: вони стикаються з однаковими ключовими історичними подіями і соціальними віяннями, перебуваючи на тих же життєвих фазах, поділяють певні загальні переконання і моделі поведінки (що особливо важливо для соціалізації), тому якісь спільні риси справді можна визначити. </a:t>
            </a:r>
            <a:endParaRPr lang="uk-UA" sz="2000" b="1" dirty="0" smtClean="0"/>
          </a:p>
        </p:txBody>
      </p:sp>
    </p:spTree>
    <p:extLst>
      <p:ext uri="{BB962C8B-B14F-4D97-AF65-F5344CB8AC3E}">
        <p14:creationId xmlns:p14="http://schemas.microsoft.com/office/powerpoint/2010/main" val="80889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Теорія поколінь</a:t>
            </a:r>
            <a:endParaRPr lang="uk-UA" dirty="0"/>
          </a:p>
        </p:txBody>
      </p:sp>
      <p:sp>
        <p:nvSpPr>
          <p:cNvPr id="3" name="Объект 2"/>
          <p:cNvSpPr>
            <a:spLocks noGrp="1"/>
          </p:cNvSpPr>
          <p:nvPr>
            <p:ph idx="1"/>
          </p:nvPr>
        </p:nvSpPr>
        <p:spPr>
          <a:xfrm>
            <a:off x="609600" y="1219200"/>
            <a:ext cx="6096000" cy="5410363"/>
          </a:xfrm>
        </p:spPr>
        <p:txBody>
          <a:bodyPr>
            <a:normAutofit/>
          </a:bodyPr>
          <a:lstStyle/>
          <a:p>
            <a:r>
              <a:rPr lang="uk-UA" sz="2000" dirty="0" smtClean="0">
                <a:latin typeface="Arial Black" panose="020B0A04020102020204" pitchFamily="34" charset="0"/>
              </a:rPr>
              <a:t>«Бебі-бумери» (приблизно 1945 – 1965 року народження)</a:t>
            </a:r>
          </a:p>
          <a:p>
            <a:r>
              <a:rPr lang="uk-UA" sz="2000" dirty="0" smtClean="0">
                <a:latin typeface="Arial Black" panose="020B0A04020102020204" pitchFamily="34" charset="0"/>
              </a:rPr>
              <a:t>Назва покоління утворилась завдяки спалаху народжуваності (буму) після Другої світової війни.</a:t>
            </a:r>
          </a:p>
          <a:p>
            <a:r>
              <a:rPr lang="uk-UA" sz="2000" dirty="0" smtClean="0">
                <a:latin typeface="Arial Black" panose="020B0A04020102020204" pitchFamily="34" charset="0"/>
              </a:rPr>
              <a:t>Основні риси бебі-бумерів: командний дух, ощадливість, оптимізм, патріотизм, «золоті руки», сімейні цінності, віра в щасливе майбутнє та трудоголізм. Для них гарна освіта і робота є дуже важливими цінностями.</a:t>
            </a:r>
          </a:p>
          <a:p>
            <a:r>
              <a:rPr lang="uk-UA" sz="2000" dirty="0" smtClean="0">
                <a:latin typeface="Arial Black" panose="020B0A04020102020204" pitchFamily="34" charset="0"/>
              </a:rPr>
              <a:t>Вони дивляться телевізор, читають газети і довіряють їм. Не вміють перевіряти інформацію. </a:t>
            </a:r>
            <a:endParaRPr lang="uk-UA" sz="2000" dirty="0">
              <a:latin typeface="Arial Black" panose="020B0A040201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295400"/>
            <a:ext cx="5069138" cy="3378219"/>
          </a:xfrm>
          <a:prstGeom prst="rect">
            <a:avLst/>
          </a:prstGeom>
        </p:spPr>
      </p:pic>
    </p:spTree>
    <p:extLst>
      <p:ext uri="{BB962C8B-B14F-4D97-AF65-F5344CB8AC3E}">
        <p14:creationId xmlns:p14="http://schemas.microsoft.com/office/powerpoint/2010/main" val="1255192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Теорія поколінь</a:t>
            </a:r>
            <a:endParaRPr lang="uk-UA" dirty="0"/>
          </a:p>
        </p:txBody>
      </p:sp>
      <p:sp>
        <p:nvSpPr>
          <p:cNvPr id="3" name="Объект 2"/>
          <p:cNvSpPr>
            <a:spLocks noGrp="1"/>
          </p:cNvSpPr>
          <p:nvPr>
            <p:ph idx="1"/>
          </p:nvPr>
        </p:nvSpPr>
        <p:spPr>
          <a:xfrm>
            <a:off x="609600" y="1219200"/>
            <a:ext cx="6096000" cy="5410363"/>
          </a:xfrm>
        </p:spPr>
        <p:txBody>
          <a:bodyPr>
            <a:normAutofit fontScale="92500" lnSpcReduction="10000"/>
          </a:bodyPr>
          <a:lstStyle/>
          <a:p>
            <a:r>
              <a:rPr lang="uk-UA" sz="2000" dirty="0" smtClean="0">
                <a:latin typeface="Arial Black" panose="020B0A04020102020204" pitchFamily="34" charset="0"/>
              </a:rPr>
              <a:t>Покоління Х (приблизно 1965 – 1985 року народження)</a:t>
            </a:r>
          </a:p>
          <a:p>
            <a:r>
              <a:rPr lang="uk-UA" sz="2000" dirty="0" smtClean="0">
                <a:latin typeface="Arial Black" panose="020B0A04020102020204" pitchFamily="34" charset="0"/>
              </a:rPr>
              <a:t>Х – значить невідомість. З раннього дитинства були самостійними: виконували доручення батьків, залишались самі вдома з ключиком від будинку на шиї. Через це їх інколи називають latchkey kids – діти з ключами. </a:t>
            </a:r>
          </a:p>
          <a:p>
            <a:r>
              <a:rPr lang="uk-UA" sz="2000" dirty="0" smtClean="0">
                <a:latin typeface="Arial Black" panose="020B0A04020102020204" pitchFamily="34" charset="0"/>
              </a:rPr>
              <a:t>Основні риси покоління Х: налаштовані не на колектив, а на себе; самостійні та вміють наполегливо працювати; піклуються про сьогодення, їм важливі матеріальні блага і комфорт, скептичні, не патріотичні та не релігійні, не хочуть розбиратись в політиці, прагнуть стабільної роботи.</a:t>
            </a:r>
          </a:p>
          <a:p>
            <a:r>
              <a:rPr lang="uk-UA" sz="2000" dirty="0" smtClean="0">
                <a:latin typeface="Arial Black" panose="020B0A04020102020204" pitchFamily="34" charset="0"/>
              </a:rPr>
              <a:t>Мають яскраво виражений ціннісний конфлікт поколінь з батьками.</a:t>
            </a:r>
            <a:endParaRPr lang="uk-UA" sz="2000" dirty="0">
              <a:latin typeface="Arial Black" panose="020B0A040201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219200"/>
            <a:ext cx="5147330" cy="3612364"/>
          </a:xfrm>
          <a:prstGeom prst="rect">
            <a:avLst/>
          </a:prstGeom>
        </p:spPr>
      </p:pic>
    </p:spTree>
    <p:extLst>
      <p:ext uri="{BB962C8B-B14F-4D97-AF65-F5344CB8AC3E}">
        <p14:creationId xmlns:p14="http://schemas.microsoft.com/office/powerpoint/2010/main" val="840663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Теорія поколінь</a:t>
            </a:r>
            <a:endParaRPr lang="uk-UA" dirty="0"/>
          </a:p>
        </p:txBody>
      </p:sp>
      <p:sp>
        <p:nvSpPr>
          <p:cNvPr id="3" name="Объект 2"/>
          <p:cNvSpPr>
            <a:spLocks noGrp="1"/>
          </p:cNvSpPr>
          <p:nvPr>
            <p:ph idx="1"/>
          </p:nvPr>
        </p:nvSpPr>
        <p:spPr>
          <a:xfrm>
            <a:off x="457200" y="1219200"/>
            <a:ext cx="6248400" cy="5410363"/>
          </a:xfrm>
        </p:spPr>
        <p:txBody>
          <a:bodyPr>
            <a:normAutofit fontScale="92500" lnSpcReduction="20000"/>
          </a:bodyPr>
          <a:lstStyle/>
          <a:p>
            <a:r>
              <a:rPr lang="uk-UA" sz="2000" dirty="0" smtClean="0">
                <a:latin typeface="Arial Black" panose="020B0A04020102020204" pitchFamily="34" charset="0"/>
              </a:rPr>
              <a:t>Покоління Y або </a:t>
            </a:r>
            <a:r>
              <a:rPr lang="uk-UA" sz="2000" dirty="0" err="1" smtClean="0">
                <a:latin typeface="Arial Black" panose="020B0A04020102020204" pitchFamily="34" charset="0"/>
              </a:rPr>
              <a:t>міленіали</a:t>
            </a:r>
            <a:r>
              <a:rPr lang="uk-UA" sz="2000" dirty="0" smtClean="0">
                <a:latin typeface="Arial Black" panose="020B0A04020102020204" pitchFamily="34" charset="0"/>
              </a:rPr>
              <a:t> (приблизно 1985 – 2005 року народження)</a:t>
            </a:r>
          </a:p>
          <a:p>
            <a:r>
              <a:rPr lang="uk-UA" sz="2000" dirty="0" smtClean="0">
                <a:latin typeface="Arial Black" panose="020B0A04020102020204" pitchFamily="34" charset="0"/>
              </a:rPr>
              <a:t>Ще мілленіалів називають "юппі" – young urban professionals. Молоді професіонали, що живуть у містах.</a:t>
            </a:r>
          </a:p>
          <a:p>
            <a:r>
              <a:rPr lang="uk-UA" sz="2000" dirty="0" smtClean="0">
                <a:latin typeface="Arial Black" panose="020B0A04020102020204" pitchFamily="34" charset="0"/>
              </a:rPr>
              <a:t>Через стрімкий розвиток технологій, цінності покоління Y кардинально змінилися, їм притаманні такі риси як: інфантилізм, прагнення бути не таким як усі, любов до свободи, небажання сліпо підкорятися, висока самооцінка та ідеалізм.</a:t>
            </a:r>
          </a:p>
          <a:p>
            <a:r>
              <a:rPr lang="uk-UA" sz="2000" dirty="0" smtClean="0">
                <a:latin typeface="Arial Black" panose="020B0A04020102020204" pitchFamily="34" charset="0"/>
              </a:rPr>
              <a:t>Вони освічені, але їм не обов'язково володіти енциклопедичними знаннями, достатньо знати де нагулити. Вони не заощадливі, не поспішають будувати власну сім’ю, більш мобільні (не мають постійного житла, люблять подорожувати, часто змінюють місце роботи).</a:t>
            </a:r>
            <a:endParaRPr lang="uk-UA" sz="2000" dirty="0" smtClean="0">
              <a:latin typeface="Arial Black" panose="020B0A040201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75" y="1256899"/>
            <a:ext cx="5183324" cy="3543701"/>
          </a:xfrm>
          <a:prstGeom prst="rect">
            <a:avLst/>
          </a:prstGeom>
        </p:spPr>
      </p:pic>
    </p:spTree>
    <p:extLst>
      <p:ext uri="{BB962C8B-B14F-4D97-AF65-F5344CB8AC3E}">
        <p14:creationId xmlns:p14="http://schemas.microsoft.com/office/powerpoint/2010/main" val="1673015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Теорія поколінь</a:t>
            </a:r>
            <a:endParaRPr lang="uk-UA" dirty="0"/>
          </a:p>
        </p:txBody>
      </p:sp>
      <p:sp>
        <p:nvSpPr>
          <p:cNvPr id="3" name="Объект 2"/>
          <p:cNvSpPr>
            <a:spLocks noGrp="1"/>
          </p:cNvSpPr>
          <p:nvPr>
            <p:ph idx="1"/>
          </p:nvPr>
        </p:nvSpPr>
        <p:spPr>
          <a:xfrm>
            <a:off x="381000" y="1219200"/>
            <a:ext cx="6324600" cy="5410363"/>
          </a:xfrm>
        </p:spPr>
        <p:txBody>
          <a:bodyPr>
            <a:normAutofit lnSpcReduction="10000"/>
          </a:bodyPr>
          <a:lstStyle/>
          <a:p>
            <a:r>
              <a:rPr lang="uk-UA" sz="2000" dirty="0" smtClean="0">
                <a:latin typeface="Arial Black" panose="020B0A04020102020204" pitchFamily="34" charset="0"/>
              </a:rPr>
              <a:t>Покоління Z (приблизні роки народження з 2005 по теперішній час)</a:t>
            </a:r>
          </a:p>
          <a:p>
            <a:r>
              <a:rPr lang="uk-UA" sz="2000" dirty="0" smtClean="0">
                <a:latin typeface="Arial Black" panose="020B0A04020102020204" pitchFamily="34" charset="0"/>
              </a:rPr>
              <a:t>Вважається, що їм рано давати оцінку, тому, оскільки зараз вони ще не стали домінуючим поколінням, однак певні характерні риси можна визначити.</a:t>
            </a:r>
          </a:p>
          <a:p>
            <a:r>
              <a:rPr lang="uk-UA" sz="2000" dirty="0" smtClean="0">
                <a:latin typeface="Arial Black" panose="020B0A04020102020204" pitchFamily="34" charset="0"/>
              </a:rPr>
              <a:t>Вони не читають друкованих газет, рідко дивляться телевізор, не уявляють життя без інтернету і смартфону. Не звикли до фізичної праці, прагнуть саморозвитку і самовираження. Живуть у світі з надлишком інформації, тому вчаться шукати потрібну. Виявляють інтерес до корисності та екологічності, толерантні. Швидко «переключаються» між різними завданнями, але при цьому втрачається концентрація уваги.</a:t>
            </a:r>
            <a:endParaRPr lang="uk-UA" sz="2000" dirty="0">
              <a:latin typeface="Arial Black" panose="020B0A040201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1" y="1219201"/>
            <a:ext cx="5295362" cy="3276600"/>
          </a:xfrm>
          <a:prstGeom prst="rect">
            <a:avLst/>
          </a:prstGeom>
        </p:spPr>
      </p:pic>
    </p:spTree>
    <p:extLst>
      <p:ext uri="{BB962C8B-B14F-4D97-AF65-F5344CB8AC3E}">
        <p14:creationId xmlns:p14="http://schemas.microsoft.com/office/powerpoint/2010/main" val="393052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r>
              <a:rPr lang="uk-UA" dirty="0" smtClean="0"/>
              <a:t> </a:t>
            </a:r>
            <a:r>
              <a:rPr lang="uk-UA" b="1" dirty="0" smtClean="0">
                <a:effectLst>
                  <a:outerShdw blurRad="38100" dist="38100" dir="2700000" algn="tl">
                    <a:srgbClr val="000000">
                      <a:alpha val="43137"/>
                    </a:srgbClr>
                  </a:outerShdw>
                </a:effectLst>
              </a:rPr>
              <a:t>Соціалізація та її фактори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143001"/>
            <a:ext cx="10972800" cy="5486400"/>
          </a:xfrm>
        </p:spPr>
        <p:txBody>
          <a:bodyPr>
            <a:normAutofit fontScale="92500"/>
          </a:bodyPr>
          <a:lstStyle/>
          <a:p>
            <a:endParaRPr lang="uk-UA" sz="2400" dirty="0" smtClean="0"/>
          </a:p>
          <a:p>
            <a:pPr algn="just"/>
            <a:r>
              <a:rPr lang="uk-UA" sz="2400" dirty="0" smtClean="0"/>
              <a:t>Соціалізація проходить під впливом величезної кількості різноманітних умов, які так чи інакше відбиваються на розвитку людей. Ці умови прийнято називати факторами. На сьогоднішній день не всі вони навіть виявлені, а з відомих далеко не всі вивчені. Про одні ми знаємо досить багато, про інші — обмаль, про треті — майже нічого. </a:t>
            </a:r>
            <a:r>
              <a:rPr lang="uk-UA" sz="2400" u="sng" dirty="0" smtClean="0"/>
              <a:t>Більшість умов, чи факторів, соціалізації можна об'єднати в три групи. </a:t>
            </a:r>
          </a:p>
          <a:p>
            <a:pPr algn="just"/>
            <a:r>
              <a:rPr lang="uk-UA" sz="2400" b="1" dirty="0" smtClean="0"/>
              <a:t>Перша — макрофактори — країна, етнос, суспільство, держава. </a:t>
            </a:r>
          </a:p>
          <a:p>
            <a:pPr algn="just"/>
            <a:r>
              <a:rPr lang="uk-UA" sz="2400" b="1" dirty="0" smtClean="0"/>
              <a:t>Друга — мезофактори — умови соціалізації великих груп людей, що виділяються за місцевістю і типом поселення, в яких вони живуть (регіон, місто, селище); за належністю до аудиторії тих або інших мереж масової комунікації (радіо, телебачення та ін.) і за належністю до тих або інших субкультур. </a:t>
            </a:r>
          </a:p>
          <a:p>
            <a:pPr algn="just"/>
            <a:r>
              <a:rPr lang="uk-UA" sz="2400" b="1" dirty="0" smtClean="0"/>
              <a:t>Третя група — мікрофактори. До них належать фактори, що безпосередньо впливають на конкретних людей, котрі з ними взаємодіють: сім'я і домашнє середовище, сусідство, групи ровесників, співробітники, різні громадські, державні, релігійні та інші організації, друзі і знайомі, тобто - мікросоціум. </a:t>
            </a:r>
            <a:endParaRPr lang="uk-UA" u="sng"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r>
              <a:rPr lang="uk-UA" dirty="0" smtClean="0"/>
              <a:t> </a:t>
            </a:r>
            <a:r>
              <a:rPr lang="uk-UA" b="1" dirty="0" smtClean="0">
                <a:effectLst>
                  <a:outerShdw blurRad="38100" dist="38100" dir="2700000" algn="tl">
                    <a:srgbClr val="000000">
                      <a:alpha val="43137"/>
                    </a:srgbClr>
                  </a:outerShdw>
                </a:effectLst>
              </a:rPr>
              <a:t>Соціалізація та її фактори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401"/>
            <a:ext cx="10972800" cy="5334000"/>
          </a:xfrm>
        </p:spPr>
        <p:txBody>
          <a:bodyPr>
            <a:normAutofit/>
          </a:bodyPr>
          <a:lstStyle/>
          <a:p>
            <a:pPr algn="just"/>
            <a:r>
              <a:rPr lang="uk-UA" sz="2400" b="1" dirty="0" smtClean="0"/>
              <a:t>Першим у житті більшості людей фактором соціалізації є сім'я</a:t>
            </a:r>
            <a:r>
              <a:rPr lang="uk-UA" sz="2400" dirty="0" smtClean="0"/>
              <a:t>, де відбувається рання соціалізація. Результати батьківського виховання у значній мірі визначають розвиток особистості, її подальше суспільне життя. </a:t>
            </a:r>
          </a:p>
          <a:p>
            <a:pPr algn="just"/>
            <a:r>
              <a:rPr lang="uk-UA" sz="2400" dirty="0" smtClean="0"/>
              <a:t>Чимале значення має також </a:t>
            </a:r>
            <a:r>
              <a:rPr lang="uk-UA" sz="2400" b="1" dirty="0" smtClean="0"/>
              <a:t>взаємодія з однолітками </a:t>
            </a:r>
            <a:r>
              <a:rPr lang="uk-UA" sz="2400" dirty="0" smtClean="0"/>
              <a:t>як засіб формування відповідальної, самостійної, здатної до співпраці особистості. Від результатів цієї взаємодії залежить вміння у подальшому оптимально вибудовувати взаємини з оточенням. </a:t>
            </a:r>
          </a:p>
          <a:p>
            <a:pPr algn="just"/>
            <a:r>
              <a:rPr lang="uk-UA" sz="2400" b="1" dirty="0" smtClean="0"/>
              <a:t>Процес соціалізації не завершується в дитинстві, а продовжується протягом усього життя</a:t>
            </a:r>
            <a:r>
              <a:rPr lang="uk-UA" sz="2400" dirty="0" smtClean="0"/>
              <a:t>, оскільки людина повинна постійно опановувати нові ролі, виконувати нові функції. </a:t>
            </a:r>
            <a:r>
              <a:rPr lang="uk-UA" sz="2400" b="1" dirty="0" smtClean="0"/>
              <a:t>Зміна умов життєдіяльності викликає необхідність виробляти додаткові вміння та навички, засвоювати нові ефективні зразки поведінки. </a:t>
            </a:r>
            <a:endParaRPr lang="uk-UA" b="1" u="sng"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r>
              <a:rPr lang="uk-UA" dirty="0" smtClean="0"/>
              <a:t> </a:t>
            </a:r>
            <a:r>
              <a:rPr lang="uk-UA" b="1" dirty="0" smtClean="0">
                <a:effectLst>
                  <a:outerShdw blurRad="38100" dist="38100" dir="2700000" algn="tl">
                    <a:srgbClr val="000000">
                      <a:alpha val="43137"/>
                    </a:srgbClr>
                  </a:outerShdw>
                </a:effectLst>
              </a:rPr>
              <a:t>Соціалізація та її фактори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401"/>
            <a:ext cx="10972800" cy="5334000"/>
          </a:xfrm>
        </p:spPr>
        <p:txBody>
          <a:bodyPr>
            <a:normAutofit fontScale="92500" lnSpcReduction="20000"/>
          </a:bodyPr>
          <a:lstStyle/>
          <a:p>
            <a:pPr algn="just"/>
            <a:r>
              <a:rPr lang="uk-UA" sz="2400" dirty="0" smtClean="0"/>
              <a:t>Однак соціалізація не є тільки одностороннім впливом оточення на особистість, наукові дослідження процесу соціалізації (Ж. </a:t>
            </a:r>
            <a:r>
              <a:rPr lang="uk-UA" sz="2400" dirty="0" err="1" smtClean="0"/>
              <a:t>Піаже</a:t>
            </a:r>
            <a:r>
              <a:rPr lang="uk-UA" sz="2400" dirty="0" smtClean="0"/>
              <a:t>, Дж. </a:t>
            </a:r>
            <a:r>
              <a:rPr lang="uk-UA" sz="2400" dirty="0" err="1" smtClean="0"/>
              <a:t>Мід</a:t>
            </a:r>
            <a:r>
              <a:rPr lang="uk-UA" sz="2400" dirty="0" smtClean="0"/>
              <a:t>) виявили активну роль індивіда в процесі засвоєння соціального досвіду. </a:t>
            </a:r>
          </a:p>
          <a:p>
            <a:pPr algn="just"/>
            <a:r>
              <a:rPr lang="uk-UA" sz="2400" dirty="0" smtClean="0"/>
              <a:t>Соціальна психологія процес соціалізації індивіда розділяє на два етапи: соціальну адаптацію та інтеріоризацію. </a:t>
            </a:r>
          </a:p>
          <a:p>
            <a:pPr algn="just"/>
            <a:r>
              <a:rPr lang="uk-UA" sz="2400" b="1" dirty="0" smtClean="0"/>
              <a:t>Соціальна адаптація — </a:t>
            </a:r>
            <a:r>
              <a:rPr lang="uk-UA" sz="2400" dirty="0" smtClean="0"/>
              <a:t>це процес </a:t>
            </a:r>
            <a:r>
              <a:rPr lang="uk-UA" sz="2400" b="1" dirty="0" smtClean="0"/>
              <a:t>пристосування індивіда до умов життєдіяльності (часто суто поведінковий)</a:t>
            </a:r>
            <a:r>
              <a:rPr lang="uk-UA" sz="2400" dirty="0" smtClean="0"/>
              <a:t>, до рольових функцій та норм поведінки, до форм соціальної взаємодії, що склалися у спільноті, до якої інтегрується індивід. </a:t>
            </a:r>
          </a:p>
          <a:p>
            <a:pPr algn="just"/>
            <a:r>
              <a:rPr lang="uk-UA" sz="2400" b="1" dirty="0" smtClean="0"/>
              <a:t>Інтеріоризація — процес включення соціальних норм і цінностей до внутрішнього світу людини, тобто заміни зовнішніх санкцій самоконтролем. </a:t>
            </a:r>
            <a:r>
              <a:rPr lang="uk-UA" sz="2400" dirty="0" smtClean="0"/>
              <a:t>Можна вважати, що на цьому етапі кількісне накопичення прийнятих індивідом норм, засвоєних ним цінностей переходить у нову якість, що виявляється у зміні поведінки людини під впливом змін у структурі особистості. </a:t>
            </a:r>
            <a:r>
              <a:rPr lang="uk-UA" sz="2400" b="1" dirty="0" smtClean="0"/>
              <a:t>Інтеріоризація є свідченням успішної соціалізації індивіда.</a:t>
            </a:r>
            <a:r>
              <a:rPr lang="uk-UA" sz="2400" dirty="0" smtClean="0"/>
              <a:t> </a:t>
            </a:r>
            <a:r>
              <a:rPr lang="uk-UA" sz="2400" b="1" dirty="0" smtClean="0"/>
              <a:t>Показниками неуспішного перебігу цього процесу є незадоволеність людини соціальним середовищем, до якого вона інтегрується, бажання вийти за його межі, а також її поведінка, що відхиляється від норм, вимог даного середовища. </a:t>
            </a:r>
            <a:endParaRPr lang="uk-UA" b="1" u="sng"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Основні етапи соціалізації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401"/>
            <a:ext cx="10972800" cy="5334000"/>
          </a:xfrm>
        </p:spPr>
        <p:txBody>
          <a:bodyPr>
            <a:normAutofit/>
          </a:bodyPr>
          <a:lstStyle/>
          <a:p>
            <a:pPr algn="just"/>
            <a:r>
              <a:rPr lang="uk-UA" sz="2800" dirty="0" smtClean="0"/>
              <a:t>Соціалізація особистості починається з перших років життя і, як раніше вважалось, закінчується періодом соціальної зрілості людини, хоча зараз зрозуміло, що процес соціалізації цілком не завершений навіть в похилому віці: по деяких аспектах він продовжується все життя. </a:t>
            </a:r>
          </a:p>
          <a:p>
            <a:pPr algn="just"/>
            <a:r>
              <a:rPr lang="uk-UA" sz="2800" dirty="0" smtClean="0"/>
              <a:t>Соціалізація, що відбувається </a:t>
            </a:r>
            <a:r>
              <a:rPr lang="uk-UA" sz="2800" b="1" dirty="0" smtClean="0"/>
              <a:t>у дитинстві, називається первинною соціалізацією</a:t>
            </a:r>
            <a:r>
              <a:rPr lang="uk-UA" sz="2800" dirty="0" smtClean="0"/>
              <a:t>, </a:t>
            </a:r>
            <a:r>
              <a:rPr lang="uk-UA" sz="2800" b="1" dirty="0" smtClean="0"/>
              <a:t>подальший процес </a:t>
            </a:r>
            <a:r>
              <a:rPr lang="uk-UA" sz="2800" dirty="0" smtClean="0"/>
              <a:t>засвоєння нових ролей, цінностей, знань, досвіду на кожному життєвому етапі </a:t>
            </a:r>
            <a:r>
              <a:rPr lang="uk-UA" sz="2800" b="1" dirty="0" smtClean="0"/>
              <a:t>називається вторинною соціалізацією (ресоціалізацією)</a:t>
            </a:r>
            <a:r>
              <a:rPr lang="uk-UA" sz="2800" dirty="0" smtClean="0"/>
              <a:t>. </a:t>
            </a:r>
            <a:endParaRPr lang="uk-UA" sz="2800" b="1" u="sng"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Основні етапи соціалізації </a:t>
            </a:r>
            <a:endParaRPr lang="ru-RU" dirty="0">
              <a:effectLst>
                <a:outerShdw blurRad="38100" dist="38100" dir="2700000" algn="tl">
                  <a:srgbClr val="000000">
                    <a:alpha val="43137"/>
                  </a:srgbClr>
                </a:outerShdw>
              </a:effectLst>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736167985"/>
              </p:ext>
            </p:extLst>
          </p:nvPr>
        </p:nvGraphicFramePr>
        <p:xfrm>
          <a:off x="609600" y="1295400"/>
          <a:ext cx="10972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Основні етапи соціалізації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295401"/>
            <a:ext cx="10972800" cy="5334000"/>
          </a:xfrm>
        </p:spPr>
        <p:txBody>
          <a:bodyPr>
            <a:normAutofit fontScale="92500" lnSpcReduction="10000"/>
          </a:bodyPr>
          <a:lstStyle/>
          <a:p>
            <a:pPr algn="just"/>
            <a:r>
              <a:rPr lang="uk-UA" sz="2800" b="1" dirty="0" smtClean="0"/>
              <a:t>Для успішної соціалізації в дитинстві, по Н. </a:t>
            </a:r>
            <a:r>
              <a:rPr lang="uk-UA" sz="2800" b="1" dirty="0" err="1" smtClean="0"/>
              <a:t>Смелзеру</a:t>
            </a:r>
            <a:r>
              <a:rPr lang="uk-UA" sz="2800" b="1" dirty="0" smtClean="0"/>
              <a:t>, необхідна дія трьох фактів: очікування, прагнення відповідати цим очікуванням і зміна поведінки. </a:t>
            </a:r>
          </a:p>
          <a:p>
            <a:pPr algn="just"/>
            <a:r>
              <a:rPr lang="uk-UA" sz="2800" dirty="0" smtClean="0"/>
              <a:t>Процес  соціалізації у дітей, на його думку, відбувається на трьох різних стадіях: </a:t>
            </a:r>
          </a:p>
          <a:p>
            <a:pPr marL="0" indent="0" algn="just">
              <a:buFont typeface="Wingdings" pitchFamily="2" charset="2"/>
              <a:buChar char="v"/>
            </a:pPr>
            <a:r>
              <a:rPr lang="uk-UA" sz="2800" dirty="0" smtClean="0"/>
              <a:t>стадії наслідування і копіювання дітьми поведінки дорослих; </a:t>
            </a:r>
          </a:p>
          <a:p>
            <a:pPr marL="0" indent="0" algn="just">
              <a:buFont typeface="Wingdings" pitchFamily="2" charset="2"/>
              <a:buChar char="v"/>
            </a:pPr>
            <a:r>
              <a:rPr lang="uk-UA" sz="2800" dirty="0" smtClean="0"/>
              <a:t>ігрової стадії, коли діти усвідомлюють поведінку як виконання ролі; </a:t>
            </a:r>
          </a:p>
          <a:p>
            <a:pPr marL="0" indent="0" algn="just">
              <a:buFont typeface="Wingdings" pitchFamily="2" charset="2"/>
              <a:buChar char="v"/>
            </a:pPr>
            <a:r>
              <a:rPr lang="uk-UA" sz="2800" dirty="0" smtClean="0"/>
              <a:t>стадії групових ігор, на якій діти учаться розуміти, що від них чекає ціла група людей. </a:t>
            </a:r>
          </a:p>
          <a:p>
            <a:pPr algn="just"/>
            <a:endParaRPr lang="uk-UA" sz="2800" dirty="0" smtClean="0"/>
          </a:p>
          <a:p>
            <a:pPr algn="just"/>
            <a:r>
              <a:rPr lang="uk-UA" sz="2800" dirty="0" smtClean="0"/>
              <a:t>Французький психолог Ж. </a:t>
            </a:r>
            <a:r>
              <a:rPr lang="uk-UA" sz="2800" dirty="0" err="1" smtClean="0"/>
              <a:t>Піаже</a:t>
            </a:r>
            <a:r>
              <a:rPr lang="uk-UA" sz="2800" dirty="0" smtClean="0"/>
              <a:t>, зберігаючи ідею різних стадій у розвитку особистості, наголошує на розвитку пізнавальних структур індивіда і їхній наступній перебудові в залежності від досвіду і соціальної взаємодії.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792162"/>
          </a:xfrm>
        </p:spPr>
        <p:txBody>
          <a:bodyPr>
            <a:normAutofit/>
          </a:bodyPr>
          <a:lstStyle/>
          <a:p>
            <a:r>
              <a:rPr lang="uk-UA" dirty="0" smtClean="0">
                <a:effectLst>
                  <a:outerShdw blurRad="38100" dist="38100" dir="2700000" algn="tl">
                    <a:srgbClr val="000000">
                      <a:alpha val="43137"/>
                    </a:srgbClr>
                  </a:outerShdw>
                </a:effectLst>
              </a:rPr>
              <a:t> </a:t>
            </a:r>
            <a:r>
              <a:rPr lang="uk-UA" b="1" dirty="0" smtClean="0">
                <a:effectLst>
                  <a:outerShdw blurRad="38100" dist="38100" dir="2700000" algn="tl">
                    <a:srgbClr val="000000">
                      <a:alpha val="43137"/>
                    </a:srgbClr>
                  </a:outerShdw>
                </a:effectLst>
              </a:rPr>
              <a:t>Основні етапи соціалізації </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9600" y="1066800"/>
            <a:ext cx="10972800" cy="5562601"/>
          </a:xfrm>
        </p:spPr>
        <p:txBody>
          <a:bodyPr>
            <a:normAutofit fontScale="92500" lnSpcReduction="10000"/>
          </a:bodyPr>
          <a:lstStyle/>
          <a:p>
            <a:pPr algn="just"/>
            <a:r>
              <a:rPr lang="uk-UA" sz="2800" dirty="0" smtClean="0"/>
              <a:t>Багато психологів і соціологів підкреслюють, що процес соціалізації продовжується протягом усього життя людини, і стверджують, що </a:t>
            </a:r>
            <a:r>
              <a:rPr lang="uk-UA" sz="2800" b="1" dirty="0" smtClean="0"/>
              <a:t>соціалізація дорослих відрізняється від соціалізації дітей </a:t>
            </a:r>
            <a:r>
              <a:rPr lang="uk-UA" sz="2800" dirty="0" smtClean="0"/>
              <a:t>декількома моментами. </a:t>
            </a:r>
          </a:p>
          <a:p>
            <a:pPr algn="just"/>
            <a:r>
              <a:rPr lang="uk-UA" sz="2800" b="1" dirty="0" smtClean="0"/>
              <a:t>Соціалізація дорослих скоріше змінює зовнішню поведінку, у той час як соціалізація дітей формує ціннісні орієнтації. </a:t>
            </a:r>
          </a:p>
          <a:p>
            <a:pPr algn="just"/>
            <a:r>
              <a:rPr lang="uk-UA" sz="2800" dirty="0" smtClean="0"/>
              <a:t>Соціалізація дорослих розрахована на те, щоб допомогти людині набути необхідні навички, соціалізація в дитинстві в більшій мірі має справу з мотивацією поведінки. </a:t>
            </a:r>
          </a:p>
          <a:p>
            <a:pPr algn="just"/>
            <a:r>
              <a:rPr lang="uk-UA" sz="2800" dirty="0" smtClean="0"/>
              <a:t>Починаючи новий життєвий етап, людина змушена перевчатися і пристосовуватись до нових умов життя. Цей процес називається </a:t>
            </a:r>
            <a:r>
              <a:rPr lang="uk-UA" sz="2800" b="1" u="sng" dirty="0" smtClean="0">
                <a:effectLst>
                  <a:outerShdw blurRad="38100" dist="38100" dir="2700000" algn="tl">
                    <a:srgbClr val="000000">
                      <a:alpha val="43137"/>
                    </a:srgbClr>
                  </a:outerShdw>
                </a:effectLst>
              </a:rPr>
              <a:t>ресоціалізацією. </a:t>
            </a:r>
          </a:p>
          <a:p>
            <a:pPr algn="just"/>
            <a:r>
              <a:rPr lang="uk-UA" sz="2800" b="1" dirty="0" smtClean="0"/>
              <a:t>Ресоціалізація – процес засвоєння нових цінностей, норм, ролей та правил поведінки замість застарілих, втрачених чи вже не потрібних. </a:t>
            </a:r>
          </a:p>
        </p:txBody>
      </p:sp>
    </p:spTree>
  </p:cSld>
  <p:clrMapOvr>
    <a:masterClrMapping/>
  </p:clrMapOvr>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857</TotalTime>
  <Words>3462</Words>
  <Application>Microsoft Office PowerPoint</Application>
  <PresentationFormat>Широкий екран</PresentationFormat>
  <Paragraphs>131</Paragraphs>
  <Slides>27</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27</vt:i4>
      </vt:variant>
    </vt:vector>
  </HeadingPairs>
  <TitlesOfParts>
    <vt:vector size="32" baseType="lpstr">
      <vt:lpstr>Arial</vt:lpstr>
      <vt:lpstr>Arial Black</vt:lpstr>
      <vt:lpstr>Calibri</vt:lpstr>
      <vt:lpstr>Wingdings</vt:lpstr>
      <vt:lpstr>Тема Office</vt:lpstr>
      <vt:lpstr>Тема:  Соціалізація особистості </vt:lpstr>
      <vt:lpstr> Соціалізація та її фактори </vt:lpstr>
      <vt:lpstr> Соціалізація та її фактори </vt:lpstr>
      <vt:lpstr> Соціалізація та її фактори </vt:lpstr>
      <vt:lpstr> Соціалізація та її фактори </vt:lpstr>
      <vt:lpstr> Основні етапи соціалізації </vt:lpstr>
      <vt:lpstr> Основні етапи соціалізації </vt:lpstr>
      <vt:lpstr> Основні етапи соціалізації </vt:lpstr>
      <vt:lpstr> Основні етапи соціалізації </vt:lpstr>
      <vt:lpstr> Основні етапи соціалізації </vt:lpstr>
      <vt:lpstr> Агенти та інститути соціалізації </vt:lpstr>
      <vt:lpstr> Агенти та інститути соціалізації </vt:lpstr>
      <vt:lpstr> Особливості соціалізації в різні вікові періоди </vt:lpstr>
      <vt:lpstr> Особливості соціалізації в різні вікові періоди </vt:lpstr>
      <vt:lpstr> Особливості соціалізації в різні вікові періоди </vt:lpstr>
      <vt:lpstr> Особливості соціалізації в різні вікові періоди </vt:lpstr>
      <vt:lpstr> Особливості соціалізації в різні вікові періоди </vt:lpstr>
      <vt:lpstr> Особливості соціалізації в різні вікові періоди </vt:lpstr>
      <vt:lpstr> Особливості соціалізації в різні вікові періоди </vt:lpstr>
      <vt:lpstr> Особливості соціалізації в різні вікові періоди </vt:lpstr>
      <vt:lpstr> Особливості соціалізації в різні вікові періоди </vt:lpstr>
      <vt:lpstr> Особливості соціалізації в різні вікові періоди </vt:lpstr>
      <vt:lpstr>Теорія поколінь</vt:lpstr>
      <vt:lpstr>Теорія поколінь</vt:lpstr>
      <vt:lpstr>Теорія поколінь</vt:lpstr>
      <vt:lpstr>Теорія поколінь</vt:lpstr>
      <vt:lpstr>Теорія поколінь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методів в кількісній і якісній стратегїї дослідження»</dc:title>
  <dc:creator>Гойда Анна</dc:creator>
  <cp:lastModifiedBy>Taisiia</cp:lastModifiedBy>
  <cp:revision>29</cp:revision>
  <dcterms:created xsi:type="dcterms:W3CDTF">2020-10-05T19:12:53Z</dcterms:created>
  <dcterms:modified xsi:type="dcterms:W3CDTF">2023-09-23T07:16:10Z</dcterms:modified>
</cp:coreProperties>
</file>