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3.xml" ContentType="application/vnd.openxmlformats-officedocument.drawingml.diagramLayout+xml"/>
  <Override PartName="/ppt/slides/slide7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notesMasterIdLst>
    <p:notesMasterId r:id="rId82"/>
  </p:notesMasterIdLst>
  <p:sldIdLst>
    <p:sldId id="256" r:id="rId2"/>
    <p:sldId id="257" r:id="rId3"/>
    <p:sldId id="261" r:id="rId4"/>
    <p:sldId id="320" r:id="rId5"/>
    <p:sldId id="441" r:id="rId6"/>
    <p:sldId id="442" r:id="rId7"/>
    <p:sldId id="323" r:id="rId8"/>
    <p:sldId id="325" r:id="rId9"/>
    <p:sldId id="311" r:id="rId10"/>
    <p:sldId id="443" r:id="rId11"/>
    <p:sldId id="444" r:id="rId12"/>
    <p:sldId id="445" r:id="rId13"/>
    <p:sldId id="446" r:id="rId14"/>
    <p:sldId id="314" r:id="rId15"/>
    <p:sldId id="329" r:id="rId16"/>
    <p:sldId id="330" r:id="rId17"/>
    <p:sldId id="340" r:id="rId18"/>
    <p:sldId id="317" r:id="rId19"/>
    <p:sldId id="326" r:id="rId20"/>
    <p:sldId id="327" r:id="rId21"/>
    <p:sldId id="425" r:id="rId22"/>
    <p:sldId id="447" r:id="rId23"/>
    <p:sldId id="456" r:id="rId24"/>
    <p:sldId id="464" r:id="rId25"/>
    <p:sldId id="465" r:id="rId26"/>
    <p:sldId id="466" r:id="rId27"/>
    <p:sldId id="467" r:id="rId28"/>
    <p:sldId id="349" r:id="rId29"/>
    <p:sldId id="350" r:id="rId30"/>
    <p:sldId id="433" r:id="rId31"/>
    <p:sldId id="453" r:id="rId32"/>
    <p:sldId id="474" r:id="rId33"/>
    <p:sldId id="449" r:id="rId34"/>
    <p:sldId id="434" r:id="rId35"/>
    <p:sldId id="435" r:id="rId36"/>
    <p:sldId id="436" r:id="rId37"/>
    <p:sldId id="450" r:id="rId38"/>
    <p:sldId id="448" r:id="rId39"/>
    <p:sldId id="437" r:id="rId40"/>
    <p:sldId id="272" r:id="rId41"/>
    <p:sldId id="343" r:id="rId42"/>
    <p:sldId id="357" r:id="rId43"/>
    <p:sldId id="273" r:id="rId44"/>
    <p:sldId id="274" r:id="rId45"/>
    <p:sldId id="275" r:id="rId46"/>
    <p:sldId id="276" r:id="rId47"/>
    <p:sldId id="354" r:id="rId48"/>
    <p:sldId id="277" r:id="rId49"/>
    <p:sldId id="355" r:id="rId50"/>
    <p:sldId id="278" r:id="rId51"/>
    <p:sldId id="353" r:id="rId52"/>
    <p:sldId id="439" r:id="rId53"/>
    <p:sldId id="451" r:id="rId54"/>
    <p:sldId id="368" r:id="rId55"/>
    <p:sldId id="369" r:id="rId56"/>
    <p:sldId id="370" r:id="rId57"/>
    <p:sldId id="371" r:id="rId58"/>
    <p:sldId id="377" r:id="rId59"/>
    <p:sldId id="378" r:id="rId60"/>
    <p:sldId id="379" r:id="rId61"/>
    <p:sldId id="380" r:id="rId62"/>
    <p:sldId id="381" r:id="rId63"/>
    <p:sldId id="382" r:id="rId64"/>
    <p:sldId id="383" r:id="rId65"/>
    <p:sldId id="384" r:id="rId66"/>
    <p:sldId id="385" r:id="rId67"/>
    <p:sldId id="387" r:id="rId68"/>
    <p:sldId id="468" r:id="rId69"/>
    <p:sldId id="469" r:id="rId70"/>
    <p:sldId id="470" r:id="rId71"/>
    <p:sldId id="471" r:id="rId72"/>
    <p:sldId id="452" r:id="rId73"/>
    <p:sldId id="472" r:id="rId74"/>
    <p:sldId id="473" r:id="rId75"/>
    <p:sldId id="398" r:id="rId76"/>
    <p:sldId id="414" r:id="rId77"/>
    <p:sldId id="418" r:id="rId78"/>
    <p:sldId id="416" r:id="rId79"/>
    <p:sldId id="417" r:id="rId80"/>
    <p:sldId id="475" r:id="rId81"/>
  </p:sldIdLst>
  <p:sldSz cx="9144000" cy="6858000" type="screen4x3"/>
  <p:notesSz cx="6858000" cy="9144000"/>
  <p:defaultTextStyle>
    <a:defPPr>
      <a:defRPr lang="uk"/>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60" d="100"/>
          <a:sy n="60" d="100"/>
        </p:scale>
        <p:origin x="-14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53F1B1-7A0A-44AA-AA6B-36B96F12CCB6}" type="doc">
      <dgm:prSet loTypeId="urn:microsoft.com/office/officeart/2005/8/layout/orgChart1" loCatId="hierarchy" qsTypeId="urn:microsoft.com/office/officeart/2005/8/quickstyle/simple1" qsCatId="simple" csTypeId="urn:microsoft.com/office/officeart/2005/8/colors/accent1_2" csCatId="accent1" phldr="1"/>
      <dgm:spPr/>
    </dgm:pt>
    <dgm:pt modelId="{51257BAF-5B5B-4D42-A35C-162421379EE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Види</a:t>
          </a:r>
          <a:r>
            <a:rPr kumimoji="0" lang="ru-RU" b="0" i="0" u="none" strike="noStrike" cap="none" normalizeH="0" baseline="0" dirty="0" smtClean="0">
              <a:ln>
                <a:noFill/>
              </a:ln>
              <a:solidFill>
                <a:schemeClr val="tx1"/>
              </a:solidFill>
              <a:effectLst/>
              <a:latin typeface="Arial" charset="0"/>
              <a:cs typeface="Arial" charset="0"/>
            </a:rPr>
            <a:t> тренинг</a:t>
          </a:r>
          <a:r>
            <a:rPr kumimoji="0" lang="uk-UA" b="0" i="0" u="none" strike="noStrike" cap="none" normalizeH="0" baseline="0" dirty="0" smtClean="0">
              <a:ln>
                <a:noFill/>
              </a:ln>
              <a:solidFill>
                <a:schemeClr val="tx1"/>
              </a:solidFill>
              <a:effectLst/>
              <a:latin typeface="Arial" charset="0"/>
              <a:cs typeface="Arial" charset="0"/>
            </a:rPr>
            <a:t>і</a:t>
          </a:r>
          <a:r>
            <a:rPr kumimoji="0" lang="ru-RU" b="0" i="0" u="none" strike="noStrike" cap="none" normalizeH="0" baseline="0" dirty="0" smtClean="0">
              <a:ln>
                <a:noFill/>
              </a:ln>
              <a:solidFill>
                <a:schemeClr val="tx1"/>
              </a:solidFill>
              <a:effectLst/>
              <a:latin typeface="Arial" charset="0"/>
              <a:cs typeface="Arial" charset="0"/>
            </a:rPr>
            <a:t>в</a:t>
          </a:r>
        </a:p>
      </dgm:t>
    </dgm:pt>
    <dgm:pt modelId="{79055AC8-FAF1-4369-A909-D31B801A461D}" type="parTrans" cxnId="{D4B4592A-4C69-43C6-97B0-C48EB83E0D1E}">
      <dgm:prSet/>
      <dgm:spPr/>
      <dgm:t>
        <a:bodyPr/>
        <a:lstStyle/>
        <a:p>
          <a:endParaRPr lang="ru-RU"/>
        </a:p>
      </dgm:t>
    </dgm:pt>
    <dgm:pt modelId="{DA80604C-B627-4B79-B0A5-09E703F82AD8}" type="sibTrans" cxnId="{D4B4592A-4C69-43C6-97B0-C48EB83E0D1E}">
      <dgm:prSet/>
      <dgm:spPr/>
      <dgm:t>
        <a:bodyPr/>
        <a:lstStyle/>
        <a:p>
          <a:endParaRPr lang="ru-RU"/>
        </a:p>
      </dgm:t>
    </dgm:pt>
    <dgm:pt modelId="{AC7993DB-8C83-4F26-97AF-51948EBEB33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Тренінг</a:t>
          </a:r>
          <a:r>
            <a:rPr kumimoji="0" lang="ru-RU" b="0" i="0" u="none" strike="noStrike" cap="none" normalizeH="0" baseline="0" dirty="0" smtClean="0">
              <a:ln>
                <a:noFill/>
              </a:ln>
              <a:solidFill>
                <a:schemeClr val="tx1"/>
              </a:solidFill>
              <a:effectLst/>
              <a:latin typeface="Arial" charset="0"/>
              <a:cs typeface="Arial" charset="0"/>
            </a:rPr>
            <a:t> </a:t>
          </a:r>
          <a:r>
            <a:rPr kumimoji="0" lang="ru-RU" b="0" i="0" u="none" strike="noStrike" cap="none" normalizeH="0" baseline="0" dirty="0" err="1" smtClean="0">
              <a:ln>
                <a:noFill/>
              </a:ln>
              <a:solidFill>
                <a:schemeClr val="tx1"/>
              </a:solidFill>
              <a:effectLst/>
              <a:latin typeface="Arial" charset="0"/>
              <a:cs typeface="Arial" charset="0"/>
            </a:rPr>
            <a:t>навчичок</a:t>
          </a:r>
          <a:endParaRPr kumimoji="0" lang="ru-RU" b="0" i="0" u="none" strike="noStrike" cap="none" normalizeH="0" baseline="0" dirty="0" smtClean="0">
            <a:ln>
              <a:noFill/>
            </a:ln>
            <a:solidFill>
              <a:schemeClr val="tx1"/>
            </a:solidFill>
            <a:effectLst/>
            <a:latin typeface="Arial" charset="0"/>
            <a:cs typeface="Arial" charset="0"/>
          </a:endParaRPr>
        </a:p>
      </dgm:t>
    </dgm:pt>
    <dgm:pt modelId="{7AEC330B-E1E3-465E-996C-F332823B3552}" type="parTrans" cxnId="{D2C6F36A-0160-455D-905C-0D291C3D31F1}">
      <dgm:prSet/>
      <dgm:spPr/>
      <dgm:t>
        <a:bodyPr/>
        <a:lstStyle/>
        <a:p>
          <a:endParaRPr lang="ru-RU"/>
        </a:p>
      </dgm:t>
    </dgm:pt>
    <dgm:pt modelId="{734DD881-773D-4EB1-BD87-1486271E566A}" type="sibTrans" cxnId="{D2C6F36A-0160-455D-905C-0D291C3D31F1}">
      <dgm:prSet/>
      <dgm:spPr/>
      <dgm:t>
        <a:bodyPr/>
        <a:lstStyle/>
        <a:p>
          <a:endParaRPr lang="ru-RU"/>
        </a:p>
      </dgm:t>
    </dgm:pt>
    <dgm:pt modelId="{2FB271B7-FA1A-4097-951C-4429956408F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Психотерапевтичний</a:t>
          </a:r>
          <a:endParaRPr kumimoji="0" lang="ru-RU" b="0" i="0" u="none" strike="noStrike" cap="none" normalizeH="0" baseline="0" dirty="0" smtClean="0">
            <a:ln>
              <a:noFill/>
            </a:ln>
            <a:solidFill>
              <a:schemeClr val="tx1"/>
            </a:solidFill>
            <a:effectLst/>
            <a:latin typeface="Arial" charset="0"/>
            <a:cs typeface="Arial" charset="0"/>
          </a:endParaRPr>
        </a:p>
      </dgm:t>
    </dgm:pt>
    <dgm:pt modelId="{18DC02AE-BDB4-43FB-9602-1459535E8E40}" type="parTrans" cxnId="{6E32FBDB-06EE-47BC-A33C-BF2BBEFCCF76}">
      <dgm:prSet/>
      <dgm:spPr/>
      <dgm:t>
        <a:bodyPr/>
        <a:lstStyle/>
        <a:p>
          <a:endParaRPr lang="ru-RU"/>
        </a:p>
      </dgm:t>
    </dgm:pt>
    <dgm:pt modelId="{6B65BFC0-716D-4A38-8A54-C90BB66FB2CD}" type="sibTrans" cxnId="{6E32FBDB-06EE-47BC-A33C-BF2BBEFCCF76}">
      <dgm:prSet/>
      <dgm:spPr/>
      <dgm:t>
        <a:bodyPr/>
        <a:lstStyle/>
        <a:p>
          <a:endParaRPr lang="ru-RU"/>
        </a:p>
      </dgm:t>
    </dgm:pt>
    <dgm:pt modelId="{9A25EC78-5502-4EAC-90C4-5906B4254AE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Соціально</a:t>
          </a:r>
          <a:r>
            <a:rPr kumimoji="0" lang="ru-RU" b="0" i="0" u="none" strike="noStrike" cap="none" normalizeH="0" baseline="0" dirty="0" smtClean="0">
              <a:ln>
                <a:noFill/>
              </a:ln>
              <a:solidFill>
                <a:schemeClr val="tx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психохологічний</a:t>
          </a:r>
          <a:endParaRPr kumimoji="0" lang="ru-RU" b="0" i="0" u="none" strike="noStrike" cap="none" normalizeH="0" baseline="0" dirty="0" smtClean="0">
            <a:ln>
              <a:noFill/>
            </a:ln>
            <a:solidFill>
              <a:schemeClr val="tx1"/>
            </a:solidFill>
            <a:effectLst/>
            <a:latin typeface="Arial" charset="0"/>
            <a:cs typeface="Arial" charset="0"/>
          </a:endParaRPr>
        </a:p>
      </dgm:t>
    </dgm:pt>
    <dgm:pt modelId="{2A20706B-9CF5-4CB3-AF70-ED4AEE9E57C0}" type="parTrans" cxnId="{36ECC0ED-18EC-43D7-BD6C-0B94DD84AB4B}">
      <dgm:prSet/>
      <dgm:spPr/>
      <dgm:t>
        <a:bodyPr/>
        <a:lstStyle/>
        <a:p>
          <a:endParaRPr lang="ru-RU"/>
        </a:p>
      </dgm:t>
    </dgm:pt>
    <dgm:pt modelId="{9B5806A1-A76A-4E18-9E7D-EE3CCDD5C22B}" type="sibTrans" cxnId="{36ECC0ED-18EC-43D7-BD6C-0B94DD84AB4B}">
      <dgm:prSet/>
      <dgm:spPr/>
      <dgm:t>
        <a:bodyPr/>
        <a:lstStyle/>
        <a:p>
          <a:endParaRPr lang="ru-RU"/>
        </a:p>
      </dgm:t>
    </dgm:pt>
    <dgm:pt modelId="{C35029BA-6A3F-42A5-BCFC-491C82EAE0D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Arial" charset="0"/>
              <a:cs typeface="Arial" charset="0"/>
            </a:rPr>
            <a:t>Бізнес-тренінг</a:t>
          </a:r>
          <a:endParaRPr kumimoji="0" lang="ru-RU" b="0" i="0" u="none" strike="noStrike" cap="none" normalizeH="0" baseline="0" dirty="0" smtClean="0">
            <a:ln>
              <a:noFill/>
            </a:ln>
            <a:solidFill>
              <a:schemeClr val="tx1"/>
            </a:solidFill>
            <a:effectLst/>
            <a:latin typeface="Arial" charset="0"/>
            <a:cs typeface="Arial" charset="0"/>
          </a:endParaRPr>
        </a:p>
      </dgm:t>
    </dgm:pt>
    <dgm:pt modelId="{A280236A-E2DB-42BC-BA6A-B95085D97C80}" type="parTrans" cxnId="{670F58F4-D62B-4D58-8174-C4A099B3B251}">
      <dgm:prSet/>
      <dgm:spPr/>
      <dgm:t>
        <a:bodyPr/>
        <a:lstStyle/>
        <a:p>
          <a:endParaRPr lang="ru-RU"/>
        </a:p>
      </dgm:t>
    </dgm:pt>
    <dgm:pt modelId="{F74A5458-894A-4E7C-B809-F8620CCA0D2F}" type="sibTrans" cxnId="{670F58F4-D62B-4D58-8174-C4A099B3B251}">
      <dgm:prSet/>
      <dgm:spPr/>
      <dgm:t>
        <a:bodyPr/>
        <a:lstStyle/>
        <a:p>
          <a:endParaRPr lang="ru-RU"/>
        </a:p>
      </dgm:t>
    </dgm:pt>
    <dgm:pt modelId="{AE5EBC44-10A9-4319-8091-CD25BCB5DB15}" type="pres">
      <dgm:prSet presAssocID="{4353F1B1-7A0A-44AA-AA6B-36B96F12CCB6}" presName="hierChild1" presStyleCnt="0">
        <dgm:presLayoutVars>
          <dgm:orgChart val="1"/>
          <dgm:chPref val="1"/>
          <dgm:dir/>
          <dgm:animOne val="branch"/>
          <dgm:animLvl val="lvl"/>
          <dgm:resizeHandles/>
        </dgm:presLayoutVars>
      </dgm:prSet>
      <dgm:spPr/>
    </dgm:pt>
    <dgm:pt modelId="{1E195DF8-AB58-4623-877D-AE2DBC008FD8}" type="pres">
      <dgm:prSet presAssocID="{51257BAF-5B5B-4D42-A35C-162421379EEC}" presName="hierRoot1" presStyleCnt="0">
        <dgm:presLayoutVars>
          <dgm:hierBranch/>
        </dgm:presLayoutVars>
      </dgm:prSet>
      <dgm:spPr/>
    </dgm:pt>
    <dgm:pt modelId="{628646A7-5FE5-4118-93CE-E68201F0D495}" type="pres">
      <dgm:prSet presAssocID="{51257BAF-5B5B-4D42-A35C-162421379EEC}" presName="rootComposite1" presStyleCnt="0"/>
      <dgm:spPr/>
    </dgm:pt>
    <dgm:pt modelId="{6A39DEFF-6F79-40B8-8721-8F43050553DD}" type="pres">
      <dgm:prSet presAssocID="{51257BAF-5B5B-4D42-A35C-162421379EEC}" presName="rootText1" presStyleLbl="node0" presStyleIdx="0" presStyleCnt="1">
        <dgm:presLayoutVars>
          <dgm:chPref val="3"/>
        </dgm:presLayoutVars>
      </dgm:prSet>
      <dgm:spPr/>
      <dgm:t>
        <a:bodyPr/>
        <a:lstStyle/>
        <a:p>
          <a:endParaRPr lang="ru-RU"/>
        </a:p>
      </dgm:t>
    </dgm:pt>
    <dgm:pt modelId="{7AD72A61-90F3-4FBC-9AFB-20899015B803}" type="pres">
      <dgm:prSet presAssocID="{51257BAF-5B5B-4D42-A35C-162421379EEC}" presName="rootConnector1" presStyleLbl="node1" presStyleIdx="0" presStyleCnt="0"/>
      <dgm:spPr/>
    </dgm:pt>
    <dgm:pt modelId="{43144DCB-06D4-4E42-A19D-5E09CFF150CD}" type="pres">
      <dgm:prSet presAssocID="{51257BAF-5B5B-4D42-A35C-162421379EEC}" presName="hierChild2" presStyleCnt="0"/>
      <dgm:spPr/>
    </dgm:pt>
    <dgm:pt modelId="{87E82CBD-89DF-4FFB-87B6-F242EC060F8F}" type="pres">
      <dgm:prSet presAssocID="{7AEC330B-E1E3-465E-996C-F332823B3552}" presName="Name35" presStyleLbl="parChTrans1D2" presStyleIdx="0" presStyleCnt="4"/>
      <dgm:spPr/>
    </dgm:pt>
    <dgm:pt modelId="{B6256D87-0EF7-456A-BA91-175DBACA2595}" type="pres">
      <dgm:prSet presAssocID="{AC7993DB-8C83-4F26-97AF-51948EBEB330}" presName="hierRoot2" presStyleCnt="0">
        <dgm:presLayoutVars>
          <dgm:hierBranch/>
        </dgm:presLayoutVars>
      </dgm:prSet>
      <dgm:spPr/>
    </dgm:pt>
    <dgm:pt modelId="{24D76196-FD55-4C4D-B7FD-4634E39EA17D}" type="pres">
      <dgm:prSet presAssocID="{AC7993DB-8C83-4F26-97AF-51948EBEB330}" presName="rootComposite" presStyleCnt="0"/>
      <dgm:spPr/>
    </dgm:pt>
    <dgm:pt modelId="{9423A897-9D2A-43BD-AA3C-A8BC7A344356}" type="pres">
      <dgm:prSet presAssocID="{AC7993DB-8C83-4F26-97AF-51948EBEB330}" presName="rootText" presStyleLbl="node2" presStyleIdx="0" presStyleCnt="4">
        <dgm:presLayoutVars>
          <dgm:chPref val="3"/>
        </dgm:presLayoutVars>
      </dgm:prSet>
      <dgm:spPr/>
      <dgm:t>
        <a:bodyPr/>
        <a:lstStyle/>
        <a:p>
          <a:endParaRPr lang="ru-RU"/>
        </a:p>
      </dgm:t>
    </dgm:pt>
    <dgm:pt modelId="{CA141008-C109-4EB4-99BB-63E785ED667D}" type="pres">
      <dgm:prSet presAssocID="{AC7993DB-8C83-4F26-97AF-51948EBEB330}" presName="rootConnector" presStyleLbl="node2" presStyleIdx="0" presStyleCnt="4"/>
      <dgm:spPr/>
    </dgm:pt>
    <dgm:pt modelId="{69C34528-257A-4D47-A511-E4AE27556C6A}" type="pres">
      <dgm:prSet presAssocID="{AC7993DB-8C83-4F26-97AF-51948EBEB330}" presName="hierChild4" presStyleCnt="0"/>
      <dgm:spPr/>
    </dgm:pt>
    <dgm:pt modelId="{A9F73DEC-05D5-4DF6-BDB7-A93B61F01CFC}" type="pres">
      <dgm:prSet presAssocID="{AC7993DB-8C83-4F26-97AF-51948EBEB330}" presName="hierChild5" presStyleCnt="0"/>
      <dgm:spPr/>
    </dgm:pt>
    <dgm:pt modelId="{C67A2DAA-A8AB-462E-B7F7-0A58B4F17E68}" type="pres">
      <dgm:prSet presAssocID="{18DC02AE-BDB4-43FB-9602-1459535E8E40}" presName="Name35" presStyleLbl="parChTrans1D2" presStyleIdx="1" presStyleCnt="4"/>
      <dgm:spPr/>
    </dgm:pt>
    <dgm:pt modelId="{A2ED2268-FC91-46C6-B17B-4F8DF68E5910}" type="pres">
      <dgm:prSet presAssocID="{2FB271B7-FA1A-4097-951C-4429956408FB}" presName="hierRoot2" presStyleCnt="0">
        <dgm:presLayoutVars>
          <dgm:hierBranch/>
        </dgm:presLayoutVars>
      </dgm:prSet>
      <dgm:spPr/>
    </dgm:pt>
    <dgm:pt modelId="{842075D5-6FFB-4A5F-9E7C-4890D14082DB}" type="pres">
      <dgm:prSet presAssocID="{2FB271B7-FA1A-4097-951C-4429956408FB}" presName="rootComposite" presStyleCnt="0"/>
      <dgm:spPr/>
    </dgm:pt>
    <dgm:pt modelId="{4B0FB973-2E54-43E0-A762-F01C99380B9A}" type="pres">
      <dgm:prSet presAssocID="{2FB271B7-FA1A-4097-951C-4429956408FB}" presName="rootText" presStyleLbl="node2" presStyleIdx="1" presStyleCnt="4">
        <dgm:presLayoutVars>
          <dgm:chPref val="3"/>
        </dgm:presLayoutVars>
      </dgm:prSet>
      <dgm:spPr/>
      <dgm:t>
        <a:bodyPr/>
        <a:lstStyle/>
        <a:p>
          <a:endParaRPr lang="ru-RU"/>
        </a:p>
      </dgm:t>
    </dgm:pt>
    <dgm:pt modelId="{741022DF-CDBB-4F91-80E3-13B94145B88B}" type="pres">
      <dgm:prSet presAssocID="{2FB271B7-FA1A-4097-951C-4429956408FB}" presName="rootConnector" presStyleLbl="node2" presStyleIdx="1" presStyleCnt="4"/>
      <dgm:spPr/>
    </dgm:pt>
    <dgm:pt modelId="{237639A2-AE04-4433-AF26-67C363AEEFA0}" type="pres">
      <dgm:prSet presAssocID="{2FB271B7-FA1A-4097-951C-4429956408FB}" presName="hierChild4" presStyleCnt="0"/>
      <dgm:spPr/>
    </dgm:pt>
    <dgm:pt modelId="{9E0F121C-F393-4746-BEC6-3E66F06A67E5}" type="pres">
      <dgm:prSet presAssocID="{2FB271B7-FA1A-4097-951C-4429956408FB}" presName="hierChild5" presStyleCnt="0"/>
      <dgm:spPr/>
    </dgm:pt>
    <dgm:pt modelId="{69FDA43A-9DC8-48AB-AA2A-7160D071DC00}" type="pres">
      <dgm:prSet presAssocID="{2A20706B-9CF5-4CB3-AF70-ED4AEE9E57C0}" presName="Name35" presStyleLbl="parChTrans1D2" presStyleIdx="2" presStyleCnt="4"/>
      <dgm:spPr/>
    </dgm:pt>
    <dgm:pt modelId="{A7318397-6A38-43D6-B9B7-1DEB3F94A697}" type="pres">
      <dgm:prSet presAssocID="{9A25EC78-5502-4EAC-90C4-5906B4254AEB}" presName="hierRoot2" presStyleCnt="0">
        <dgm:presLayoutVars>
          <dgm:hierBranch/>
        </dgm:presLayoutVars>
      </dgm:prSet>
      <dgm:spPr/>
    </dgm:pt>
    <dgm:pt modelId="{B5F865D5-C037-4C3E-9C80-90D5012CAEAF}" type="pres">
      <dgm:prSet presAssocID="{9A25EC78-5502-4EAC-90C4-5906B4254AEB}" presName="rootComposite" presStyleCnt="0"/>
      <dgm:spPr/>
    </dgm:pt>
    <dgm:pt modelId="{055A2A8F-FB4F-42D9-9C74-884DE94D3D44}" type="pres">
      <dgm:prSet presAssocID="{9A25EC78-5502-4EAC-90C4-5906B4254AEB}" presName="rootText" presStyleLbl="node2" presStyleIdx="2" presStyleCnt="4">
        <dgm:presLayoutVars>
          <dgm:chPref val="3"/>
        </dgm:presLayoutVars>
      </dgm:prSet>
      <dgm:spPr/>
      <dgm:t>
        <a:bodyPr/>
        <a:lstStyle/>
        <a:p>
          <a:endParaRPr lang="ru-RU"/>
        </a:p>
      </dgm:t>
    </dgm:pt>
    <dgm:pt modelId="{2C8559FA-3FEA-49EF-983C-17C95493699C}" type="pres">
      <dgm:prSet presAssocID="{9A25EC78-5502-4EAC-90C4-5906B4254AEB}" presName="rootConnector" presStyleLbl="node2" presStyleIdx="2" presStyleCnt="4"/>
      <dgm:spPr/>
    </dgm:pt>
    <dgm:pt modelId="{2FF19A75-6ABE-4F39-A591-0C1E10563B4F}" type="pres">
      <dgm:prSet presAssocID="{9A25EC78-5502-4EAC-90C4-5906B4254AEB}" presName="hierChild4" presStyleCnt="0"/>
      <dgm:spPr/>
    </dgm:pt>
    <dgm:pt modelId="{A0D37A22-D64F-434B-85ED-C634815E8F8C}" type="pres">
      <dgm:prSet presAssocID="{9A25EC78-5502-4EAC-90C4-5906B4254AEB}" presName="hierChild5" presStyleCnt="0"/>
      <dgm:spPr/>
    </dgm:pt>
    <dgm:pt modelId="{B2EA4DAD-0374-40FB-B27C-4B55348AF459}" type="pres">
      <dgm:prSet presAssocID="{A280236A-E2DB-42BC-BA6A-B95085D97C80}" presName="Name35" presStyleLbl="parChTrans1D2" presStyleIdx="3" presStyleCnt="4"/>
      <dgm:spPr/>
    </dgm:pt>
    <dgm:pt modelId="{6B566258-E2D6-4443-9CB6-1D6A8B89333B}" type="pres">
      <dgm:prSet presAssocID="{C35029BA-6A3F-42A5-BCFC-491C82EAE0DC}" presName="hierRoot2" presStyleCnt="0">
        <dgm:presLayoutVars>
          <dgm:hierBranch/>
        </dgm:presLayoutVars>
      </dgm:prSet>
      <dgm:spPr/>
    </dgm:pt>
    <dgm:pt modelId="{3B455F5C-CEB9-44EF-8A9E-0B5C03603895}" type="pres">
      <dgm:prSet presAssocID="{C35029BA-6A3F-42A5-BCFC-491C82EAE0DC}" presName="rootComposite" presStyleCnt="0"/>
      <dgm:spPr/>
    </dgm:pt>
    <dgm:pt modelId="{1C86A8CF-F5F7-4960-B6C7-C9FE4343D77A}" type="pres">
      <dgm:prSet presAssocID="{C35029BA-6A3F-42A5-BCFC-491C82EAE0DC}" presName="rootText" presStyleLbl="node2" presStyleIdx="3" presStyleCnt="4">
        <dgm:presLayoutVars>
          <dgm:chPref val="3"/>
        </dgm:presLayoutVars>
      </dgm:prSet>
      <dgm:spPr/>
      <dgm:t>
        <a:bodyPr/>
        <a:lstStyle/>
        <a:p>
          <a:endParaRPr lang="ru-RU"/>
        </a:p>
      </dgm:t>
    </dgm:pt>
    <dgm:pt modelId="{4519E3F7-B3A9-421B-AEB7-AD1EBC274640}" type="pres">
      <dgm:prSet presAssocID="{C35029BA-6A3F-42A5-BCFC-491C82EAE0DC}" presName="rootConnector" presStyleLbl="node2" presStyleIdx="3" presStyleCnt="4"/>
      <dgm:spPr/>
    </dgm:pt>
    <dgm:pt modelId="{36150457-10BD-4AF5-AFEC-7215224E45A0}" type="pres">
      <dgm:prSet presAssocID="{C35029BA-6A3F-42A5-BCFC-491C82EAE0DC}" presName="hierChild4" presStyleCnt="0"/>
      <dgm:spPr/>
    </dgm:pt>
    <dgm:pt modelId="{4C83E259-A339-4358-8D5F-A5F5DF8B8B3E}" type="pres">
      <dgm:prSet presAssocID="{C35029BA-6A3F-42A5-BCFC-491C82EAE0DC}" presName="hierChild5" presStyleCnt="0"/>
      <dgm:spPr/>
    </dgm:pt>
    <dgm:pt modelId="{287F1691-A0FB-4A5F-ADFD-6E3491371F44}" type="pres">
      <dgm:prSet presAssocID="{51257BAF-5B5B-4D42-A35C-162421379EEC}" presName="hierChild3" presStyleCnt="0"/>
      <dgm:spPr/>
    </dgm:pt>
  </dgm:ptLst>
  <dgm:cxnLst>
    <dgm:cxn modelId="{6E32FBDB-06EE-47BC-A33C-BF2BBEFCCF76}" srcId="{51257BAF-5B5B-4D42-A35C-162421379EEC}" destId="{2FB271B7-FA1A-4097-951C-4429956408FB}" srcOrd="1" destOrd="0" parTransId="{18DC02AE-BDB4-43FB-9602-1459535E8E40}" sibTransId="{6B65BFC0-716D-4A38-8A54-C90BB66FB2CD}"/>
    <dgm:cxn modelId="{22698D4A-DF8D-40FB-B446-C34EF22CA160}" type="presOf" srcId="{9A25EC78-5502-4EAC-90C4-5906B4254AEB}" destId="{2C8559FA-3FEA-49EF-983C-17C95493699C}" srcOrd="1" destOrd="0" presId="urn:microsoft.com/office/officeart/2005/8/layout/orgChart1"/>
    <dgm:cxn modelId="{1456D6D6-0F57-41BF-98FD-F8648995DC37}" type="presOf" srcId="{AC7993DB-8C83-4F26-97AF-51948EBEB330}" destId="{CA141008-C109-4EB4-99BB-63E785ED667D}" srcOrd="1" destOrd="0" presId="urn:microsoft.com/office/officeart/2005/8/layout/orgChart1"/>
    <dgm:cxn modelId="{D2C6F36A-0160-455D-905C-0D291C3D31F1}" srcId="{51257BAF-5B5B-4D42-A35C-162421379EEC}" destId="{AC7993DB-8C83-4F26-97AF-51948EBEB330}" srcOrd="0" destOrd="0" parTransId="{7AEC330B-E1E3-465E-996C-F332823B3552}" sibTransId="{734DD881-773D-4EB1-BD87-1486271E566A}"/>
    <dgm:cxn modelId="{36ECC0ED-18EC-43D7-BD6C-0B94DD84AB4B}" srcId="{51257BAF-5B5B-4D42-A35C-162421379EEC}" destId="{9A25EC78-5502-4EAC-90C4-5906B4254AEB}" srcOrd="2" destOrd="0" parTransId="{2A20706B-9CF5-4CB3-AF70-ED4AEE9E57C0}" sibTransId="{9B5806A1-A76A-4E18-9E7D-EE3CCDD5C22B}"/>
    <dgm:cxn modelId="{F171A6EA-8611-4EBE-8FD4-0A22D7086009}" type="presOf" srcId="{9A25EC78-5502-4EAC-90C4-5906B4254AEB}" destId="{055A2A8F-FB4F-42D9-9C74-884DE94D3D44}" srcOrd="0" destOrd="0" presId="urn:microsoft.com/office/officeart/2005/8/layout/orgChart1"/>
    <dgm:cxn modelId="{F5AB09D5-92A6-47C0-86C5-6BFEBFBE703A}" type="presOf" srcId="{C35029BA-6A3F-42A5-BCFC-491C82EAE0DC}" destId="{1C86A8CF-F5F7-4960-B6C7-C9FE4343D77A}" srcOrd="0" destOrd="0" presId="urn:microsoft.com/office/officeart/2005/8/layout/orgChart1"/>
    <dgm:cxn modelId="{93F3CEE4-2DA6-47D6-84FA-C1BA7DEFF6BE}" type="presOf" srcId="{2FB271B7-FA1A-4097-951C-4429956408FB}" destId="{4B0FB973-2E54-43E0-A762-F01C99380B9A}" srcOrd="0" destOrd="0" presId="urn:microsoft.com/office/officeart/2005/8/layout/orgChart1"/>
    <dgm:cxn modelId="{89BB36B1-1593-4718-84DD-03C365C342B8}" type="presOf" srcId="{7AEC330B-E1E3-465E-996C-F332823B3552}" destId="{87E82CBD-89DF-4FFB-87B6-F242EC060F8F}" srcOrd="0" destOrd="0" presId="urn:microsoft.com/office/officeart/2005/8/layout/orgChart1"/>
    <dgm:cxn modelId="{7B677DDD-0822-4BB8-A1E1-80ED4CD59B76}" type="presOf" srcId="{18DC02AE-BDB4-43FB-9602-1459535E8E40}" destId="{C67A2DAA-A8AB-462E-B7F7-0A58B4F17E68}" srcOrd="0" destOrd="0" presId="urn:microsoft.com/office/officeart/2005/8/layout/orgChart1"/>
    <dgm:cxn modelId="{67A79701-CA07-4BC8-B1CB-FB929254A8C3}" type="presOf" srcId="{51257BAF-5B5B-4D42-A35C-162421379EEC}" destId="{6A39DEFF-6F79-40B8-8721-8F43050553DD}" srcOrd="0" destOrd="0" presId="urn:microsoft.com/office/officeart/2005/8/layout/orgChart1"/>
    <dgm:cxn modelId="{9D9713FE-15C2-4CA8-88F9-9BD7114665A2}" type="presOf" srcId="{2FB271B7-FA1A-4097-951C-4429956408FB}" destId="{741022DF-CDBB-4F91-80E3-13B94145B88B}" srcOrd="1" destOrd="0" presId="urn:microsoft.com/office/officeart/2005/8/layout/orgChart1"/>
    <dgm:cxn modelId="{54C0B77A-5592-476A-99FD-C2410F229F52}" type="presOf" srcId="{2A20706B-9CF5-4CB3-AF70-ED4AEE9E57C0}" destId="{69FDA43A-9DC8-48AB-AA2A-7160D071DC00}" srcOrd="0" destOrd="0" presId="urn:microsoft.com/office/officeart/2005/8/layout/orgChart1"/>
    <dgm:cxn modelId="{B573AA78-2632-42DD-A4B8-A736D4773BB7}" type="presOf" srcId="{C35029BA-6A3F-42A5-BCFC-491C82EAE0DC}" destId="{4519E3F7-B3A9-421B-AEB7-AD1EBC274640}" srcOrd="1" destOrd="0" presId="urn:microsoft.com/office/officeart/2005/8/layout/orgChart1"/>
    <dgm:cxn modelId="{90E96816-0C64-49E5-9BA1-19ACAB86032A}" type="presOf" srcId="{4353F1B1-7A0A-44AA-AA6B-36B96F12CCB6}" destId="{AE5EBC44-10A9-4319-8091-CD25BCB5DB15}" srcOrd="0" destOrd="0" presId="urn:microsoft.com/office/officeart/2005/8/layout/orgChart1"/>
    <dgm:cxn modelId="{789B1899-2BD0-4DE4-92CE-7983BFF08285}" type="presOf" srcId="{AC7993DB-8C83-4F26-97AF-51948EBEB330}" destId="{9423A897-9D2A-43BD-AA3C-A8BC7A344356}" srcOrd="0" destOrd="0" presId="urn:microsoft.com/office/officeart/2005/8/layout/orgChart1"/>
    <dgm:cxn modelId="{670F58F4-D62B-4D58-8174-C4A099B3B251}" srcId="{51257BAF-5B5B-4D42-A35C-162421379EEC}" destId="{C35029BA-6A3F-42A5-BCFC-491C82EAE0DC}" srcOrd="3" destOrd="0" parTransId="{A280236A-E2DB-42BC-BA6A-B95085D97C80}" sibTransId="{F74A5458-894A-4E7C-B809-F8620CCA0D2F}"/>
    <dgm:cxn modelId="{2EFDC131-3B1F-4BCD-9C0A-95C30100CC7C}" type="presOf" srcId="{51257BAF-5B5B-4D42-A35C-162421379EEC}" destId="{7AD72A61-90F3-4FBC-9AFB-20899015B803}" srcOrd="1" destOrd="0" presId="urn:microsoft.com/office/officeart/2005/8/layout/orgChart1"/>
    <dgm:cxn modelId="{E5456710-A213-4340-AC52-9368FCB3BB5F}" type="presOf" srcId="{A280236A-E2DB-42BC-BA6A-B95085D97C80}" destId="{B2EA4DAD-0374-40FB-B27C-4B55348AF459}" srcOrd="0" destOrd="0" presId="urn:microsoft.com/office/officeart/2005/8/layout/orgChart1"/>
    <dgm:cxn modelId="{D4B4592A-4C69-43C6-97B0-C48EB83E0D1E}" srcId="{4353F1B1-7A0A-44AA-AA6B-36B96F12CCB6}" destId="{51257BAF-5B5B-4D42-A35C-162421379EEC}" srcOrd="0" destOrd="0" parTransId="{79055AC8-FAF1-4369-A909-D31B801A461D}" sibTransId="{DA80604C-B627-4B79-B0A5-09E703F82AD8}"/>
    <dgm:cxn modelId="{85FF0D79-302F-42F2-AF87-4A7064ADBBBF}" type="presParOf" srcId="{AE5EBC44-10A9-4319-8091-CD25BCB5DB15}" destId="{1E195DF8-AB58-4623-877D-AE2DBC008FD8}" srcOrd="0" destOrd="0" presId="urn:microsoft.com/office/officeart/2005/8/layout/orgChart1"/>
    <dgm:cxn modelId="{D8EAF0B4-191A-4C6D-A218-27D11DC3EB7E}" type="presParOf" srcId="{1E195DF8-AB58-4623-877D-AE2DBC008FD8}" destId="{628646A7-5FE5-4118-93CE-E68201F0D495}" srcOrd="0" destOrd="0" presId="urn:microsoft.com/office/officeart/2005/8/layout/orgChart1"/>
    <dgm:cxn modelId="{CA5D7132-E290-4FA6-884D-EBB3FBA02DE5}" type="presParOf" srcId="{628646A7-5FE5-4118-93CE-E68201F0D495}" destId="{6A39DEFF-6F79-40B8-8721-8F43050553DD}" srcOrd="0" destOrd="0" presId="urn:microsoft.com/office/officeart/2005/8/layout/orgChart1"/>
    <dgm:cxn modelId="{4AAF367A-B2E3-4D94-8B1A-52F6397594BA}" type="presParOf" srcId="{628646A7-5FE5-4118-93CE-E68201F0D495}" destId="{7AD72A61-90F3-4FBC-9AFB-20899015B803}" srcOrd="1" destOrd="0" presId="urn:microsoft.com/office/officeart/2005/8/layout/orgChart1"/>
    <dgm:cxn modelId="{C8B45BA7-7899-4340-B68B-7CEB19DFE0E5}" type="presParOf" srcId="{1E195DF8-AB58-4623-877D-AE2DBC008FD8}" destId="{43144DCB-06D4-4E42-A19D-5E09CFF150CD}" srcOrd="1" destOrd="0" presId="urn:microsoft.com/office/officeart/2005/8/layout/orgChart1"/>
    <dgm:cxn modelId="{D63BCF80-7751-465E-8AEB-65D723AFE85F}" type="presParOf" srcId="{43144DCB-06D4-4E42-A19D-5E09CFF150CD}" destId="{87E82CBD-89DF-4FFB-87B6-F242EC060F8F}" srcOrd="0" destOrd="0" presId="urn:microsoft.com/office/officeart/2005/8/layout/orgChart1"/>
    <dgm:cxn modelId="{DC30D648-EC47-414D-9E45-A7CCC4C80870}" type="presParOf" srcId="{43144DCB-06D4-4E42-A19D-5E09CFF150CD}" destId="{B6256D87-0EF7-456A-BA91-175DBACA2595}" srcOrd="1" destOrd="0" presId="urn:microsoft.com/office/officeart/2005/8/layout/orgChart1"/>
    <dgm:cxn modelId="{7C74EC14-72A1-4EDF-B481-07320A27396A}" type="presParOf" srcId="{B6256D87-0EF7-456A-BA91-175DBACA2595}" destId="{24D76196-FD55-4C4D-B7FD-4634E39EA17D}" srcOrd="0" destOrd="0" presId="urn:microsoft.com/office/officeart/2005/8/layout/orgChart1"/>
    <dgm:cxn modelId="{4EDE22DB-D1E9-4337-AB53-C1B2824F7C27}" type="presParOf" srcId="{24D76196-FD55-4C4D-B7FD-4634E39EA17D}" destId="{9423A897-9D2A-43BD-AA3C-A8BC7A344356}" srcOrd="0" destOrd="0" presId="urn:microsoft.com/office/officeart/2005/8/layout/orgChart1"/>
    <dgm:cxn modelId="{C94B2759-15DF-4926-828F-EE0DE660CB1A}" type="presParOf" srcId="{24D76196-FD55-4C4D-B7FD-4634E39EA17D}" destId="{CA141008-C109-4EB4-99BB-63E785ED667D}" srcOrd="1" destOrd="0" presId="urn:microsoft.com/office/officeart/2005/8/layout/orgChart1"/>
    <dgm:cxn modelId="{D74B4623-B4CF-4F28-BF30-E620BE5CA62C}" type="presParOf" srcId="{B6256D87-0EF7-456A-BA91-175DBACA2595}" destId="{69C34528-257A-4D47-A511-E4AE27556C6A}" srcOrd="1" destOrd="0" presId="urn:microsoft.com/office/officeart/2005/8/layout/orgChart1"/>
    <dgm:cxn modelId="{09CCACBA-5310-492C-833B-B99FCBC4DCA8}" type="presParOf" srcId="{B6256D87-0EF7-456A-BA91-175DBACA2595}" destId="{A9F73DEC-05D5-4DF6-BDB7-A93B61F01CFC}" srcOrd="2" destOrd="0" presId="urn:microsoft.com/office/officeart/2005/8/layout/orgChart1"/>
    <dgm:cxn modelId="{3D38F2A8-295F-4F24-B7BD-77426F1FAEFD}" type="presParOf" srcId="{43144DCB-06D4-4E42-A19D-5E09CFF150CD}" destId="{C67A2DAA-A8AB-462E-B7F7-0A58B4F17E68}" srcOrd="2" destOrd="0" presId="urn:microsoft.com/office/officeart/2005/8/layout/orgChart1"/>
    <dgm:cxn modelId="{28B3BB20-8C9D-405C-9DEA-C2B2F2EB51AD}" type="presParOf" srcId="{43144DCB-06D4-4E42-A19D-5E09CFF150CD}" destId="{A2ED2268-FC91-46C6-B17B-4F8DF68E5910}" srcOrd="3" destOrd="0" presId="urn:microsoft.com/office/officeart/2005/8/layout/orgChart1"/>
    <dgm:cxn modelId="{958B4946-DF09-45E4-AC8F-1A7BA04BF2E9}" type="presParOf" srcId="{A2ED2268-FC91-46C6-B17B-4F8DF68E5910}" destId="{842075D5-6FFB-4A5F-9E7C-4890D14082DB}" srcOrd="0" destOrd="0" presId="urn:microsoft.com/office/officeart/2005/8/layout/orgChart1"/>
    <dgm:cxn modelId="{20A3F6A0-0EDD-4F9B-A18E-65300F77F808}" type="presParOf" srcId="{842075D5-6FFB-4A5F-9E7C-4890D14082DB}" destId="{4B0FB973-2E54-43E0-A762-F01C99380B9A}" srcOrd="0" destOrd="0" presId="urn:microsoft.com/office/officeart/2005/8/layout/orgChart1"/>
    <dgm:cxn modelId="{EE457E79-0CFD-4B61-B8DC-30B86E2F84F4}" type="presParOf" srcId="{842075D5-6FFB-4A5F-9E7C-4890D14082DB}" destId="{741022DF-CDBB-4F91-80E3-13B94145B88B}" srcOrd="1" destOrd="0" presId="urn:microsoft.com/office/officeart/2005/8/layout/orgChart1"/>
    <dgm:cxn modelId="{F07CFBE3-C89D-407F-9F39-A1AACCCD97AC}" type="presParOf" srcId="{A2ED2268-FC91-46C6-B17B-4F8DF68E5910}" destId="{237639A2-AE04-4433-AF26-67C363AEEFA0}" srcOrd="1" destOrd="0" presId="urn:microsoft.com/office/officeart/2005/8/layout/orgChart1"/>
    <dgm:cxn modelId="{A51CF443-A4AB-4504-8489-997A2438828D}" type="presParOf" srcId="{A2ED2268-FC91-46C6-B17B-4F8DF68E5910}" destId="{9E0F121C-F393-4746-BEC6-3E66F06A67E5}" srcOrd="2" destOrd="0" presId="urn:microsoft.com/office/officeart/2005/8/layout/orgChart1"/>
    <dgm:cxn modelId="{4B93A4D7-6ACF-489D-8E44-9AE03AECC142}" type="presParOf" srcId="{43144DCB-06D4-4E42-A19D-5E09CFF150CD}" destId="{69FDA43A-9DC8-48AB-AA2A-7160D071DC00}" srcOrd="4" destOrd="0" presId="urn:microsoft.com/office/officeart/2005/8/layout/orgChart1"/>
    <dgm:cxn modelId="{153873D8-4AFA-402F-834E-9472A335E721}" type="presParOf" srcId="{43144DCB-06D4-4E42-A19D-5E09CFF150CD}" destId="{A7318397-6A38-43D6-B9B7-1DEB3F94A697}" srcOrd="5" destOrd="0" presId="urn:microsoft.com/office/officeart/2005/8/layout/orgChart1"/>
    <dgm:cxn modelId="{5BC5F7A3-1864-4D99-9BE5-EE5896ECA045}" type="presParOf" srcId="{A7318397-6A38-43D6-B9B7-1DEB3F94A697}" destId="{B5F865D5-C037-4C3E-9C80-90D5012CAEAF}" srcOrd="0" destOrd="0" presId="urn:microsoft.com/office/officeart/2005/8/layout/orgChart1"/>
    <dgm:cxn modelId="{62568D9D-6818-4E60-91BC-1CA307E7DD3E}" type="presParOf" srcId="{B5F865D5-C037-4C3E-9C80-90D5012CAEAF}" destId="{055A2A8F-FB4F-42D9-9C74-884DE94D3D44}" srcOrd="0" destOrd="0" presId="urn:microsoft.com/office/officeart/2005/8/layout/orgChart1"/>
    <dgm:cxn modelId="{F23DA827-3AF8-4683-9136-3D1073C7AA0D}" type="presParOf" srcId="{B5F865D5-C037-4C3E-9C80-90D5012CAEAF}" destId="{2C8559FA-3FEA-49EF-983C-17C95493699C}" srcOrd="1" destOrd="0" presId="urn:microsoft.com/office/officeart/2005/8/layout/orgChart1"/>
    <dgm:cxn modelId="{C1D73D88-6AF2-49BB-AD29-9466820238F5}" type="presParOf" srcId="{A7318397-6A38-43D6-B9B7-1DEB3F94A697}" destId="{2FF19A75-6ABE-4F39-A591-0C1E10563B4F}" srcOrd="1" destOrd="0" presId="urn:microsoft.com/office/officeart/2005/8/layout/orgChart1"/>
    <dgm:cxn modelId="{5DB2ECC7-43CF-4C20-86B3-8AB0B1E0A47C}" type="presParOf" srcId="{A7318397-6A38-43D6-B9B7-1DEB3F94A697}" destId="{A0D37A22-D64F-434B-85ED-C634815E8F8C}" srcOrd="2" destOrd="0" presId="urn:microsoft.com/office/officeart/2005/8/layout/orgChart1"/>
    <dgm:cxn modelId="{9EAE8C2E-F2B3-4FA9-B026-43E40A179C8C}" type="presParOf" srcId="{43144DCB-06D4-4E42-A19D-5E09CFF150CD}" destId="{B2EA4DAD-0374-40FB-B27C-4B55348AF459}" srcOrd="6" destOrd="0" presId="urn:microsoft.com/office/officeart/2005/8/layout/orgChart1"/>
    <dgm:cxn modelId="{8EF0DF0F-25DE-44CB-B11D-94F7D4A21056}" type="presParOf" srcId="{43144DCB-06D4-4E42-A19D-5E09CFF150CD}" destId="{6B566258-E2D6-4443-9CB6-1D6A8B89333B}" srcOrd="7" destOrd="0" presId="urn:microsoft.com/office/officeart/2005/8/layout/orgChart1"/>
    <dgm:cxn modelId="{F33474A6-CEC1-43CD-B73D-5912DB9E99B7}" type="presParOf" srcId="{6B566258-E2D6-4443-9CB6-1D6A8B89333B}" destId="{3B455F5C-CEB9-44EF-8A9E-0B5C03603895}" srcOrd="0" destOrd="0" presId="urn:microsoft.com/office/officeart/2005/8/layout/orgChart1"/>
    <dgm:cxn modelId="{772914A2-F93E-47F7-A6F8-B42B7D25C091}" type="presParOf" srcId="{3B455F5C-CEB9-44EF-8A9E-0B5C03603895}" destId="{1C86A8CF-F5F7-4960-B6C7-C9FE4343D77A}" srcOrd="0" destOrd="0" presId="urn:microsoft.com/office/officeart/2005/8/layout/orgChart1"/>
    <dgm:cxn modelId="{BF7A4EE5-4E5C-4491-8FCE-DDFC91E042AF}" type="presParOf" srcId="{3B455F5C-CEB9-44EF-8A9E-0B5C03603895}" destId="{4519E3F7-B3A9-421B-AEB7-AD1EBC274640}" srcOrd="1" destOrd="0" presId="urn:microsoft.com/office/officeart/2005/8/layout/orgChart1"/>
    <dgm:cxn modelId="{A8AC488A-7446-4DBA-AA1F-BAE52268D249}" type="presParOf" srcId="{6B566258-E2D6-4443-9CB6-1D6A8B89333B}" destId="{36150457-10BD-4AF5-AFEC-7215224E45A0}" srcOrd="1" destOrd="0" presId="urn:microsoft.com/office/officeart/2005/8/layout/orgChart1"/>
    <dgm:cxn modelId="{3B8D668B-3995-4F96-A89A-779AFCF7B706}" type="presParOf" srcId="{6B566258-E2D6-4443-9CB6-1D6A8B89333B}" destId="{4C83E259-A339-4358-8D5F-A5F5DF8B8B3E}" srcOrd="2" destOrd="0" presId="urn:microsoft.com/office/officeart/2005/8/layout/orgChart1"/>
    <dgm:cxn modelId="{DE10DECF-6D5E-4B01-A139-CB0A183D317F}" type="presParOf" srcId="{1E195DF8-AB58-4623-877D-AE2DBC008FD8}" destId="{287F1691-A0FB-4A5F-ADFD-6E3491371F4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56B6DB-864C-4B45-AA92-B30D15C7784D}" type="doc">
      <dgm:prSet loTypeId="urn:microsoft.com/office/officeart/2005/8/layout/hierarchy4" loCatId="hierarchy" qsTypeId="urn:microsoft.com/office/officeart/2005/8/quickstyle/simple1" qsCatId="simple" csTypeId="urn:microsoft.com/office/officeart/2005/8/colors/accent1_1" csCatId="accent1" phldr="1"/>
      <dgm:spPr/>
    </dgm:pt>
    <dgm:pt modelId="{DF5937F2-61F8-457D-8F54-094B4CA5C15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Основні</a:t>
          </a:r>
          <a:r>
            <a:rPr kumimoji="0" lang="ru-RU" b="0" i="0" u="none" strike="noStrike" cap="none" normalizeH="0" baseline="0" dirty="0" smtClean="0">
              <a:ln/>
              <a:effectLst/>
              <a:latin typeface="Arial" charset="0"/>
              <a:cs typeface="Arial" charset="0"/>
            </a:rPr>
            <a:t> </a:t>
          </a:r>
          <a:r>
            <a:rPr kumimoji="0" lang="ru-RU" b="0" i="0" u="none" strike="noStrike" cap="none" normalizeH="0" baseline="0" dirty="0" err="1" smtClean="0">
              <a:ln/>
              <a:effectLst/>
              <a:latin typeface="Arial" charset="0"/>
              <a:cs typeface="Arial" charset="0"/>
            </a:rPr>
            <a:t>методи</a:t>
          </a:r>
          <a:r>
            <a:rPr kumimoji="0" lang="ru-RU" b="0" i="0" u="none" strike="noStrike" cap="none" normalizeH="0" baseline="0" dirty="0" smtClean="0">
              <a:ln/>
              <a:effectLst/>
              <a:latin typeface="Arial" charset="0"/>
              <a:cs typeface="Arial" charset="0"/>
            </a:rPr>
            <a:t>  </a:t>
          </a:r>
          <a:r>
            <a:rPr kumimoji="0" lang="ru-RU" b="0" i="0" u="none" strike="noStrike" cap="none" normalizeH="0" baseline="0" dirty="0" err="1" smtClean="0">
              <a:ln/>
              <a:effectLst/>
              <a:latin typeface="Arial" charset="0"/>
              <a:cs typeface="Arial" charset="0"/>
            </a:rPr>
            <a:t>тренінгу</a:t>
          </a:r>
          <a:endParaRPr kumimoji="0" lang="ru-RU" b="0" i="0" u="none" strike="noStrike" cap="none" normalizeH="0" baseline="0" dirty="0" smtClean="0">
            <a:ln/>
            <a:effectLst/>
            <a:latin typeface="Arial" charset="0"/>
            <a:cs typeface="Arial" charset="0"/>
          </a:endParaRPr>
        </a:p>
      </dgm:t>
    </dgm:pt>
    <dgm:pt modelId="{C60898DA-2FA7-4F24-B894-5F1DABF096F2}" type="parTrans" cxnId="{998D8265-4F6F-4367-AA26-32C3DA68D46C}">
      <dgm:prSet/>
      <dgm:spPr/>
      <dgm:t>
        <a:bodyPr/>
        <a:lstStyle/>
        <a:p>
          <a:endParaRPr lang="ru-RU"/>
        </a:p>
      </dgm:t>
    </dgm:pt>
    <dgm:pt modelId="{8FC48571-D4A6-409B-A53A-C4B79413AAEA}" type="sibTrans" cxnId="{998D8265-4F6F-4367-AA26-32C3DA68D46C}">
      <dgm:prSet/>
      <dgm:spPr/>
      <dgm:t>
        <a:bodyPr/>
        <a:lstStyle/>
        <a:p>
          <a:endParaRPr lang="ru-RU"/>
        </a:p>
      </dgm:t>
    </dgm:pt>
    <dgm:pt modelId="{DEBB0CB0-5410-4C34-9BE1-A67042004FB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Ділові</a:t>
          </a:r>
          <a:r>
            <a:rPr kumimoji="0" lang="ru-RU" b="0" i="0" u="none" strike="noStrike" cap="none" normalizeH="0" baseline="0" dirty="0" smtClean="0">
              <a:ln/>
              <a:effectLst/>
              <a:latin typeface="Arial" charset="0"/>
              <a:cs typeface="Arial" charset="0"/>
            </a:rPr>
            <a:t> та </a:t>
          </a:r>
          <a:r>
            <a:rPr kumimoji="0" lang="ru-RU" b="0" i="0" u="none" strike="noStrike" cap="none" normalizeH="0" baseline="0" dirty="0" err="1" smtClean="0">
              <a:ln/>
              <a:effectLst/>
              <a:latin typeface="Arial" charset="0"/>
              <a:cs typeface="Arial" charset="0"/>
            </a:rPr>
            <a:t>рольові</a:t>
          </a:r>
          <a:r>
            <a:rPr kumimoji="0" lang="ru-RU" b="0" i="0" u="none" strike="noStrike" cap="none" normalizeH="0" baseline="0" dirty="0" smtClean="0">
              <a:ln/>
              <a:effectLst/>
              <a:latin typeface="Arial" charset="0"/>
              <a:cs typeface="Arial" charset="0"/>
            </a:rPr>
            <a:t> </a:t>
          </a:r>
          <a:r>
            <a:rPr kumimoji="0" lang="ru-RU" b="0" i="0" u="none" strike="noStrike" cap="none" normalizeH="0" baseline="0" dirty="0" err="1" smtClean="0">
              <a:ln/>
              <a:effectLst/>
              <a:latin typeface="Arial" charset="0"/>
              <a:cs typeface="Arial" charset="0"/>
            </a:rPr>
            <a:t>ігри</a:t>
          </a:r>
          <a:endParaRPr kumimoji="0" lang="ru-RU" b="0" i="0" u="none" strike="noStrike" cap="none" normalizeH="0" baseline="0" dirty="0" smtClean="0">
            <a:ln/>
            <a:effectLst/>
            <a:latin typeface="Arial" charset="0"/>
            <a:cs typeface="Arial" charset="0"/>
          </a:endParaRPr>
        </a:p>
      </dgm:t>
    </dgm:pt>
    <dgm:pt modelId="{1415B1A7-74C5-400C-B4C9-634AB15612F0}" type="parTrans" cxnId="{A42D5F63-7F63-4598-A709-E6D8E2AE58C2}">
      <dgm:prSet/>
      <dgm:spPr/>
      <dgm:t>
        <a:bodyPr/>
        <a:lstStyle/>
        <a:p>
          <a:endParaRPr lang="ru-RU"/>
        </a:p>
      </dgm:t>
    </dgm:pt>
    <dgm:pt modelId="{4A88F807-2876-4EC4-AD74-A15CBADEA223}" type="sibTrans" cxnId="{A42D5F63-7F63-4598-A709-E6D8E2AE58C2}">
      <dgm:prSet/>
      <dgm:spPr/>
      <dgm:t>
        <a:bodyPr/>
        <a:lstStyle/>
        <a:p>
          <a:endParaRPr lang="ru-RU"/>
        </a:p>
      </dgm:t>
    </dgm:pt>
    <dgm:pt modelId="{2535EE4C-DB2D-40B8-931E-69C35D32221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Групова</a:t>
          </a:r>
          <a:r>
            <a:rPr kumimoji="0" lang="ru-RU" b="0" i="0" u="none" strike="noStrike" cap="none" normalizeH="0" baseline="0" dirty="0" smtClean="0">
              <a:ln/>
              <a:effectLst/>
              <a:latin typeface="Arial" charset="0"/>
              <a:cs typeface="Arial" charset="0"/>
            </a:rPr>
            <a:t> </a:t>
          </a:r>
          <a:r>
            <a:rPr kumimoji="0" lang="ru-RU" b="0" i="0" u="none" strike="noStrike" cap="none" normalizeH="0" baseline="0" dirty="0" err="1" smtClean="0">
              <a:ln/>
              <a:effectLst/>
              <a:latin typeface="Arial" charset="0"/>
              <a:cs typeface="Arial" charset="0"/>
            </a:rPr>
            <a:t>дискусія</a:t>
          </a:r>
          <a:endParaRPr kumimoji="0" lang="ru-RU" b="0" i="0" u="none" strike="noStrike" cap="none" normalizeH="0" baseline="0" dirty="0" smtClean="0">
            <a:ln/>
            <a:effectLst/>
            <a:latin typeface="Arial" charset="0"/>
            <a:cs typeface="Arial" charset="0"/>
          </a:endParaRPr>
        </a:p>
      </dgm:t>
    </dgm:pt>
    <dgm:pt modelId="{F4784675-653B-4CF7-8AF5-D4AA3714A6BF}" type="parTrans" cxnId="{25E5DDB9-48A2-430B-9222-B3A7DCA6DAEB}">
      <dgm:prSet/>
      <dgm:spPr/>
      <dgm:t>
        <a:bodyPr/>
        <a:lstStyle/>
        <a:p>
          <a:endParaRPr lang="ru-RU"/>
        </a:p>
      </dgm:t>
    </dgm:pt>
    <dgm:pt modelId="{C6FEB4C2-94CD-4217-8760-9920870C86BC}" type="sibTrans" cxnId="{25E5DDB9-48A2-430B-9222-B3A7DCA6DAEB}">
      <dgm:prSet/>
      <dgm:spPr/>
      <dgm:t>
        <a:bodyPr/>
        <a:lstStyle/>
        <a:p>
          <a:endParaRPr lang="ru-RU"/>
        </a:p>
      </dgm:t>
    </dgm:pt>
    <dgm:pt modelId="{E3E30422-A783-481D-8A6A-68E0E9A7D92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Мозковий</a:t>
          </a:r>
          <a:r>
            <a:rPr kumimoji="0" lang="ru-RU" b="0" i="0" u="none" strike="noStrike" cap="none" normalizeH="0" baseline="0" dirty="0" smtClean="0">
              <a:ln/>
              <a:effectLst/>
              <a:latin typeface="Arial" charset="0"/>
              <a:cs typeface="Arial" charset="0"/>
            </a:rPr>
            <a:t> штурм</a:t>
          </a:r>
        </a:p>
      </dgm:t>
    </dgm:pt>
    <dgm:pt modelId="{52B67A30-9BAE-41B0-BDEC-B6136C6C366E}" type="parTrans" cxnId="{3C48AFB0-B010-47D0-835B-2ACD8EAD0A9E}">
      <dgm:prSet/>
      <dgm:spPr/>
      <dgm:t>
        <a:bodyPr/>
        <a:lstStyle/>
        <a:p>
          <a:endParaRPr lang="ru-RU"/>
        </a:p>
      </dgm:t>
    </dgm:pt>
    <dgm:pt modelId="{6C564A86-C66C-42EB-858E-338EB9E7F4F6}" type="sibTrans" cxnId="{3C48AFB0-B010-47D0-835B-2ACD8EAD0A9E}">
      <dgm:prSet/>
      <dgm:spPr/>
      <dgm:t>
        <a:bodyPr/>
        <a:lstStyle/>
        <a:p>
          <a:endParaRPr lang="ru-RU"/>
        </a:p>
      </dgm:t>
    </dgm:pt>
    <dgm:pt modelId="{C160B48E-FD5D-420B-AD97-36B9DB9A710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Відеоаналіз</a:t>
          </a:r>
          <a:endParaRPr kumimoji="0" lang="ru-RU" b="0" i="0" u="none" strike="noStrike" cap="none" normalizeH="0" baseline="0" dirty="0" smtClean="0">
            <a:ln/>
            <a:effectLst/>
            <a:latin typeface="Arial" charset="0"/>
            <a:cs typeface="Arial" charset="0"/>
          </a:endParaRPr>
        </a:p>
      </dgm:t>
    </dgm:pt>
    <dgm:pt modelId="{C631ACBB-B4E6-4747-9E00-484C87101E21}" type="parTrans" cxnId="{7BB7A1E5-BA26-47A9-9BDD-2D06DFE47DC2}">
      <dgm:prSet/>
      <dgm:spPr/>
      <dgm:t>
        <a:bodyPr/>
        <a:lstStyle/>
        <a:p>
          <a:endParaRPr lang="ru-RU"/>
        </a:p>
      </dgm:t>
    </dgm:pt>
    <dgm:pt modelId="{1B0FAED3-FB52-46C0-8B53-AE64B18AE127}" type="sibTrans" cxnId="{7BB7A1E5-BA26-47A9-9BDD-2D06DFE47DC2}">
      <dgm:prSet/>
      <dgm:spPr/>
      <dgm:t>
        <a:bodyPr/>
        <a:lstStyle/>
        <a:p>
          <a:endParaRPr lang="ru-RU"/>
        </a:p>
      </dgm:t>
    </dgm:pt>
    <dgm:pt modelId="{FAB9A3F5-BF9D-4B42-8BBA-4885B4EDEA5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effectLst/>
              <a:latin typeface="Arial" charset="0"/>
              <a:cs typeface="Arial" charset="0"/>
            </a:rPr>
            <a:t>Творче завдання</a:t>
          </a:r>
          <a:endParaRPr kumimoji="0" lang="ru-RU" b="0" i="0" u="none" strike="noStrike" cap="none" normalizeH="0" baseline="0" dirty="0" smtClean="0">
            <a:ln/>
            <a:effectLst/>
            <a:latin typeface="Arial" charset="0"/>
            <a:cs typeface="Arial" charset="0"/>
          </a:endParaRPr>
        </a:p>
      </dgm:t>
    </dgm:pt>
    <dgm:pt modelId="{03690CE5-019A-4A54-83E2-330AF76265BF}" type="parTrans" cxnId="{660F746E-0320-4BF9-97B7-317D35B0508A}">
      <dgm:prSet/>
      <dgm:spPr/>
      <dgm:t>
        <a:bodyPr/>
        <a:lstStyle/>
        <a:p>
          <a:endParaRPr lang="ru-RU"/>
        </a:p>
      </dgm:t>
    </dgm:pt>
    <dgm:pt modelId="{C6965EC4-B7FC-4AB3-8190-5E51418CFEDF}" type="sibTrans" cxnId="{660F746E-0320-4BF9-97B7-317D35B0508A}">
      <dgm:prSet/>
      <dgm:spPr/>
      <dgm:t>
        <a:bodyPr/>
        <a:lstStyle/>
        <a:p>
          <a:endParaRPr lang="ru-RU"/>
        </a:p>
      </dgm:t>
    </dgm:pt>
    <dgm:pt modelId="{3EA4CC28-CD20-433B-B582-354CBFEB0A9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effectLst/>
              <a:latin typeface="Arial" charset="0"/>
              <a:cs typeface="Arial" charset="0"/>
            </a:rPr>
            <a:t>Кейси</a:t>
          </a:r>
        </a:p>
      </dgm:t>
    </dgm:pt>
    <dgm:pt modelId="{D081BF57-0192-4654-BAA5-B8BFDF1C5877}" type="parTrans" cxnId="{356801D6-D8B1-4C40-B338-94D39CBE192A}">
      <dgm:prSet/>
      <dgm:spPr/>
      <dgm:t>
        <a:bodyPr/>
        <a:lstStyle/>
        <a:p>
          <a:endParaRPr lang="ru-RU"/>
        </a:p>
      </dgm:t>
    </dgm:pt>
    <dgm:pt modelId="{AE9F341E-5BF0-4761-8A27-3B812F0EBC95}" type="sibTrans" cxnId="{356801D6-D8B1-4C40-B338-94D39CBE192A}">
      <dgm:prSet/>
      <dgm:spPr/>
      <dgm:t>
        <a:bodyPr/>
        <a:lstStyle/>
        <a:p>
          <a:endParaRPr lang="ru-RU"/>
        </a:p>
      </dgm:t>
    </dgm:pt>
    <dgm:pt modelId="{3C1ACBD0-DD80-4261-B7B8-CCF1D1C0CE8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effectLst/>
              <a:latin typeface="Arial" charset="0"/>
              <a:cs typeface="Arial" charset="0"/>
            </a:rPr>
            <a:t>Модерація</a:t>
          </a:r>
          <a:r>
            <a:rPr kumimoji="0" lang="ru-RU" b="0" i="0" u="none" strike="noStrike" cap="none" normalizeH="0" baseline="0" dirty="0" smtClean="0">
              <a:ln/>
              <a:effectLst/>
              <a:latin typeface="Arial" charset="0"/>
              <a:cs typeface="Arial" charset="0"/>
            </a:rPr>
            <a:t>, </a:t>
          </a:r>
          <a:r>
            <a:rPr kumimoji="0" lang="ru-RU" b="0" i="0" u="none" strike="noStrike" cap="none" normalizeH="0" baseline="0" dirty="0" err="1" smtClean="0">
              <a:ln/>
              <a:effectLst/>
              <a:latin typeface="Arial" charset="0"/>
              <a:cs typeface="Arial" charset="0"/>
            </a:rPr>
            <a:t>Фасилітація</a:t>
          </a:r>
          <a:endParaRPr kumimoji="0" lang="ru-RU" b="0" i="0" u="none" strike="noStrike" cap="none" normalizeH="0" baseline="0" dirty="0" smtClean="0">
            <a:ln/>
            <a:effectLst/>
            <a:latin typeface="Arial" charset="0"/>
            <a:cs typeface="Arial" charset="0"/>
          </a:endParaRPr>
        </a:p>
      </dgm:t>
    </dgm:pt>
    <dgm:pt modelId="{FA026B29-B44B-4213-81D6-8916715B5C85}" type="parTrans" cxnId="{A079CD95-2DFD-48E9-BED2-3EF0C847442F}">
      <dgm:prSet/>
      <dgm:spPr/>
      <dgm:t>
        <a:bodyPr/>
        <a:lstStyle/>
        <a:p>
          <a:endParaRPr lang="ru-RU"/>
        </a:p>
      </dgm:t>
    </dgm:pt>
    <dgm:pt modelId="{359EA46E-0297-462A-BC7C-3453FB1F4F93}" type="sibTrans" cxnId="{A079CD95-2DFD-48E9-BED2-3EF0C847442F}">
      <dgm:prSet/>
      <dgm:spPr/>
      <dgm:t>
        <a:bodyPr/>
        <a:lstStyle/>
        <a:p>
          <a:endParaRPr lang="ru-RU"/>
        </a:p>
      </dgm:t>
    </dgm:pt>
    <dgm:pt modelId="{EE6C69BB-537B-4A39-A330-36982F40B8DC}" type="pres">
      <dgm:prSet presAssocID="{B056B6DB-864C-4B45-AA92-B30D15C7784D}" presName="Name0" presStyleCnt="0">
        <dgm:presLayoutVars>
          <dgm:chPref val="1"/>
          <dgm:dir/>
          <dgm:animOne val="branch"/>
          <dgm:animLvl val="lvl"/>
          <dgm:resizeHandles/>
        </dgm:presLayoutVars>
      </dgm:prSet>
      <dgm:spPr/>
    </dgm:pt>
    <dgm:pt modelId="{BACF11AD-F39E-4C00-8F4F-0E1CE940FFE9}" type="pres">
      <dgm:prSet presAssocID="{DF5937F2-61F8-457D-8F54-094B4CA5C157}" presName="vertOne" presStyleCnt="0"/>
      <dgm:spPr/>
    </dgm:pt>
    <dgm:pt modelId="{4F87B062-9E2E-4FF2-94CD-48C5FA4C3377}" type="pres">
      <dgm:prSet presAssocID="{DF5937F2-61F8-457D-8F54-094B4CA5C157}" presName="txOne" presStyleLbl="node0" presStyleIdx="0" presStyleCnt="1" custScaleX="83374" custScaleY="40108">
        <dgm:presLayoutVars>
          <dgm:chPref val="3"/>
        </dgm:presLayoutVars>
      </dgm:prSet>
      <dgm:spPr/>
      <dgm:t>
        <a:bodyPr/>
        <a:lstStyle/>
        <a:p>
          <a:endParaRPr lang="ru-RU"/>
        </a:p>
      </dgm:t>
    </dgm:pt>
    <dgm:pt modelId="{2E791C92-CFF6-47D5-ABF5-59378F5CC65E}" type="pres">
      <dgm:prSet presAssocID="{DF5937F2-61F8-457D-8F54-094B4CA5C157}" presName="parTransOne" presStyleCnt="0"/>
      <dgm:spPr/>
    </dgm:pt>
    <dgm:pt modelId="{BB23C2BD-5CF7-46BC-9118-E877273EBA89}" type="pres">
      <dgm:prSet presAssocID="{DF5937F2-61F8-457D-8F54-094B4CA5C157}" presName="horzOne" presStyleCnt="0"/>
      <dgm:spPr/>
    </dgm:pt>
    <dgm:pt modelId="{1139647B-6F93-427F-BCEF-E6C97DE6A58C}" type="pres">
      <dgm:prSet presAssocID="{DEBB0CB0-5410-4C34-9BE1-A67042004FB4}" presName="vertTwo" presStyleCnt="0"/>
      <dgm:spPr/>
    </dgm:pt>
    <dgm:pt modelId="{ED2E1E0A-AF98-4BA3-B393-15717232CDE1}" type="pres">
      <dgm:prSet presAssocID="{DEBB0CB0-5410-4C34-9BE1-A67042004FB4}" presName="txTwo" presStyleLbl="node2" presStyleIdx="0" presStyleCnt="7">
        <dgm:presLayoutVars>
          <dgm:chPref val="3"/>
        </dgm:presLayoutVars>
      </dgm:prSet>
      <dgm:spPr/>
      <dgm:t>
        <a:bodyPr/>
        <a:lstStyle/>
        <a:p>
          <a:endParaRPr lang="ru-RU"/>
        </a:p>
      </dgm:t>
    </dgm:pt>
    <dgm:pt modelId="{30A66F41-44F1-49C4-BE98-5651EED783AC}" type="pres">
      <dgm:prSet presAssocID="{DEBB0CB0-5410-4C34-9BE1-A67042004FB4}" presName="horzTwo" presStyleCnt="0"/>
      <dgm:spPr/>
    </dgm:pt>
    <dgm:pt modelId="{4F3B4049-103B-4622-80E9-D6C8924A5B3A}" type="pres">
      <dgm:prSet presAssocID="{4A88F807-2876-4EC4-AD74-A15CBADEA223}" presName="sibSpaceTwo" presStyleCnt="0"/>
      <dgm:spPr/>
    </dgm:pt>
    <dgm:pt modelId="{123AD609-DDEC-4F4E-B7D3-43100C4A2077}" type="pres">
      <dgm:prSet presAssocID="{2535EE4C-DB2D-40B8-931E-69C35D322212}" presName="vertTwo" presStyleCnt="0"/>
      <dgm:spPr/>
    </dgm:pt>
    <dgm:pt modelId="{77A048D9-813C-435A-8F2F-6F64751426F2}" type="pres">
      <dgm:prSet presAssocID="{2535EE4C-DB2D-40B8-931E-69C35D322212}" presName="txTwo" presStyleLbl="node2" presStyleIdx="1" presStyleCnt="7">
        <dgm:presLayoutVars>
          <dgm:chPref val="3"/>
        </dgm:presLayoutVars>
      </dgm:prSet>
      <dgm:spPr/>
    </dgm:pt>
    <dgm:pt modelId="{9134DB49-D173-40CD-B8B8-B7BD86D38E09}" type="pres">
      <dgm:prSet presAssocID="{2535EE4C-DB2D-40B8-931E-69C35D322212}" presName="horzTwo" presStyleCnt="0"/>
      <dgm:spPr/>
    </dgm:pt>
    <dgm:pt modelId="{844D5C7C-63FC-4AEF-834E-B08F38A2355C}" type="pres">
      <dgm:prSet presAssocID="{C6FEB4C2-94CD-4217-8760-9920870C86BC}" presName="sibSpaceTwo" presStyleCnt="0"/>
      <dgm:spPr/>
    </dgm:pt>
    <dgm:pt modelId="{65AE5531-DA3A-4FD1-91B7-C95B7D25CBB0}" type="pres">
      <dgm:prSet presAssocID="{E3E30422-A783-481D-8A6A-68E0E9A7D923}" presName="vertTwo" presStyleCnt="0"/>
      <dgm:spPr/>
    </dgm:pt>
    <dgm:pt modelId="{08D94334-8471-4DF4-B995-154B2724B949}" type="pres">
      <dgm:prSet presAssocID="{E3E30422-A783-481D-8A6A-68E0E9A7D923}" presName="txTwo" presStyleLbl="node2" presStyleIdx="2" presStyleCnt="7">
        <dgm:presLayoutVars>
          <dgm:chPref val="3"/>
        </dgm:presLayoutVars>
      </dgm:prSet>
      <dgm:spPr/>
    </dgm:pt>
    <dgm:pt modelId="{C2323B07-B0CD-43C3-8318-C69D8B7EE7B4}" type="pres">
      <dgm:prSet presAssocID="{E3E30422-A783-481D-8A6A-68E0E9A7D923}" presName="horzTwo" presStyleCnt="0"/>
      <dgm:spPr/>
    </dgm:pt>
    <dgm:pt modelId="{22E41CAE-5DF0-4079-9EA5-8E8C6BBCCEFF}" type="pres">
      <dgm:prSet presAssocID="{6C564A86-C66C-42EB-858E-338EB9E7F4F6}" presName="sibSpaceTwo" presStyleCnt="0"/>
      <dgm:spPr/>
    </dgm:pt>
    <dgm:pt modelId="{45EFD90B-B782-4BD7-A0AE-8B6369226516}" type="pres">
      <dgm:prSet presAssocID="{C160B48E-FD5D-420B-AD97-36B9DB9A7107}" presName="vertTwo" presStyleCnt="0"/>
      <dgm:spPr/>
    </dgm:pt>
    <dgm:pt modelId="{6AE06691-FA82-4224-9FFC-E01A3AC86AF4}" type="pres">
      <dgm:prSet presAssocID="{C160B48E-FD5D-420B-AD97-36B9DB9A7107}" presName="txTwo" presStyleLbl="node2" presStyleIdx="3" presStyleCnt="7">
        <dgm:presLayoutVars>
          <dgm:chPref val="3"/>
        </dgm:presLayoutVars>
      </dgm:prSet>
      <dgm:spPr/>
      <dgm:t>
        <a:bodyPr/>
        <a:lstStyle/>
        <a:p>
          <a:endParaRPr lang="ru-RU"/>
        </a:p>
      </dgm:t>
    </dgm:pt>
    <dgm:pt modelId="{1B88031D-1E46-46CC-9B81-9E3B10083A35}" type="pres">
      <dgm:prSet presAssocID="{C160B48E-FD5D-420B-AD97-36B9DB9A7107}" presName="horzTwo" presStyleCnt="0"/>
      <dgm:spPr/>
    </dgm:pt>
    <dgm:pt modelId="{59AADAC5-B79E-4BBA-B28D-9C035988F07E}" type="pres">
      <dgm:prSet presAssocID="{1B0FAED3-FB52-46C0-8B53-AE64B18AE127}" presName="sibSpaceTwo" presStyleCnt="0"/>
      <dgm:spPr/>
    </dgm:pt>
    <dgm:pt modelId="{F54EAC12-8F31-4B46-BA9C-74A5D3492C5E}" type="pres">
      <dgm:prSet presAssocID="{FAB9A3F5-BF9D-4B42-8BBA-4885B4EDEA5F}" presName="vertTwo" presStyleCnt="0"/>
      <dgm:spPr/>
    </dgm:pt>
    <dgm:pt modelId="{E3142920-5672-4AA5-87D0-64A06F923F2E}" type="pres">
      <dgm:prSet presAssocID="{FAB9A3F5-BF9D-4B42-8BBA-4885B4EDEA5F}" presName="txTwo" presStyleLbl="node2" presStyleIdx="4" presStyleCnt="7">
        <dgm:presLayoutVars>
          <dgm:chPref val="3"/>
        </dgm:presLayoutVars>
      </dgm:prSet>
      <dgm:spPr/>
    </dgm:pt>
    <dgm:pt modelId="{0E66C18B-36A4-4889-93D8-B7A95F4AEED9}" type="pres">
      <dgm:prSet presAssocID="{FAB9A3F5-BF9D-4B42-8BBA-4885B4EDEA5F}" presName="horzTwo" presStyleCnt="0"/>
      <dgm:spPr/>
    </dgm:pt>
    <dgm:pt modelId="{CFF5C45D-075C-4B29-BC8A-4B593C6FA215}" type="pres">
      <dgm:prSet presAssocID="{C6965EC4-B7FC-4AB3-8190-5E51418CFEDF}" presName="sibSpaceTwo" presStyleCnt="0"/>
      <dgm:spPr/>
    </dgm:pt>
    <dgm:pt modelId="{B54FF3C8-4A35-4003-B73E-8E4C3EB9EEAF}" type="pres">
      <dgm:prSet presAssocID="{3EA4CC28-CD20-433B-B582-354CBFEB0A96}" presName="vertTwo" presStyleCnt="0"/>
      <dgm:spPr/>
    </dgm:pt>
    <dgm:pt modelId="{49AF389D-8C3D-43FA-AD80-7FB8FF58B0F6}" type="pres">
      <dgm:prSet presAssocID="{3EA4CC28-CD20-433B-B582-354CBFEB0A96}" presName="txTwo" presStyleLbl="node2" presStyleIdx="5" presStyleCnt="7">
        <dgm:presLayoutVars>
          <dgm:chPref val="3"/>
        </dgm:presLayoutVars>
      </dgm:prSet>
      <dgm:spPr/>
      <dgm:t>
        <a:bodyPr/>
        <a:lstStyle/>
        <a:p>
          <a:endParaRPr lang="ru-RU"/>
        </a:p>
      </dgm:t>
    </dgm:pt>
    <dgm:pt modelId="{49A50482-9491-42E8-8899-ED4FDE910513}" type="pres">
      <dgm:prSet presAssocID="{3EA4CC28-CD20-433B-B582-354CBFEB0A96}" presName="horzTwo" presStyleCnt="0"/>
      <dgm:spPr/>
    </dgm:pt>
    <dgm:pt modelId="{11ECDD83-7EBF-41CE-875C-3F1C3B01DB3A}" type="pres">
      <dgm:prSet presAssocID="{AE9F341E-5BF0-4761-8A27-3B812F0EBC95}" presName="sibSpaceTwo" presStyleCnt="0"/>
      <dgm:spPr/>
    </dgm:pt>
    <dgm:pt modelId="{25606746-9BA8-4559-B47A-43781152DE4E}" type="pres">
      <dgm:prSet presAssocID="{3C1ACBD0-DD80-4261-B7B8-CCF1D1C0CE82}" presName="vertTwo" presStyleCnt="0"/>
      <dgm:spPr/>
    </dgm:pt>
    <dgm:pt modelId="{839FFE46-5172-4EA4-8E00-A6999604F02C}" type="pres">
      <dgm:prSet presAssocID="{3C1ACBD0-DD80-4261-B7B8-CCF1D1C0CE82}" presName="txTwo" presStyleLbl="node2" presStyleIdx="6" presStyleCnt="7">
        <dgm:presLayoutVars>
          <dgm:chPref val="3"/>
        </dgm:presLayoutVars>
      </dgm:prSet>
      <dgm:spPr/>
      <dgm:t>
        <a:bodyPr/>
        <a:lstStyle/>
        <a:p>
          <a:endParaRPr lang="ru-RU"/>
        </a:p>
      </dgm:t>
    </dgm:pt>
    <dgm:pt modelId="{0A16C448-9D5B-4860-BF19-EAA8EB35A17C}" type="pres">
      <dgm:prSet presAssocID="{3C1ACBD0-DD80-4261-B7B8-CCF1D1C0CE82}" presName="horzTwo" presStyleCnt="0"/>
      <dgm:spPr/>
    </dgm:pt>
  </dgm:ptLst>
  <dgm:cxnLst>
    <dgm:cxn modelId="{B410D6D9-9FC7-4B26-BBE3-05C6B163AA60}" type="presOf" srcId="{2535EE4C-DB2D-40B8-931E-69C35D322212}" destId="{77A048D9-813C-435A-8F2F-6F64751426F2}" srcOrd="0" destOrd="0" presId="urn:microsoft.com/office/officeart/2005/8/layout/hierarchy4"/>
    <dgm:cxn modelId="{3C48AFB0-B010-47D0-835B-2ACD8EAD0A9E}" srcId="{DF5937F2-61F8-457D-8F54-094B4CA5C157}" destId="{E3E30422-A783-481D-8A6A-68E0E9A7D923}" srcOrd="2" destOrd="0" parTransId="{52B67A30-9BAE-41B0-BDEC-B6136C6C366E}" sibTransId="{6C564A86-C66C-42EB-858E-338EB9E7F4F6}"/>
    <dgm:cxn modelId="{356801D6-D8B1-4C40-B338-94D39CBE192A}" srcId="{DF5937F2-61F8-457D-8F54-094B4CA5C157}" destId="{3EA4CC28-CD20-433B-B582-354CBFEB0A96}" srcOrd="5" destOrd="0" parTransId="{D081BF57-0192-4654-BAA5-B8BFDF1C5877}" sibTransId="{AE9F341E-5BF0-4761-8A27-3B812F0EBC95}"/>
    <dgm:cxn modelId="{5748C8D2-2D01-4B4A-AE2D-34C9C21B82D0}" type="presOf" srcId="{3EA4CC28-CD20-433B-B582-354CBFEB0A96}" destId="{49AF389D-8C3D-43FA-AD80-7FB8FF58B0F6}" srcOrd="0" destOrd="0" presId="urn:microsoft.com/office/officeart/2005/8/layout/hierarchy4"/>
    <dgm:cxn modelId="{7BB7A1E5-BA26-47A9-9BDD-2D06DFE47DC2}" srcId="{DF5937F2-61F8-457D-8F54-094B4CA5C157}" destId="{C160B48E-FD5D-420B-AD97-36B9DB9A7107}" srcOrd="3" destOrd="0" parTransId="{C631ACBB-B4E6-4747-9E00-484C87101E21}" sibTransId="{1B0FAED3-FB52-46C0-8B53-AE64B18AE127}"/>
    <dgm:cxn modelId="{78BB85BE-9B13-4DF0-A893-A78AF44FFD01}" type="presOf" srcId="{B056B6DB-864C-4B45-AA92-B30D15C7784D}" destId="{EE6C69BB-537B-4A39-A330-36982F40B8DC}" srcOrd="0" destOrd="0" presId="urn:microsoft.com/office/officeart/2005/8/layout/hierarchy4"/>
    <dgm:cxn modelId="{660F746E-0320-4BF9-97B7-317D35B0508A}" srcId="{DF5937F2-61F8-457D-8F54-094B4CA5C157}" destId="{FAB9A3F5-BF9D-4B42-8BBA-4885B4EDEA5F}" srcOrd="4" destOrd="0" parTransId="{03690CE5-019A-4A54-83E2-330AF76265BF}" sibTransId="{C6965EC4-B7FC-4AB3-8190-5E51418CFEDF}"/>
    <dgm:cxn modelId="{D84A99CF-697D-4316-9E4E-EF732A01DE7B}" type="presOf" srcId="{E3E30422-A783-481D-8A6A-68E0E9A7D923}" destId="{08D94334-8471-4DF4-B995-154B2724B949}" srcOrd="0" destOrd="0" presId="urn:microsoft.com/office/officeart/2005/8/layout/hierarchy4"/>
    <dgm:cxn modelId="{E50025C5-68C4-4F3C-B59F-77CA418BFB01}" type="presOf" srcId="{DF5937F2-61F8-457D-8F54-094B4CA5C157}" destId="{4F87B062-9E2E-4FF2-94CD-48C5FA4C3377}" srcOrd="0" destOrd="0" presId="urn:microsoft.com/office/officeart/2005/8/layout/hierarchy4"/>
    <dgm:cxn modelId="{3FC2244C-104B-4AC0-BCB4-5F8FFF42B346}" type="presOf" srcId="{FAB9A3F5-BF9D-4B42-8BBA-4885B4EDEA5F}" destId="{E3142920-5672-4AA5-87D0-64A06F923F2E}" srcOrd="0" destOrd="0" presId="urn:microsoft.com/office/officeart/2005/8/layout/hierarchy4"/>
    <dgm:cxn modelId="{F38BC32F-B5A4-47EA-8F16-F85192C1184C}" type="presOf" srcId="{3C1ACBD0-DD80-4261-B7B8-CCF1D1C0CE82}" destId="{839FFE46-5172-4EA4-8E00-A6999604F02C}" srcOrd="0" destOrd="0" presId="urn:microsoft.com/office/officeart/2005/8/layout/hierarchy4"/>
    <dgm:cxn modelId="{8BC9AF7B-A775-41AB-9B3A-CADC92F2D210}" type="presOf" srcId="{C160B48E-FD5D-420B-AD97-36B9DB9A7107}" destId="{6AE06691-FA82-4224-9FFC-E01A3AC86AF4}" srcOrd="0" destOrd="0" presId="urn:microsoft.com/office/officeart/2005/8/layout/hierarchy4"/>
    <dgm:cxn modelId="{998D8265-4F6F-4367-AA26-32C3DA68D46C}" srcId="{B056B6DB-864C-4B45-AA92-B30D15C7784D}" destId="{DF5937F2-61F8-457D-8F54-094B4CA5C157}" srcOrd="0" destOrd="0" parTransId="{C60898DA-2FA7-4F24-B894-5F1DABF096F2}" sibTransId="{8FC48571-D4A6-409B-A53A-C4B79413AAEA}"/>
    <dgm:cxn modelId="{A42D5F63-7F63-4598-A709-E6D8E2AE58C2}" srcId="{DF5937F2-61F8-457D-8F54-094B4CA5C157}" destId="{DEBB0CB0-5410-4C34-9BE1-A67042004FB4}" srcOrd="0" destOrd="0" parTransId="{1415B1A7-74C5-400C-B4C9-634AB15612F0}" sibTransId="{4A88F807-2876-4EC4-AD74-A15CBADEA223}"/>
    <dgm:cxn modelId="{784B3E6F-BB4A-421A-A212-502830E6760F}" type="presOf" srcId="{DEBB0CB0-5410-4C34-9BE1-A67042004FB4}" destId="{ED2E1E0A-AF98-4BA3-B393-15717232CDE1}" srcOrd="0" destOrd="0" presId="urn:microsoft.com/office/officeart/2005/8/layout/hierarchy4"/>
    <dgm:cxn modelId="{A079CD95-2DFD-48E9-BED2-3EF0C847442F}" srcId="{DF5937F2-61F8-457D-8F54-094B4CA5C157}" destId="{3C1ACBD0-DD80-4261-B7B8-CCF1D1C0CE82}" srcOrd="6" destOrd="0" parTransId="{FA026B29-B44B-4213-81D6-8916715B5C85}" sibTransId="{359EA46E-0297-462A-BC7C-3453FB1F4F93}"/>
    <dgm:cxn modelId="{25E5DDB9-48A2-430B-9222-B3A7DCA6DAEB}" srcId="{DF5937F2-61F8-457D-8F54-094B4CA5C157}" destId="{2535EE4C-DB2D-40B8-931E-69C35D322212}" srcOrd="1" destOrd="0" parTransId="{F4784675-653B-4CF7-8AF5-D4AA3714A6BF}" sibTransId="{C6FEB4C2-94CD-4217-8760-9920870C86BC}"/>
    <dgm:cxn modelId="{1A324B95-054F-44D0-B986-F136552DA40C}" type="presParOf" srcId="{EE6C69BB-537B-4A39-A330-36982F40B8DC}" destId="{BACF11AD-F39E-4C00-8F4F-0E1CE940FFE9}" srcOrd="0" destOrd="0" presId="urn:microsoft.com/office/officeart/2005/8/layout/hierarchy4"/>
    <dgm:cxn modelId="{349AEAE0-5455-455D-A219-AC56B97CFFBC}" type="presParOf" srcId="{BACF11AD-F39E-4C00-8F4F-0E1CE940FFE9}" destId="{4F87B062-9E2E-4FF2-94CD-48C5FA4C3377}" srcOrd="0" destOrd="0" presId="urn:microsoft.com/office/officeart/2005/8/layout/hierarchy4"/>
    <dgm:cxn modelId="{6BF8618E-F7EE-41EF-A10F-26358D1C7820}" type="presParOf" srcId="{BACF11AD-F39E-4C00-8F4F-0E1CE940FFE9}" destId="{2E791C92-CFF6-47D5-ABF5-59378F5CC65E}" srcOrd="1" destOrd="0" presId="urn:microsoft.com/office/officeart/2005/8/layout/hierarchy4"/>
    <dgm:cxn modelId="{D4CA6E99-0736-443C-9A62-0753A11D6A0D}" type="presParOf" srcId="{BACF11AD-F39E-4C00-8F4F-0E1CE940FFE9}" destId="{BB23C2BD-5CF7-46BC-9118-E877273EBA89}" srcOrd="2" destOrd="0" presId="urn:microsoft.com/office/officeart/2005/8/layout/hierarchy4"/>
    <dgm:cxn modelId="{18FF8555-E194-4A3C-8F36-95C28BAA02B2}" type="presParOf" srcId="{BB23C2BD-5CF7-46BC-9118-E877273EBA89}" destId="{1139647B-6F93-427F-BCEF-E6C97DE6A58C}" srcOrd="0" destOrd="0" presId="urn:microsoft.com/office/officeart/2005/8/layout/hierarchy4"/>
    <dgm:cxn modelId="{3E40417E-21E0-4CFE-B3B9-5B9B3461F962}" type="presParOf" srcId="{1139647B-6F93-427F-BCEF-E6C97DE6A58C}" destId="{ED2E1E0A-AF98-4BA3-B393-15717232CDE1}" srcOrd="0" destOrd="0" presId="urn:microsoft.com/office/officeart/2005/8/layout/hierarchy4"/>
    <dgm:cxn modelId="{91A26C52-6FCC-4772-B3FA-2F7445FA6B96}" type="presParOf" srcId="{1139647B-6F93-427F-BCEF-E6C97DE6A58C}" destId="{30A66F41-44F1-49C4-BE98-5651EED783AC}" srcOrd="1" destOrd="0" presId="urn:microsoft.com/office/officeart/2005/8/layout/hierarchy4"/>
    <dgm:cxn modelId="{30B35824-C4B9-4885-8B47-98521D078253}" type="presParOf" srcId="{BB23C2BD-5CF7-46BC-9118-E877273EBA89}" destId="{4F3B4049-103B-4622-80E9-D6C8924A5B3A}" srcOrd="1" destOrd="0" presId="urn:microsoft.com/office/officeart/2005/8/layout/hierarchy4"/>
    <dgm:cxn modelId="{426D60E9-3136-4DED-AC52-2ADC6FAB6B6F}" type="presParOf" srcId="{BB23C2BD-5CF7-46BC-9118-E877273EBA89}" destId="{123AD609-DDEC-4F4E-B7D3-43100C4A2077}" srcOrd="2" destOrd="0" presId="urn:microsoft.com/office/officeart/2005/8/layout/hierarchy4"/>
    <dgm:cxn modelId="{79204C6E-7C2F-4572-B45E-CE81F50A4783}" type="presParOf" srcId="{123AD609-DDEC-4F4E-B7D3-43100C4A2077}" destId="{77A048D9-813C-435A-8F2F-6F64751426F2}" srcOrd="0" destOrd="0" presId="urn:microsoft.com/office/officeart/2005/8/layout/hierarchy4"/>
    <dgm:cxn modelId="{16C0C366-CF41-4674-87A7-9A62E17352AD}" type="presParOf" srcId="{123AD609-DDEC-4F4E-B7D3-43100C4A2077}" destId="{9134DB49-D173-40CD-B8B8-B7BD86D38E09}" srcOrd="1" destOrd="0" presId="urn:microsoft.com/office/officeart/2005/8/layout/hierarchy4"/>
    <dgm:cxn modelId="{9DD3479B-EA49-4FD6-8E2F-09ED93795399}" type="presParOf" srcId="{BB23C2BD-5CF7-46BC-9118-E877273EBA89}" destId="{844D5C7C-63FC-4AEF-834E-B08F38A2355C}" srcOrd="3" destOrd="0" presId="urn:microsoft.com/office/officeart/2005/8/layout/hierarchy4"/>
    <dgm:cxn modelId="{E3E5A185-DB04-40BF-BC3E-C69EB1BBF2C4}" type="presParOf" srcId="{BB23C2BD-5CF7-46BC-9118-E877273EBA89}" destId="{65AE5531-DA3A-4FD1-91B7-C95B7D25CBB0}" srcOrd="4" destOrd="0" presId="urn:microsoft.com/office/officeart/2005/8/layout/hierarchy4"/>
    <dgm:cxn modelId="{D6D95202-39AF-4286-B726-3D772F6D7F42}" type="presParOf" srcId="{65AE5531-DA3A-4FD1-91B7-C95B7D25CBB0}" destId="{08D94334-8471-4DF4-B995-154B2724B949}" srcOrd="0" destOrd="0" presId="urn:microsoft.com/office/officeart/2005/8/layout/hierarchy4"/>
    <dgm:cxn modelId="{D6C3B6A9-8594-4FBD-9C74-0028A64C6305}" type="presParOf" srcId="{65AE5531-DA3A-4FD1-91B7-C95B7D25CBB0}" destId="{C2323B07-B0CD-43C3-8318-C69D8B7EE7B4}" srcOrd="1" destOrd="0" presId="urn:microsoft.com/office/officeart/2005/8/layout/hierarchy4"/>
    <dgm:cxn modelId="{0E140455-DD7D-4ECA-ABD4-2422D26281EB}" type="presParOf" srcId="{BB23C2BD-5CF7-46BC-9118-E877273EBA89}" destId="{22E41CAE-5DF0-4079-9EA5-8E8C6BBCCEFF}" srcOrd="5" destOrd="0" presId="urn:microsoft.com/office/officeart/2005/8/layout/hierarchy4"/>
    <dgm:cxn modelId="{83FD2D8F-81E4-43B7-916D-7EFC25097B02}" type="presParOf" srcId="{BB23C2BD-5CF7-46BC-9118-E877273EBA89}" destId="{45EFD90B-B782-4BD7-A0AE-8B6369226516}" srcOrd="6" destOrd="0" presId="urn:microsoft.com/office/officeart/2005/8/layout/hierarchy4"/>
    <dgm:cxn modelId="{74CDCAD7-BE4F-4327-B663-C87D4C6A41A8}" type="presParOf" srcId="{45EFD90B-B782-4BD7-A0AE-8B6369226516}" destId="{6AE06691-FA82-4224-9FFC-E01A3AC86AF4}" srcOrd="0" destOrd="0" presId="urn:microsoft.com/office/officeart/2005/8/layout/hierarchy4"/>
    <dgm:cxn modelId="{3E4705F8-5535-4859-9FD8-85F3E9165188}" type="presParOf" srcId="{45EFD90B-B782-4BD7-A0AE-8B6369226516}" destId="{1B88031D-1E46-46CC-9B81-9E3B10083A35}" srcOrd="1" destOrd="0" presId="urn:microsoft.com/office/officeart/2005/8/layout/hierarchy4"/>
    <dgm:cxn modelId="{3BA3C410-9EFF-4044-9760-7D3CF347F63E}" type="presParOf" srcId="{BB23C2BD-5CF7-46BC-9118-E877273EBA89}" destId="{59AADAC5-B79E-4BBA-B28D-9C035988F07E}" srcOrd="7" destOrd="0" presId="urn:microsoft.com/office/officeart/2005/8/layout/hierarchy4"/>
    <dgm:cxn modelId="{511111B1-1E69-4142-AC83-CAD66F79C817}" type="presParOf" srcId="{BB23C2BD-5CF7-46BC-9118-E877273EBA89}" destId="{F54EAC12-8F31-4B46-BA9C-74A5D3492C5E}" srcOrd="8" destOrd="0" presId="urn:microsoft.com/office/officeart/2005/8/layout/hierarchy4"/>
    <dgm:cxn modelId="{0C1465A5-2827-453E-BBD0-5BBD2784FD5F}" type="presParOf" srcId="{F54EAC12-8F31-4B46-BA9C-74A5D3492C5E}" destId="{E3142920-5672-4AA5-87D0-64A06F923F2E}" srcOrd="0" destOrd="0" presId="urn:microsoft.com/office/officeart/2005/8/layout/hierarchy4"/>
    <dgm:cxn modelId="{1A21CA0C-8B5E-4BC4-BA0F-855A65B52392}" type="presParOf" srcId="{F54EAC12-8F31-4B46-BA9C-74A5D3492C5E}" destId="{0E66C18B-36A4-4889-93D8-B7A95F4AEED9}" srcOrd="1" destOrd="0" presId="urn:microsoft.com/office/officeart/2005/8/layout/hierarchy4"/>
    <dgm:cxn modelId="{0C924A56-68C2-42D0-9096-33082F8D1819}" type="presParOf" srcId="{BB23C2BD-5CF7-46BC-9118-E877273EBA89}" destId="{CFF5C45D-075C-4B29-BC8A-4B593C6FA215}" srcOrd="9" destOrd="0" presId="urn:microsoft.com/office/officeart/2005/8/layout/hierarchy4"/>
    <dgm:cxn modelId="{72BDF199-CFBA-48C8-83A3-AA562DF3ADB2}" type="presParOf" srcId="{BB23C2BD-5CF7-46BC-9118-E877273EBA89}" destId="{B54FF3C8-4A35-4003-B73E-8E4C3EB9EEAF}" srcOrd="10" destOrd="0" presId="urn:microsoft.com/office/officeart/2005/8/layout/hierarchy4"/>
    <dgm:cxn modelId="{A115F524-AB6D-4DFA-AB19-0143972BBD1D}" type="presParOf" srcId="{B54FF3C8-4A35-4003-B73E-8E4C3EB9EEAF}" destId="{49AF389D-8C3D-43FA-AD80-7FB8FF58B0F6}" srcOrd="0" destOrd="0" presId="urn:microsoft.com/office/officeart/2005/8/layout/hierarchy4"/>
    <dgm:cxn modelId="{D63CC38B-9EB6-4391-A969-DD52A105ADE1}" type="presParOf" srcId="{B54FF3C8-4A35-4003-B73E-8E4C3EB9EEAF}" destId="{49A50482-9491-42E8-8899-ED4FDE910513}" srcOrd="1" destOrd="0" presId="urn:microsoft.com/office/officeart/2005/8/layout/hierarchy4"/>
    <dgm:cxn modelId="{9B6209DC-B601-43D9-8D30-E5F6F63E3111}" type="presParOf" srcId="{BB23C2BD-5CF7-46BC-9118-E877273EBA89}" destId="{11ECDD83-7EBF-41CE-875C-3F1C3B01DB3A}" srcOrd="11" destOrd="0" presId="urn:microsoft.com/office/officeart/2005/8/layout/hierarchy4"/>
    <dgm:cxn modelId="{93DCE419-9EBF-45A7-AB74-28D12B51F2E0}" type="presParOf" srcId="{BB23C2BD-5CF7-46BC-9118-E877273EBA89}" destId="{25606746-9BA8-4559-B47A-43781152DE4E}" srcOrd="12" destOrd="0" presId="urn:microsoft.com/office/officeart/2005/8/layout/hierarchy4"/>
    <dgm:cxn modelId="{0DBA4DCE-F75D-41FE-9B89-B9C7694674A0}" type="presParOf" srcId="{25606746-9BA8-4559-B47A-43781152DE4E}" destId="{839FFE46-5172-4EA4-8E00-A6999604F02C}" srcOrd="0" destOrd="0" presId="urn:microsoft.com/office/officeart/2005/8/layout/hierarchy4"/>
    <dgm:cxn modelId="{38308E3A-EBC2-418A-8A76-85D184C90745}" type="presParOf" srcId="{25606746-9BA8-4559-B47A-43781152DE4E}" destId="{0A16C448-9D5B-4860-BF19-EAA8EB35A17C}"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18ED7A-731F-4D50-B844-0D65022805DC}" type="doc">
      <dgm:prSet loTypeId="urn:microsoft.com/office/officeart/2005/8/layout/pyramid2" loCatId="pyramid" qsTypeId="urn:microsoft.com/office/officeart/2005/8/quickstyle/simple1" qsCatId="simple" csTypeId="urn:microsoft.com/office/officeart/2005/8/colors/accent1_2" csCatId="accent1" phldr="1"/>
      <dgm:spPr/>
    </dgm:pt>
    <dgm:pt modelId="{E23F54A0-DCBF-419A-9019-B7C8E030545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Verdana" pitchFamily="34" charset="0"/>
              <a:cs typeface="Arial" charset="0"/>
            </a:rPr>
            <a:t>Особистісний</a:t>
          </a:r>
          <a:endParaRPr kumimoji="0" lang="ru-RU" b="0" i="0" u="none" strike="noStrike" cap="none" normalizeH="0" baseline="0" dirty="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Verdana" pitchFamily="34" charset="0"/>
              <a:cs typeface="Arial" charset="0"/>
            </a:rPr>
            <a:t>рівень</a:t>
          </a:r>
          <a:endParaRPr kumimoji="0" lang="ru-RU" b="0" i="0" u="none" strike="noStrike" cap="none" normalizeH="0" baseline="0" dirty="0" smtClean="0">
            <a:ln>
              <a:noFill/>
            </a:ln>
            <a:solidFill>
              <a:schemeClr val="tx1"/>
            </a:solidFill>
            <a:effectLst/>
            <a:latin typeface="Verdana" pitchFamily="34" charset="0"/>
            <a:cs typeface="Arial" charset="0"/>
          </a:endParaRPr>
        </a:p>
      </dgm:t>
    </dgm:pt>
    <dgm:pt modelId="{2376C653-EF31-4548-8414-9B9F0074C312}" type="parTrans" cxnId="{66B429D2-F8C7-412B-BE80-127004AEFA1F}">
      <dgm:prSet/>
      <dgm:spPr/>
    </dgm:pt>
    <dgm:pt modelId="{6F5F2D63-96A9-494A-90BD-96D81A47FB5A}" type="sibTrans" cxnId="{66B429D2-F8C7-412B-BE80-127004AEFA1F}">
      <dgm:prSet/>
      <dgm:spPr/>
    </dgm:pt>
    <dgm:pt modelId="{D791D48C-A786-4836-9CF6-1A928C3E55C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Verdana" pitchFamily="34" charset="0"/>
              <a:cs typeface="Arial" charset="0"/>
            </a:rPr>
            <a:t>Рівень </a:t>
          </a:r>
          <a:r>
            <a:rPr kumimoji="0" lang="uk-UA" b="0" i="0" u="none" strike="noStrike" cap="none" normalizeH="0" baseline="0" dirty="0" err="1" smtClean="0">
              <a:ln>
                <a:noFill/>
              </a:ln>
              <a:solidFill>
                <a:schemeClr val="tx1"/>
              </a:solidFill>
              <a:effectLst/>
              <a:latin typeface="Verdana" pitchFamily="34" charset="0"/>
              <a:cs typeface="Arial" charset="0"/>
            </a:rPr>
            <a:t>взаємо</a:t>
          </a:r>
          <a:r>
            <a:rPr kumimoji="0" lang="ru-RU" b="0" i="0" u="none" strike="noStrike" cap="none" normalizeH="0" baseline="0" dirty="0" err="1" smtClean="0">
              <a:ln>
                <a:noFill/>
              </a:ln>
              <a:solidFill>
                <a:schemeClr val="tx1"/>
              </a:solidFill>
              <a:effectLst/>
              <a:latin typeface="Verdana" pitchFamily="34" charset="0"/>
              <a:cs typeface="Arial" charset="0"/>
            </a:rPr>
            <a:t>стосунків</a:t>
          </a:r>
          <a:endParaRPr kumimoji="0" lang="ru-RU" b="0" i="0" u="none" strike="noStrike" cap="none" normalizeH="0" baseline="0" dirty="0" smtClean="0">
            <a:ln>
              <a:noFill/>
            </a:ln>
            <a:solidFill>
              <a:schemeClr val="tx1"/>
            </a:solidFill>
            <a:effectLst/>
            <a:latin typeface="Verdana" pitchFamily="34" charset="0"/>
            <a:cs typeface="Arial" charset="0"/>
          </a:endParaRPr>
        </a:p>
      </dgm:t>
    </dgm:pt>
    <dgm:pt modelId="{4126D7BF-B74D-40AB-9DAD-71A511167DCA}" type="parTrans" cxnId="{76178082-75A9-456B-9A21-E32BD0AF7614}">
      <dgm:prSet/>
      <dgm:spPr/>
    </dgm:pt>
    <dgm:pt modelId="{0F9C9681-4916-4BD1-B9D3-3FBB4DBB5285}" type="sibTrans" cxnId="{76178082-75A9-456B-9A21-E32BD0AF7614}">
      <dgm:prSet/>
      <dgm:spPr/>
    </dgm:pt>
    <dgm:pt modelId="{00906F8A-AE2A-4DC1-AE1B-A63FB08FE4C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Verdana" pitchFamily="34" charset="0"/>
              <a:cs typeface="Arial" charset="0"/>
            </a:rPr>
            <a:t>Сиситемний</a:t>
          </a:r>
          <a:r>
            <a:rPr kumimoji="0" lang="ru-RU" b="0" i="0" u="none" strike="noStrike" cap="none" normalizeH="0" baseline="0" dirty="0" smtClean="0">
              <a:ln>
                <a:noFill/>
              </a:ln>
              <a:solidFill>
                <a:schemeClr val="tx1"/>
              </a:solidFill>
              <a:effectLst/>
              <a:latin typeface="Verdana" pitchFamily="34" charset="0"/>
              <a:cs typeface="Arial" charset="0"/>
            </a:rPr>
            <a:t> </a:t>
          </a:r>
          <a:r>
            <a:rPr kumimoji="0" lang="ru-RU" b="0" i="0" u="none" strike="noStrike" cap="none" normalizeH="0" baseline="0" dirty="0" err="1" smtClean="0">
              <a:ln>
                <a:noFill/>
              </a:ln>
              <a:solidFill>
                <a:schemeClr val="tx1"/>
              </a:solidFill>
              <a:effectLst/>
              <a:latin typeface="Verdana" pitchFamily="34" charset="0"/>
              <a:cs typeface="Arial" charset="0"/>
            </a:rPr>
            <a:t>рівень</a:t>
          </a:r>
          <a:endParaRPr kumimoji="0" lang="ru-RU" b="0" i="0" u="none" strike="noStrike" cap="none" normalizeH="0" baseline="0" dirty="0" smtClean="0">
            <a:ln>
              <a:noFill/>
            </a:ln>
            <a:solidFill>
              <a:schemeClr val="tx1"/>
            </a:solidFill>
            <a:effectLst/>
            <a:latin typeface="Verdana" pitchFamily="34" charset="0"/>
            <a:cs typeface="Arial" charset="0"/>
          </a:endParaRPr>
        </a:p>
      </dgm:t>
    </dgm:pt>
    <dgm:pt modelId="{199C36CD-6DF7-449E-969F-D70091650E25}" type="parTrans" cxnId="{949D3DDB-86A7-4DC9-B727-E578107AEFF9}">
      <dgm:prSet/>
      <dgm:spPr/>
    </dgm:pt>
    <dgm:pt modelId="{BB5BB3A9-A64E-4782-B0A6-465DDB451FC3}" type="sibTrans" cxnId="{949D3DDB-86A7-4DC9-B727-E578107AEFF9}">
      <dgm:prSet/>
      <dgm:spPr/>
    </dgm:pt>
    <dgm:pt modelId="{2DC4F675-7615-4434-8468-F929B3B9829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Verdana" pitchFamily="34" charset="0"/>
              <a:cs typeface="Arial" charset="0"/>
            </a:rPr>
            <a:t>Рівень</a:t>
          </a:r>
          <a:r>
            <a:rPr kumimoji="0" lang="ru-RU" b="0" i="0" u="none" strike="noStrike" cap="none" normalizeH="0" baseline="0" dirty="0" smtClean="0">
              <a:ln>
                <a:noFill/>
              </a:ln>
              <a:solidFill>
                <a:schemeClr val="tx1"/>
              </a:solidFill>
              <a:effectLst/>
              <a:latin typeface="Verdana" pitchFamily="34" charset="0"/>
              <a:cs typeface="Arial" charset="0"/>
            </a:rPr>
            <a:t> команд</a:t>
          </a:r>
        </a:p>
      </dgm:t>
    </dgm:pt>
    <dgm:pt modelId="{34D109A7-C37D-47CF-980C-46B5B5E861BF}" type="parTrans" cxnId="{7DC62B06-C770-4865-B224-87630C0A195C}">
      <dgm:prSet/>
      <dgm:spPr/>
    </dgm:pt>
    <dgm:pt modelId="{4C54A6E7-9C5A-488A-A5BE-7E45C1645AF3}" type="sibTrans" cxnId="{7DC62B06-C770-4865-B224-87630C0A195C}">
      <dgm:prSet/>
      <dgm:spPr/>
    </dgm:pt>
    <dgm:pt modelId="{3E98155D-87AD-4278-AAF3-9067368C0F3F}" type="pres">
      <dgm:prSet presAssocID="{F218ED7A-731F-4D50-B844-0D65022805DC}" presName="compositeShape" presStyleCnt="0">
        <dgm:presLayoutVars>
          <dgm:dir/>
          <dgm:resizeHandles/>
        </dgm:presLayoutVars>
      </dgm:prSet>
      <dgm:spPr/>
    </dgm:pt>
    <dgm:pt modelId="{D7ECDC62-41CB-4184-A9F5-5F4BDD599683}" type="pres">
      <dgm:prSet presAssocID="{F218ED7A-731F-4D50-B844-0D65022805DC}" presName="pyramid" presStyleLbl="node1" presStyleIdx="0" presStyleCnt="1"/>
      <dgm:spPr/>
    </dgm:pt>
    <dgm:pt modelId="{F5DBF48B-0BBF-482A-8A29-46DB1A3E762A}" type="pres">
      <dgm:prSet presAssocID="{F218ED7A-731F-4D50-B844-0D65022805DC}" presName="theList" presStyleCnt="0"/>
      <dgm:spPr/>
    </dgm:pt>
    <dgm:pt modelId="{D64E1FAE-678B-4D19-B15C-1C3D59601FF2}" type="pres">
      <dgm:prSet presAssocID="{E23F54A0-DCBF-419A-9019-B7C8E030545B}" presName="aNode" presStyleLbl="fgAcc1" presStyleIdx="0" presStyleCnt="4">
        <dgm:presLayoutVars>
          <dgm:bulletEnabled val="1"/>
        </dgm:presLayoutVars>
      </dgm:prSet>
      <dgm:spPr/>
    </dgm:pt>
    <dgm:pt modelId="{2CC07181-8C19-4956-8518-B322B735A643}" type="pres">
      <dgm:prSet presAssocID="{E23F54A0-DCBF-419A-9019-B7C8E030545B}" presName="aSpace" presStyleCnt="0"/>
      <dgm:spPr/>
    </dgm:pt>
    <dgm:pt modelId="{556F1667-E0CB-4634-8572-7EBFB63B6ECE}" type="pres">
      <dgm:prSet presAssocID="{D791D48C-A786-4836-9CF6-1A928C3E55CA}" presName="aNode" presStyleLbl="fgAcc1" presStyleIdx="1" presStyleCnt="4">
        <dgm:presLayoutVars>
          <dgm:bulletEnabled val="1"/>
        </dgm:presLayoutVars>
      </dgm:prSet>
      <dgm:spPr/>
      <dgm:t>
        <a:bodyPr/>
        <a:lstStyle/>
        <a:p>
          <a:endParaRPr lang="ru-RU"/>
        </a:p>
      </dgm:t>
    </dgm:pt>
    <dgm:pt modelId="{9056BB7B-67E0-472F-A920-D562689FD3E1}" type="pres">
      <dgm:prSet presAssocID="{D791D48C-A786-4836-9CF6-1A928C3E55CA}" presName="aSpace" presStyleCnt="0"/>
      <dgm:spPr/>
    </dgm:pt>
    <dgm:pt modelId="{F80D0B46-E361-4009-9838-5E3B44E976E2}" type="pres">
      <dgm:prSet presAssocID="{2DC4F675-7615-4434-8468-F929B3B98295}" presName="aNode" presStyleLbl="fgAcc1" presStyleIdx="2" presStyleCnt="4">
        <dgm:presLayoutVars>
          <dgm:bulletEnabled val="1"/>
        </dgm:presLayoutVars>
      </dgm:prSet>
      <dgm:spPr/>
    </dgm:pt>
    <dgm:pt modelId="{41878269-3E23-49CC-A660-77990BF1C37B}" type="pres">
      <dgm:prSet presAssocID="{2DC4F675-7615-4434-8468-F929B3B98295}" presName="aSpace" presStyleCnt="0"/>
      <dgm:spPr/>
    </dgm:pt>
    <dgm:pt modelId="{DC2FEF75-DF82-4C4E-B561-C858C05C2F75}" type="pres">
      <dgm:prSet presAssocID="{00906F8A-AE2A-4DC1-AE1B-A63FB08FE4C3}" presName="aNode" presStyleLbl="fgAcc1" presStyleIdx="3" presStyleCnt="4">
        <dgm:presLayoutVars>
          <dgm:bulletEnabled val="1"/>
        </dgm:presLayoutVars>
      </dgm:prSet>
      <dgm:spPr/>
    </dgm:pt>
    <dgm:pt modelId="{78F62511-44B7-4144-892C-58DA40A1602E}" type="pres">
      <dgm:prSet presAssocID="{00906F8A-AE2A-4DC1-AE1B-A63FB08FE4C3}" presName="aSpace" presStyleCnt="0"/>
      <dgm:spPr/>
    </dgm:pt>
  </dgm:ptLst>
  <dgm:cxnLst>
    <dgm:cxn modelId="{7DC62B06-C770-4865-B224-87630C0A195C}" srcId="{F218ED7A-731F-4D50-B844-0D65022805DC}" destId="{2DC4F675-7615-4434-8468-F929B3B98295}" srcOrd="2" destOrd="0" parTransId="{34D109A7-C37D-47CF-980C-46B5B5E861BF}" sibTransId="{4C54A6E7-9C5A-488A-A5BE-7E45C1645AF3}"/>
    <dgm:cxn modelId="{3E3128FB-C5D4-4506-A780-F7F9CA0A0CBF}" type="presOf" srcId="{E23F54A0-DCBF-419A-9019-B7C8E030545B}" destId="{D64E1FAE-678B-4D19-B15C-1C3D59601FF2}" srcOrd="0" destOrd="0" presId="urn:microsoft.com/office/officeart/2005/8/layout/pyramid2"/>
    <dgm:cxn modelId="{9789BD6F-1907-4540-B7EC-BC46C1FB2D3C}" type="presOf" srcId="{00906F8A-AE2A-4DC1-AE1B-A63FB08FE4C3}" destId="{DC2FEF75-DF82-4C4E-B561-C858C05C2F75}" srcOrd="0" destOrd="0" presId="urn:microsoft.com/office/officeart/2005/8/layout/pyramid2"/>
    <dgm:cxn modelId="{66B429D2-F8C7-412B-BE80-127004AEFA1F}" srcId="{F218ED7A-731F-4D50-B844-0D65022805DC}" destId="{E23F54A0-DCBF-419A-9019-B7C8E030545B}" srcOrd="0" destOrd="0" parTransId="{2376C653-EF31-4548-8414-9B9F0074C312}" sibTransId="{6F5F2D63-96A9-494A-90BD-96D81A47FB5A}"/>
    <dgm:cxn modelId="{371774CE-C1D1-42B4-A72D-9774374BB52F}" type="presOf" srcId="{D791D48C-A786-4836-9CF6-1A928C3E55CA}" destId="{556F1667-E0CB-4634-8572-7EBFB63B6ECE}" srcOrd="0" destOrd="0" presId="urn:microsoft.com/office/officeart/2005/8/layout/pyramid2"/>
    <dgm:cxn modelId="{949D3DDB-86A7-4DC9-B727-E578107AEFF9}" srcId="{F218ED7A-731F-4D50-B844-0D65022805DC}" destId="{00906F8A-AE2A-4DC1-AE1B-A63FB08FE4C3}" srcOrd="3" destOrd="0" parTransId="{199C36CD-6DF7-449E-969F-D70091650E25}" sibTransId="{BB5BB3A9-A64E-4782-B0A6-465DDB451FC3}"/>
    <dgm:cxn modelId="{76178082-75A9-456B-9A21-E32BD0AF7614}" srcId="{F218ED7A-731F-4D50-B844-0D65022805DC}" destId="{D791D48C-A786-4836-9CF6-1A928C3E55CA}" srcOrd="1" destOrd="0" parTransId="{4126D7BF-B74D-40AB-9DAD-71A511167DCA}" sibTransId="{0F9C9681-4916-4BD1-B9D3-3FBB4DBB5285}"/>
    <dgm:cxn modelId="{E4DCD85D-30B8-42B3-A269-1472B80ED3FC}" type="presOf" srcId="{2DC4F675-7615-4434-8468-F929B3B98295}" destId="{F80D0B46-E361-4009-9838-5E3B44E976E2}" srcOrd="0" destOrd="0" presId="urn:microsoft.com/office/officeart/2005/8/layout/pyramid2"/>
    <dgm:cxn modelId="{B9D4AF73-9663-4E38-A8C2-D4EF3365B800}" type="presOf" srcId="{F218ED7A-731F-4D50-B844-0D65022805DC}" destId="{3E98155D-87AD-4278-AAF3-9067368C0F3F}" srcOrd="0" destOrd="0" presId="urn:microsoft.com/office/officeart/2005/8/layout/pyramid2"/>
    <dgm:cxn modelId="{F6557389-5F04-4ACF-934C-28476178820B}" type="presParOf" srcId="{3E98155D-87AD-4278-AAF3-9067368C0F3F}" destId="{D7ECDC62-41CB-4184-A9F5-5F4BDD599683}" srcOrd="0" destOrd="0" presId="urn:microsoft.com/office/officeart/2005/8/layout/pyramid2"/>
    <dgm:cxn modelId="{B15E5CBA-D235-4477-963A-1810D608C229}" type="presParOf" srcId="{3E98155D-87AD-4278-AAF3-9067368C0F3F}" destId="{F5DBF48B-0BBF-482A-8A29-46DB1A3E762A}" srcOrd="1" destOrd="0" presId="urn:microsoft.com/office/officeart/2005/8/layout/pyramid2"/>
    <dgm:cxn modelId="{2DAB48A8-36DF-49A9-88B5-62FF5DC04848}" type="presParOf" srcId="{F5DBF48B-0BBF-482A-8A29-46DB1A3E762A}" destId="{D64E1FAE-678B-4D19-B15C-1C3D59601FF2}" srcOrd="0" destOrd="0" presId="urn:microsoft.com/office/officeart/2005/8/layout/pyramid2"/>
    <dgm:cxn modelId="{9AF67C59-40FF-45EA-BE0F-B9CB089FCD4A}" type="presParOf" srcId="{F5DBF48B-0BBF-482A-8A29-46DB1A3E762A}" destId="{2CC07181-8C19-4956-8518-B322B735A643}" srcOrd="1" destOrd="0" presId="urn:microsoft.com/office/officeart/2005/8/layout/pyramid2"/>
    <dgm:cxn modelId="{FB269C60-5775-49FA-B647-10199440C218}" type="presParOf" srcId="{F5DBF48B-0BBF-482A-8A29-46DB1A3E762A}" destId="{556F1667-E0CB-4634-8572-7EBFB63B6ECE}" srcOrd="2" destOrd="0" presId="urn:microsoft.com/office/officeart/2005/8/layout/pyramid2"/>
    <dgm:cxn modelId="{A196D9B6-CA8B-4511-A67C-EA97DD021390}" type="presParOf" srcId="{F5DBF48B-0BBF-482A-8A29-46DB1A3E762A}" destId="{9056BB7B-67E0-472F-A920-D562689FD3E1}" srcOrd="3" destOrd="0" presId="urn:microsoft.com/office/officeart/2005/8/layout/pyramid2"/>
    <dgm:cxn modelId="{C32BECD0-3614-44B4-AF15-725B29FC2476}" type="presParOf" srcId="{F5DBF48B-0BBF-482A-8A29-46DB1A3E762A}" destId="{F80D0B46-E361-4009-9838-5E3B44E976E2}" srcOrd="4" destOrd="0" presId="urn:microsoft.com/office/officeart/2005/8/layout/pyramid2"/>
    <dgm:cxn modelId="{51A46385-C279-496E-9068-0562E4AA3241}" type="presParOf" srcId="{F5DBF48B-0BBF-482A-8A29-46DB1A3E762A}" destId="{41878269-3E23-49CC-A660-77990BF1C37B}" srcOrd="5" destOrd="0" presId="urn:microsoft.com/office/officeart/2005/8/layout/pyramid2"/>
    <dgm:cxn modelId="{ADFC54BA-EE23-43E9-846D-1241F027EAEA}" type="presParOf" srcId="{F5DBF48B-0BBF-482A-8A29-46DB1A3E762A}" destId="{DC2FEF75-DF82-4C4E-B561-C858C05C2F75}" srcOrd="6" destOrd="0" presId="urn:microsoft.com/office/officeart/2005/8/layout/pyramid2"/>
    <dgm:cxn modelId="{39ED5F67-B10B-47B5-89ED-A9E118A374F8}" type="presParOf" srcId="{F5DBF48B-0BBF-482A-8A29-46DB1A3E762A}" destId="{78F62511-44B7-4144-892C-58DA40A1602E}" srcOrd="7"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EA4DAD-0374-40FB-B27C-4B55348AF459}">
      <dsp:nvSpPr>
        <dsp:cNvPr id="0" name=""/>
        <dsp:cNvSpPr/>
      </dsp:nvSpPr>
      <dsp:spPr>
        <a:xfrm>
          <a:off x="4057650" y="2079131"/>
          <a:ext cx="3177976" cy="367699"/>
        </a:xfrm>
        <a:custGeom>
          <a:avLst/>
          <a:gdLst/>
          <a:ahLst/>
          <a:cxnLst/>
          <a:rect l="0" t="0" r="0" b="0"/>
          <a:pathLst>
            <a:path>
              <a:moveTo>
                <a:pt x="0" y="0"/>
              </a:moveTo>
              <a:lnTo>
                <a:pt x="0" y="183849"/>
              </a:lnTo>
              <a:lnTo>
                <a:pt x="3177976" y="183849"/>
              </a:lnTo>
              <a:lnTo>
                <a:pt x="3177976" y="3676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FDA43A-9DC8-48AB-AA2A-7160D071DC00}">
      <dsp:nvSpPr>
        <dsp:cNvPr id="0" name=""/>
        <dsp:cNvSpPr/>
      </dsp:nvSpPr>
      <dsp:spPr>
        <a:xfrm>
          <a:off x="4057650" y="2079131"/>
          <a:ext cx="1059325" cy="367699"/>
        </a:xfrm>
        <a:custGeom>
          <a:avLst/>
          <a:gdLst/>
          <a:ahLst/>
          <a:cxnLst/>
          <a:rect l="0" t="0" r="0" b="0"/>
          <a:pathLst>
            <a:path>
              <a:moveTo>
                <a:pt x="0" y="0"/>
              </a:moveTo>
              <a:lnTo>
                <a:pt x="0" y="183849"/>
              </a:lnTo>
              <a:lnTo>
                <a:pt x="1059325" y="183849"/>
              </a:lnTo>
              <a:lnTo>
                <a:pt x="1059325" y="3676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7A2DAA-A8AB-462E-B7F7-0A58B4F17E68}">
      <dsp:nvSpPr>
        <dsp:cNvPr id="0" name=""/>
        <dsp:cNvSpPr/>
      </dsp:nvSpPr>
      <dsp:spPr>
        <a:xfrm>
          <a:off x="2998324" y="2079131"/>
          <a:ext cx="1059325" cy="367699"/>
        </a:xfrm>
        <a:custGeom>
          <a:avLst/>
          <a:gdLst/>
          <a:ahLst/>
          <a:cxnLst/>
          <a:rect l="0" t="0" r="0" b="0"/>
          <a:pathLst>
            <a:path>
              <a:moveTo>
                <a:pt x="1059325" y="0"/>
              </a:moveTo>
              <a:lnTo>
                <a:pt x="1059325" y="183849"/>
              </a:lnTo>
              <a:lnTo>
                <a:pt x="0" y="183849"/>
              </a:lnTo>
              <a:lnTo>
                <a:pt x="0" y="3676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E82CBD-89DF-4FFB-87B6-F242EC060F8F}">
      <dsp:nvSpPr>
        <dsp:cNvPr id="0" name=""/>
        <dsp:cNvSpPr/>
      </dsp:nvSpPr>
      <dsp:spPr>
        <a:xfrm>
          <a:off x="879673" y="2079131"/>
          <a:ext cx="3177976" cy="367699"/>
        </a:xfrm>
        <a:custGeom>
          <a:avLst/>
          <a:gdLst/>
          <a:ahLst/>
          <a:cxnLst/>
          <a:rect l="0" t="0" r="0" b="0"/>
          <a:pathLst>
            <a:path>
              <a:moveTo>
                <a:pt x="3177976" y="0"/>
              </a:moveTo>
              <a:lnTo>
                <a:pt x="3177976" y="183849"/>
              </a:lnTo>
              <a:lnTo>
                <a:pt x="0" y="183849"/>
              </a:lnTo>
              <a:lnTo>
                <a:pt x="0" y="3676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39DEFF-6F79-40B8-8721-8F43050553DD}">
      <dsp:nvSpPr>
        <dsp:cNvPr id="0" name=""/>
        <dsp:cNvSpPr/>
      </dsp:nvSpPr>
      <dsp:spPr>
        <a:xfrm>
          <a:off x="3182174" y="1203655"/>
          <a:ext cx="1750951" cy="875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Види</a:t>
          </a:r>
          <a:r>
            <a:rPr kumimoji="0" lang="ru-RU" sz="1400" b="0" i="0" u="none" strike="noStrike" kern="1200" cap="none" normalizeH="0" baseline="0" dirty="0" smtClean="0">
              <a:ln>
                <a:noFill/>
              </a:ln>
              <a:solidFill>
                <a:schemeClr val="tx1"/>
              </a:solidFill>
              <a:effectLst/>
              <a:latin typeface="Arial" charset="0"/>
              <a:cs typeface="Arial" charset="0"/>
            </a:rPr>
            <a:t> тренинг</a:t>
          </a:r>
          <a:r>
            <a:rPr kumimoji="0" lang="uk-UA" sz="1400" b="0" i="0" u="none" strike="noStrike" kern="1200" cap="none" normalizeH="0" baseline="0" dirty="0" smtClean="0">
              <a:ln>
                <a:noFill/>
              </a:ln>
              <a:solidFill>
                <a:schemeClr val="tx1"/>
              </a:solidFill>
              <a:effectLst/>
              <a:latin typeface="Arial" charset="0"/>
              <a:cs typeface="Arial" charset="0"/>
            </a:rPr>
            <a:t>і</a:t>
          </a:r>
          <a:r>
            <a:rPr kumimoji="0" lang="ru-RU" sz="1400" b="0" i="0" u="none" strike="noStrike" kern="1200" cap="none" normalizeH="0" baseline="0" dirty="0" smtClean="0">
              <a:ln>
                <a:noFill/>
              </a:ln>
              <a:solidFill>
                <a:schemeClr val="tx1"/>
              </a:solidFill>
              <a:effectLst/>
              <a:latin typeface="Arial" charset="0"/>
              <a:cs typeface="Arial" charset="0"/>
            </a:rPr>
            <a:t>в</a:t>
          </a:r>
        </a:p>
      </dsp:txBody>
      <dsp:txXfrm>
        <a:off x="3182174" y="1203655"/>
        <a:ext cx="1750951" cy="875475"/>
      </dsp:txXfrm>
    </dsp:sp>
    <dsp:sp modelId="{9423A897-9D2A-43BD-AA3C-A8BC7A344356}">
      <dsp:nvSpPr>
        <dsp:cNvPr id="0" name=""/>
        <dsp:cNvSpPr/>
      </dsp:nvSpPr>
      <dsp:spPr>
        <a:xfrm>
          <a:off x="4197" y="2446831"/>
          <a:ext cx="1750951" cy="875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Тренінг</a:t>
          </a:r>
          <a:r>
            <a:rPr kumimoji="0" lang="ru-RU" sz="1400" b="0" i="0" u="none" strike="noStrike" kern="1200" cap="none" normalizeH="0" baseline="0" dirty="0" smtClean="0">
              <a:ln>
                <a:noFill/>
              </a:ln>
              <a:solidFill>
                <a:schemeClr val="tx1"/>
              </a:solidFill>
              <a:effectLst/>
              <a:latin typeface="Arial" charset="0"/>
              <a:cs typeface="Arial" charset="0"/>
            </a:rPr>
            <a:t> </a:t>
          </a:r>
          <a:r>
            <a:rPr kumimoji="0" lang="ru-RU" sz="1400" b="0" i="0" u="none" strike="noStrike" kern="1200" cap="none" normalizeH="0" baseline="0" dirty="0" err="1" smtClean="0">
              <a:ln>
                <a:noFill/>
              </a:ln>
              <a:solidFill>
                <a:schemeClr val="tx1"/>
              </a:solidFill>
              <a:effectLst/>
              <a:latin typeface="Arial" charset="0"/>
              <a:cs typeface="Arial" charset="0"/>
            </a:rPr>
            <a:t>навчичок</a:t>
          </a:r>
          <a:endParaRPr kumimoji="0" lang="ru-RU" sz="1400" b="0" i="0" u="none" strike="noStrike" kern="1200" cap="none" normalizeH="0" baseline="0" dirty="0" smtClean="0">
            <a:ln>
              <a:noFill/>
            </a:ln>
            <a:solidFill>
              <a:schemeClr val="tx1"/>
            </a:solidFill>
            <a:effectLst/>
            <a:latin typeface="Arial" charset="0"/>
            <a:cs typeface="Arial" charset="0"/>
          </a:endParaRPr>
        </a:p>
      </dsp:txBody>
      <dsp:txXfrm>
        <a:off x="4197" y="2446831"/>
        <a:ext cx="1750951" cy="875475"/>
      </dsp:txXfrm>
    </dsp:sp>
    <dsp:sp modelId="{4B0FB973-2E54-43E0-A762-F01C99380B9A}">
      <dsp:nvSpPr>
        <dsp:cNvPr id="0" name=""/>
        <dsp:cNvSpPr/>
      </dsp:nvSpPr>
      <dsp:spPr>
        <a:xfrm>
          <a:off x="2122848" y="2446831"/>
          <a:ext cx="1750951" cy="875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Психотерапевтичний</a:t>
          </a:r>
          <a:endParaRPr kumimoji="0" lang="ru-RU" sz="1400" b="0" i="0" u="none" strike="noStrike" kern="1200" cap="none" normalizeH="0" baseline="0" dirty="0" smtClean="0">
            <a:ln>
              <a:noFill/>
            </a:ln>
            <a:solidFill>
              <a:schemeClr val="tx1"/>
            </a:solidFill>
            <a:effectLst/>
            <a:latin typeface="Arial" charset="0"/>
            <a:cs typeface="Arial" charset="0"/>
          </a:endParaRPr>
        </a:p>
      </dsp:txBody>
      <dsp:txXfrm>
        <a:off x="2122848" y="2446831"/>
        <a:ext cx="1750951" cy="875475"/>
      </dsp:txXfrm>
    </dsp:sp>
    <dsp:sp modelId="{055A2A8F-FB4F-42D9-9C74-884DE94D3D44}">
      <dsp:nvSpPr>
        <dsp:cNvPr id="0" name=""/>
        <dsp:cNvSpPr/>
      </dsp:nvSpPr>
      <dsp:spPr>
        <a:xfrm>
          <a:off x="4241499" y="2446831"/>
          <a:ext cx="1750951" cy="875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Соціально</a:t>
          </a:r>
          <a:r>
            <a:rPr kumimoji="0" lang="ru-RU" sz="1400" b="0" i="0" u="none" strike="noStrike" kern="1200" cap="none" normalizeH="0" baseline="0" dirty="0" smtClean="0">
              <a:ln>
                <a:noFill/>
              </a:ln>
              <a:solidFill>
                <a:schemeClr val="tx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психохологічний</a:t>
          </a:r>
          <a:endParaRPr kumimoji="0" lang="ru-RU" sz="1400" b="0" i="0" u="none" strike="noStrike" kern="1200" cap="none" normalizeH="0" baseline="0" dirty="0" smtClean="0">
            <a:ln>
              <a:noFill/>
            </a:ln>
            <a:solidFill>
              <a:schemeClr val="tx1"/>
            </a:solidFill>
            <a:effectLst/>
            <a:latin typeface="Arial" charset="0"/>
            <a:cs typeface="Arial" charset="0"/>
          </a:endParaRPr>
        </a:p>
      </dsp:txBody>
      <dsp:txXfrm>
        <a:off x="4241499" y="2446831"/>
        <a:ext cx="1750951" cy="875475"/>
      </dsp:txXfrm>
    </dsp:sp>
    <dsp:sp modelId="{1C86A8CF-F5F7-4960-B6C7-C9FE4343D77A}">
      <dsp:nvSpPr>
        <dsp:cNvPr id="0" name=""/>
        <dsp:cNvSpPr/>
      </dsp:nvSpPr>
      <dsp:spPr>
        <a:xfrm>
          <a:off x="6360150" y="2446831"/>
          <a:ext cx="1750951" cy="875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chemeClr val="tx1"/>
              </a:solidFill>
              <a:effectLst/>
              <a:latin typeface="Arial" charset="0"/>
              <a:cs typeface="Arial" charset="0"/>
            </a:rPr>
            <a:t>Бізнес-тренінг</a:t>
          </a:r>
          <a:endParaRPr kumimoji="0" lang="ru-RU" sz="1400" b="0" i="0" u="none" strike="noStrike" kern="1200" cap="none" normalizeH="0" baseline="0" dirty="0" smtClean="0">
            <a:ln>
              <a:noFill/>
            </a:ln>
            <a:solidFill>
              <a:schemeClr val="tx1"/>
            </a:solidFill>
            <a:effectLst/>
            <a:latin typeface="Arial" charset="0"/>
            <a:cs typeface="Arial" charset="0"/>
          </a:endParaRPr>
        </a:p>
      </dsp:txBody>
      <dsp:txXfrm>
        <a:off x="6360150" y="2446831"/>
        <a:ext cx="1750951" cy="8754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87B062-9E2E-4FF2-94CD-48C5FA4C3377}">
      <dsp:nvSpPr>
        <dsp:cNvPr id="0" name=""/>
        <dsp:cNvSpPr/>
      </dsp:nvSpPr>
      <dsp:spPr>
        <a:xfrm>
          <a:off x="658433" y="1417"/>
          <a:ext cx="6542845" cy="121077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100" b="0" i="0" u="none" strike="noStrike" kern="1200" cap="none" normalizeH="0" baseline="0" dirty="0" err="1" smtClean="0">
              <a:ln/>
              <a:effectLst/>
              <a:latin typeface="Arial" charset="0"/>
              <a:cs typeface="Arial" charset="0"/>
            </a:rPr>
            <a:t>Основні</a:t>
          </a:r>
          <a:r>
            <a:rPr kumimoji="0" lang="ru-RU" sz="4100" b="0" i="0" u="none" strike="noStrike" kern="1200" cap="none" normalizeH="0" baseline="0" dirty="0" smtClean="0">
              <a:ln/>
              <a:effectLst/>
              <a:latin typeface="Arial" charset="0"/>
              <a:cs typeface="Arial" charset="0"/>
            </a:rPr>
            <a:t> </a:t>
          </a:r>
          <a:r>
            <a:rPr kumimoji="0" lang="ru-RU" sz="4100" b="0" i="0" u="none" strike="noStrike" kern="1200" cap="none" normalizeH="0" baseline="0" dirty="0" err="1" smtClean="0">
              <a:ln/>
              <a:effectLst/>
              <a:latin typeface="Arial" charset="0"/>
              <a:cs typeface="Arial" charset="0"/>
            </a:rPr>
            <a:t>методи</a:t>
          </a:r>
          <a:r>
            <a:rPr kumimoji="0" lang="ru-RU" sz="4100" b="0" i="0" u="none" strike="noStrike" kern="1200" cap="none" normalizeH="0" baseline="0" dirty="0" smtClean="0">
              <a:ln/>
              <a:effectLst/>
              <a:latin typeface="Arial" charset="0"/>
              <a:cs typeface="Arial" charset="0"/>
            </a:rPr>
            <a:t>  </a:t>
          </a:r>
          <a:r>
            <a:rPr kumimoji="0" lang="ru-RU" sz="4100" b="0" i="0" u="none" strike="noStrike" kern="1200" cap="none" normalizeH="0" baseline="0" dirty="0" err="1" smtClean="0">
              <a:ln/>
              <a:effectLst/>
              <a:latin typeface="Arial" charset="0"/>
              <a:cs typeface="Arial" charset="0"/>
            </a:rPr>
            <a:t>тренінгу</a:t>
          </a:r>
          <a:endParaRPr kumimoji="0" lang="ru-RU" sz="4100" b="0" i="0" u="none" strike="noStrike" kern="1200" cap="none" normalizeH="0" baseline="0" dirty="0" smtClean="0">
            <a:ln/>
            <a:effectLst/>
            <a:latin typeface="Arial" charset="0"/>
            <a:cs typeface="Arial" charset="0"/>
          </a:endParaRPr>
        </a:p>
      </dsp:txBody>
      <dsp:txXfrm>
        <a:off x="658433" y="1417"/>
        <a:ext cx="6542845" cy="1210773"/>
      </dsp:txXfrm>
    </dsp:sp>
    <dsp:sp modelId="{ED2E1E0A-AF98-4BA3-B393-15717232CDE1}">
      <dsp:nvSpPr>
        <dsp:cNvPr id="0" name=""/>
        <dsp:cNvSpPr/>
      </dsp:nvSpPr>
      <dsp:spPr>
        <a:xfrm>
          <a:off x="6063"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err="1" smtClean="0">
              <a:ln/>
              <a:effectLst/>
              <a:latin typeface="Arial" charset="0"/>
              <a:cs typeface="Arial" charset="0"/>
            </a:rPr>
            <a:t>Ділові</a:t>
          </a:r>
          <a:r>
            <a:rPr kumimoji="0" lang="ru-RU" sz="1200" b="0" i="0" u="none" strike="noStrike" kern="1200" cap="none" normalizeH="0" baseline="0" dirty="0" smtClean="0">
              <a:ln/>
              <a:effectLst/>
              <a:latin typeface="Arial" charset="0"/>
              <a:cs typeface="Arial" charset="0"/>
            </a:rPr>
            <a:t> та </a:t>
          </a:r>
          <a:r>
            <a:rPr kumimoji="0" lang="ru-RU" sz="1200" b="0" i="0" u="none" strike="noStrike" kern="1200" cap="none" normalizeH="0" baseline="0" dirty="0" err="1" smtClean="0">
              <a:ln/>
              <a:effectLst/>
              <a:latin typeface="Arial" charset="0"/>
              <a:cs typeface="Arial" charset="0"/>
            </a:rPr>
            <a:t>рольові</a:t>
          </a:r>
          <a:r>
            <a:rPr kumimoji="0" lang="ru-RU" sz="1200" b="0" i="0" u="none" strike="noStrike" kern="1200" cap="none" normalizeH="0" baseline="0" dirty="0" smtClean="0">
              <a:ln/>
              <a:effectLst/>
              <a:latin typeface="Arial" charset="0"/>
              <a:cs typeface="Arial" charset="0"/>
            </a:rPr>
            <a:t> </a:t>
          </a:r>
          <a:r>
            <a:rPr kumimoji="0" lang="ru-RU" sz="1200" b="0" i="0" u="none" strike="noStrike" kern="1200" cap="none" normalizeH="0" baseline="0" dirty="0" err="1" smtClean="0">
              <a:ln/>
              <a:effectLst/>
              <a:latin typeface="Arial" charset="0"/>
              <a:cs typeface="Arial" charset="0"/>
            </a:rPr>
            <a:t>ігри</a:t>
          </a:r>
          <a:endParaRPr kumimoji="0" lang="ru-RU" sz="1200" b="0" i="0" u="none" strike="noStrike" kern="1200" cap="none" normalizeH="0" baseline="0" dirty="0" smtClean="0">
            <a:ln/>
            <a:effectLst/>
            <a:latin typeface="Arial" charset="0"/>
            <a:cs typeface="Arial" charset="0"/>
          </a:endParaRPr>
        </a:p>
      </dsp:txBody>
      <dsp:txXfrm>
        <a:off x="6063" y="1505763"/>
        <a:ext cx="1045786" cy="3018781"/>
      </dsp:txXfrm>
    </dsp:sp>
    <dsp:sp modelId="{77A048D9-813C-435A-8F2F-6F64751426F2}">
      <dsp:nvSpPr>
        <dsp:cNvPr id="0" name=""/>
        <dsp:cNvSpPr/>
      </dsp:nvSpPr>
      <dsp:spPr>
        <a:xfrm>
          <a:off x="1139696"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err="1" smtClean="0">
              <a:ln/>
              <a:effectLst/>
              <a:latin typeface="Arial" charset="0"/>
              <a:cs typeface="Arial" charset="0"/>
            </a:rPr>
            <a:t>Групова</a:t>
          </a:r>
          <a:r>
            <a:rPr kumimoji="0" lang="ru-RU" sz="1200" b="0" i="0" u="none" strike="noStrike" kern="1200" cap="none" normalizeH="0" baseline="0" dirty="0" smtClean="0">
              <a:ln/>
              <a:effectLst/>
              <a:latin typeface="Arial" charset="0"/>
              <a:cs typeface="Arial" charset="0"/>
            </a:rPr>
            <a:t> </a:t>
          </a:r>
          <a:r>
            <a:rPr kumimoji="0" lang="ru-RU" sz="1200" b="0" i="0" u="none" strike="noStrike" kern="1200" cap="none" normalizeH="0" baseline="0" dirty="0" err="1" smtClean="0">
              <a:ln/>
              <a:effectLst/>
              <a:latin typeface="Arial" charset="0"/>
              <a:cs typeface="Arial" charset="0"/>
            </a:rPr>
            <a:t>дискусія</a:t>
          </a:r>
          <a:endParaRPr kumimoji="0" lang="ru-RU" sz="1200" b="0" i="0" u="none" strike="noStrike" kern="1200" cap="none" normalizeH="0" baseline="0" dirty="0" smtClean="0">
            <a:ln/>
            <a:effectLst/>
            <a:latin typeface="Arial" charset="0"/>
            <a:cs typeface="Arial" charset="0"/>
          </a:endParaRPr>
        </a:p>
      </dsp:txBody>
      <dsp:txXfrm>
        <a:off x="1139696" y="1505763"/>
        <a:ext cx="1045786" cy="3018781"/>
      </dsp:txXfrm>
    </dsp:sp>
    <dsp:sp modelId="{08D94334-8471-4DF4-B995-154B2724B949}">
      <dsp:nvSpPr>
        <dsp:cNvPr id="0" name=""/>
        <dsp:cNvSpPr/>
      </dsp:nvSpPr>
      <dsp:spPr>
        <a:xfrm>
          <a:off x="2273329"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err="1" smtClean="0">
              <a:ln/>
              <a:effectLst/>
              <a:latin typeface="Arial" charset="0"/>
              <a:cs typeface="Arial" charset="0"/>
            </a:rPr>
            <a:t>Мозковий</a:t>
          </a:r>
          <a:r>
            <a:rPr kumimoji="0" lang="ru-RU" sz="1200" b="0" i="0" u="none" strike="noStrike" kern="1200" cap="none" normalizeH="0" baseline="0" dirty="0" smtClean="0">
              <a:ln/>
              <a:effectLst/>
              <a:latin typeface="Arial" charset="0"/>
              <a:cs typeface="Arial" charset="0"/>
            </a:rPr>
            <a:t> штурм</a:t>
          </a:r>
        </a:p>
      </dsp:txBody>
      <dsp:txXfrm>
        <a:off x="2273329" y="1505763"/>
        <a:ext cx="1045786" cy="3018781"/>
      </dsp:txXfrm>
    </dsp:sp>
    <dsp:sp modelId="{6AE06691-FA82-4224-9FFC-E01A3AC86AF4}">
      <dsp:nvSpPr>
        <dsp:cNvPr id="0" name=""/>
        <dsp:cNvSpPr/>
      </dsp:nvSpPr>
      <dsp:spPr>
        <a:xfrm>
          <a:off x="3406962"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err="1" smtClean="0">
              <a:ln/>
              <a:effectLst/>
              <a:latin typeface="Arial" charset="0"/>
              <a:cs typeface="Arial" charset="0"/>
            </a:rPr>
            <a:t>Відеоаналіз</a:t>
          </a:r>
          <a:endParaRPr kumimoji="0" lang="ru-RU" sz="1200" b="0" i="0" u="none" strike="noStrike" kern="1200" cap="none" normalizeH="0" baseline="0" dirty="0" smtClean="0">
            <a:ln/>
            <a:effectLst/>
            <a:latin typeface="Arial" charset="0"/>
            <a:cs typeface="Arial" charset="0"/>
          </a:endParaRPr>
        </a:p>
      </dsp:txBody>
      <dsp:txXfrm>
        <a:off x="3406962" y="1505763"/>
        <a:ext cx="1045786" cy="3018781"/>
      </dsp:txXfrm>
    </dsp:sp>
    <dsp:sp modelId="{E3142920-5672-4AA5-87D0-64A06F923F2E}">
      <dsp:nvSpPr>
        <dsp:cNvPr id="0" name=""/>
        <dsp:cNvSpPr/>
      </dsp:nvSpPr>
      <dsp:spPr>
        <a:xfrm>
          <a:off x="4540595"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200" b="0" i="0" u="none" strike="noStrike" kern="1200" cap="none" normalizeH="0" baseline="0" dirty="0" smtClean="0">
              <a:ln/>
              <a:effectLst/>
              <a:latin typeface="Arial" charset="0"/>
              <a:cs typeface="Arial" charset="0"/>
            </a:rPr>
            <a:t>Творче завдання</a:t>
          </a:r>
          <a:endParaRPr kumimoji="0" lang="ru-RU" sz="1200" b="0" i="0" u="none" strike="noStrike" kern="1200" cap="none" normalizeH="0" baseline="0" dirty="0" smtClean="0">
            <a:ln/>
            <a:effectLst/>
            <a:latin typeface="Arial" charset="0"/>
            <a:cs typeface="Arial" charset="0"/>
          </a:endParaRPr>
        </a:p>
      </dsp:txBody>
      <dsp:txXfrm>
        <a:off x="4540595" y="1505763"/>
        <a:ext cx="1045786" cy="3018781"/>
      </dsp:txXfrm>
    </dsp:sp>
    <dsp:sp modelId="{49AF389D-8C3D-43FA-AD80-7FB8FF58B0F6}">
      <dsp:nvSpPr>
        <dsp:cNvPr id="0" name=""/>
        <dsp:cNvSpPr/>
      </dsp:nvSpPr>
      <dsp:spPr>
        <a:xfrm>
          <a:off x="5674228"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effectLst/>
              <a:latin typeface="Arial" charset="0"/>
              <a:cs typeface="Arial" charset="0"/>
            </a:rPr>
            <a:t>Кейси</a:t>
          </a:r>
        </a:p>
      </dsp:txBody>
      <dsp:txXfrm>
        <a:off x="5674228" y="1505763"/>
        <a:ext cx="1045786" cy="3018781"/>
      </dsp:txXfrm>
    </dsp:sp>
    <dsp:sp modelId="{839FFE46-5172-4EA4-8E00-A6999604F02C}">
      <dsp:nvSpPr>
        <dsp:cNvPr id="0" name=""/>
        <dsp:cNvSpPr/>
      </dsp:nvSpPr>
      <dsp:spPr>
        <a:xfrm>
          <a:off x="6807861" y="1505763"/>
          <a:ext cx="1045786" cy="30187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err="1" smtClean="0">
              <a:ln/>
              <a:effectLst/>
              <a:latin typeface="Arial" charset="0"/>
              <a:cs typeface="Arial" charset="0"/>
            </a:rPr>
            <a:t>Модерація</a:t>
          </a:r>
          <a:r>
            <a:rPr kumimoji="0" lang="ru-RU" sz="1200" b="0" i="0" u="none" strike="noStrike" kern="1200" cap="none" normalizeH="0" baseline="0" dirty="0" smtClean="0">
              <a:ln/>
              <a:effectLst/>
              <a:latin typeface="Arial" charset="0"/>
              <a:cs typeface="Arial" charset="0"/>
            </a:rPr>
            <a:t>, </a:t>
          </a:r>
          <a:r>
            <a:rPr kumimoji="0" lang="ru-RU" sz="1200" b="0" i="0" u="none" strike="noStrike" kern="1200" cap="none" normalizeH="0" baseline="0" dirty="0" err="1" smtClean="0">
              <a:ln/>
              <a:effectLst/>
              <a:latin typeface="Arial" charset="0"/>
              <a:cs typeface="Arial" charset="0"/>
            </a:rPr>
            <a:t>Фасилітація</a:t>
          </a:r>
          <a:endParaRPr kumimoji="0" lang="ru-RU" sz="1200" b="0" i="0" u="none" strike="noStrike" kern="1200" cap="none" normalizeH="0" baseline="0" dirty="0" smtClean="0">
            <a:ln/>
            <a:effectLst/>
            <a:latin typeface="Arial" charset="0"/>
            <a:cs typeface="Arial" charset="0"/>
          </a:endParaRPr>
        </a:p>
      </dsp:txBody>
      <dsp:txXfrm>
        <a:off x="6807861" y="1505763"/>
        <a:ext cx="1045786" cy="301878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ECDC62-41CB-4184-A9F5-5F4BDD599683}">
      <dsp:nvSpPr>
        <dsp:cNvPr id="0" name=""/>
        <dsp:cNvSpPr/>
      </dsp:nvSpPr>
      <dsp:spPr>
        <a:xfrm>
          <a:off x="0" y="0"/>
          <a:ext cx="3412434" cy="426719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4E1FAE-678B-4D19-B15C-1C3D59601FF2}">
      <dsp:nvSpPr>
        <dsp:cNvPr id="0" name=""/>
        <dsp:cNvSpPr/>
      </dsp:nvSpPr>
      <dsp:spPr>
        <a:xfrm>
          <a:off x="1706217" y="427136"/>
          <a:ext cx="2218082" cy="75842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0" i="0" u="none" strike="noStrike" kern="1200" cap="none" normalizeH="0" baseline="0" dirty="0" err="1" smtClean="0">
              <a:ln>
                <a:noFill/>
              </a:ln>
              <a:solidFill>
                <a:schemeClr val="tx1"/>
              </a:solidFill>
              <a:effectLst/>
              <a:latin typeface="Verdana" pitchFamily="34" charset="0"/>
              <a:cs typeface="Arial" charset="0"/>
            </a:rPr>
            <a:t>Особистісний</a:t>
          </a:r>
          <a:endParaRPr kumimoji="0" lang="ru-RU" sz="1700" b="0" i="0" u="none" strike="noStrike" kern="1200" cap="none" normalizeH="0" baseline="0" dirty="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0" i="0" u="none" strike="noStrike" kern="1200" cap="none" normalizeH="0" baseline="0" dirty="0" err="1" smtClean="0">
              <a:ln>
                <a:noFill/>
              </a:ln>
              <a:solidFill>
                <a:schemeClr val="tx1"/>
              </a:solidFill>
              <a:effectLst/>
              <a:latin typeface="Verdana" pitchFamily="34" charset="0"/>
              <a:cs typeface="Arial" charset="0"/>
            </a:rPr>
            <a:t>рівень</a:t>
          </a:r>
          <a:endParaRPr kumimoji="0" lang="ru-RU" sz="1700" b="0" i="0" u="none" strike="noStrike" kern="1200" cap="none" normalizeH="0" baseline="0" dirty="0" smtClean="0">
            <a:ln>
              <a:noFill/>
            </a:ln>
            <a:solidFill>
              <a:schemeClr val="tx1"/>
            </a:solidFill>
            <a:effectLst/>
            <a:latin typeface="Verdana" pitchFamily="34" charset="0"/>
            <a:cs typeface="Arial" charset="0"/>
          </a:endParaRPr>
        </a:p>
      </dsp:txBody>
      <dsp:txXfrm>
        <a:off x="1706217" y="427136"/>
        <a:ext cx="2218082" cy="758428"/>
      </dsp:txXfrm>
    </dsp:sp>
    <dsp:sp modelId="{556F1667-E0CB-4634-8572-7EBFB63B6ECE}">
      <dsp:nvSpPr>
        <dsp:cNvPr id="0" name=""/>
        <dsp:cNvSpPr/>
      </dsp:nvSpPr>
      <dsp:spPr>
        <a:xfrm>
          <a:off x="1706217" y="1280368"/>
          <a:ext cx="2218082" cy="75842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700" b="0" i="0" u="none" strike="noStrike" kern="1200" cap="none" normalizeH="0" baseline="0" dirty="0" smtClean="0">
              <a:ln>
                <a:noFill/>
              </a:ln>
              <a:solidFill>
                <a:schemeClr val="tx1"/>
              </a:solidFill>
              <a:effectLst/>
              <a:latin typeface="Verdana" pitchFamily="34" charset="0"/>
              <a:cs typeface="Arial" charset="0"/>
            </a:rPr>
            <a:t>Рівень </a:t>
          </a:r>
          <a:r>
            <a:rPr kumimoji="0" lang="uk-UA" sz="1700" b="0" i="0" u="none" strike="noStrike" kern="1200" cap="none" normalizeH="0" baseline="0" dirty="0" err="1" smtClean="0">
              <a:ln>
                <a:noFill/>
              </a:ln>
              <a:solidFill>
                <a:schemeClr val="tx1"/>
              </a:solidFill>
              <a:effectLst/>
              <a:latin typeface="Verdana" pitchFamily="34" charset="0"/>
              <a:cs typeface="Arial" charset="0"/>
            </a:rPr>
            <a:t>взаємо</a:t>
          </a:r>
          <a:r>
            <a:rPr kumimoji="0" lang="ru-RU" sz="1700" b="0" i="0" u="none" strike="noStrike" kern="1200" cap="none" normalizeH="0" baseline="0" dirty="0" err="1" smtClean="0">
              <a:ln>
                <a:noFill/>
              </a:ln>
              <a:solidFill>
                <a:schemeClr val="tx1"/>
              </a:solidFill>
              <a:effectLst/>
              <a:latin typeface="Verdana" pitchFamily="34" charset="0"/>
              <a:cs typeface="Arial" charset="0"/>
            </a:rPr>
            <a:t>стосунків</a:t>
          </a:r>
          <a:endParaRPr kumimoji="0" lang="ru-RU" sz="1700" b="0" i="0" u="none" strike="noStrike" kern="1200" cap="none" normalizeH="0" baseline="0" dirty="0" smtClean="0">
            <a:ln>
              <a:noFill/>
            </a:ln>
            <a:solidFill>
              <a:schemeClr val="tx1"/>
            </a:solidFill>
            <a:effectLst/>
            <a:latin typeface="Verdana" pitchFamily="34" charset="0"/>
            <a:cs typeface="Arial" charset="0"/>
          </a:endParaRPr>
        </a:p>
      </dsp:txBody>
      <dsp:txXfrm>
        <a:off x="1706217" y="1280368"/>
        <a:ext cx="2218082" cy="758428"/>
      </dsp:txXfrm>
    </dsp:sp>
    <dsp:sp modelId="{F80D0B46-E361-4009-9838-5E3B44E976E2}">
      <dsp:nvSpPr>
        <dsp:cNvPr id="0" name=""/>
        <dsp:cNvSpPr/>
      </dsp:nvSpPr>
      <dsp:spPr>
        <a:xfrm>
          <a:off x="1706217" y="2133599"/>
          <a:ext cx="2218082" cy="75842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0" i="0" u="none" strike="noStrike" kern="1200" cap="none" normalizeH="0" baseline="0" dirty="0" err="1" smtClean="0">
              <a:ln>
                <a:noFill/>
              </a:ln>
              <a:solidFill>
                <a:schemeClr val="tx1"/>
              </a:solidFill>
              <a:effectLst/>
              <a:latin typeface="Verdana" pitchFamily="34" charset="0"/>
              <a:cs typeface="Arial" charset="0"/>
            </a:rPr>
            <a:t>Рівень</a:t>
          </a:r>
          <a:r>
            <a:rPr kumimoji="0" lang="ru-RU" sz="1700" b="0" i="0" u="none" strike="noStrike" kern="1200" cap="none" normalizeH="0" baseline="0" dirty="0" smtClean="0">
              <a:ln>
                <a:noFill/>
              </a:ln>
              <a:solidFill>
                <a:schemeClr val="tx1"/>
              </a:solidFill>
              <a:effectLst/>
              <a:latin typeface="Verdana" pitchFamily="34" charset="0"/>
              <a:cs typeface="Arial" charset="0"/>
            </a:rPr>
            <a:t> команд</a:t>
          </a:r>
        </a:p>
      </dsp:txBody>
      <dsp:txXfrm>
        <a:off x="1706217" y="2133599"/>
        <a:ext cx="2218082" cy="758428"/>
      </dsp:txXfrm>
    </dsp:sp>
    <dsp:sp modelId="{DC2FEF75-DF82-4C4E-B561-C858C05C2F75}">
      <dsp:nvSpPr>
        <dsp:cNvPr id="0" name=""/>
        <dsp:cNvSpPr/>
      </dsp:nvSpPr>
      <dsp:spPr>
        <a:xfrm>
          <a:off x="1706217" y="2986831"/>
          <a:ext cx="2218082" cy="75842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0" i="0" u="none" strike="noStrike" kern="1200" cap="none" normalizeH="0" baseline="0" dirty="0" err="1" smtClean="0">
              <a:ln>
                <a:noFill/>
              </a:ln>
              <a:solidFill>
                <a:schemeClr val="tx1"/>
              </a:solidFill>
              <a:effectLst/>
              <a:latin typeface="Verdana" pitchFamily="34" charset="0"/>
              <a:cs typeface="Arial" charset="0"/>
            </a:rPr>
            <a:t>Сиситемний</a:t>
          </a:r>
          <a:r>
            <a:rPr kumimoji="0" lang="ru-RU" sz="1700" b="0" i="0" u="none" strike="noStrike" kern="1200" cap="none" normalizeH="0" baseline="0" dirty="0" smtClean="0">
              <a:ln>
                <a:noFill/>
              </a:ln>
              <a:solidFill>
                <a:schemeClr val="tx1"/>
              </a:solidFill>
              <a:effectLst/>
              <a:latin typeface="Verdana" pitchFamily="34" charset="0"/>
              <a:cs typeface="Arial" charset="0"/>
            </a:rPr>
            <a:t> </a:t>
          </a:r>
          <a:r>
            <a:rPr kumimoji="0" lang="ru-RU" sz="1700" b="0" i="0" u="none" strike="noStrike" kern="1200" cap="none" normalizeH="0" baseline="0" dirty="0" err="1" smtClean="0">
              <a:ln>
                <a:noFill/>
              </a:ln>
              <a:solidFill>
                <a:schemeClr val="tx1"/>
              </a:solidFill>
              <a:effectLst/>
              <a:latin typeface="Verdana" pitchFamily="34" charset="0"/>
              <a:cs typeface="Arial" charset="0"/>
            </a:rPr>
            <a:t>рівень</a:t>
          </a:r>
          <a:endParaRPr kumimoji="0" lang="ru-RU" sz="1700" b="0" i="0" u="none" strike="noStrike" kern="1200" cap="none" normalizeH="0" baseline="0" dirty="0" smtClean="0">
            <a:ln>
              <a:noFill/>
            </a:ln>
            <a:solidFill>
              <a:schemeClr val="tx1"/>
            </a:solidFill>
            <a:effectLst/>
            <a:latin typeface="Verdana" pitchFamily="34" charset="0"/>
            <a:cs typeface="Arial" charset="0"/>
          </a:endParaRPr>
        </a:p>
      </dsp:txBody>
      <dsp:txXfrm>
        <a:off x="1706217" y="2986831"/>
        <a:ext cx="2218082" cy="75842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ru-RU"/>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E9B10311-1861-4318-A48A-58636105FD95}" type="datetimeFigureOut">
              <a:rPr lang="ru-RU"/>
              <a:pPr/>
              <a:t>16.10.2023</a:t>
            </a:fld>
            <a:endParaRPr lang="ru-RU"/>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ru-RU"/>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6846736E-989A-424C-9E13-C92EAA4C8654}"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Arial" charset="0"/>
      </a:defRPr>
    </a:lvl1pPr>
    <a:lvl2pPr marL="457200" algn="l" rtl="0" fontAlgn="base">
      <a:spcBef>
        <a:spcPct val="30000"/>
      </a:spcBef>
      <a:spcAft>
        <a:spcPct val="0"/>
      </a:spcAft>
      <a:defRPr sz="1200" kern="1200">
        <a:solidFill>
          <a:schemeClr val="tx1"/>
        </a:solidFill>
        <a:latin typeface="Calibri" pitchFamily="34" charset="0"/>
        <a:ea typeface="+mn-ea"/>
        <a:cs typeface="Arial" charset="0"/>
      </a:defRPr>
    </a:lvl2pPr>
    <a:lvl3pPr marL="914400" algn="l" rtl="0" fontAlgn="base">
      <a:spcBef>
        <a:spcPct val="30000"/>
      </a:spcBef>
      <a:spcAft>
        <a:spcPct val="0"/>
      </a:spcAft>
      <a:defRPr sz="1200" kern="1200">
        <a:solidFill>
          <a:schemeClr val="tx1"/>
        </a:solidFill>
        <a:latin typeface="Calibri" pitchFamily="34" charset="0"/>
        <a:ea typeface="+mn-ea"/>
        <a:cs typeface="Arial" charset="0"/>
      </a:defRPr>
    </a:lvl3pPr>
    <a:lvl4pPr marL="1371600" algn="l" rtl="0" fontAlgn="base">
      <a:spcBef>
        <a:spcPct val="30000"/>
      </a:spcBef>
      <a:spcAft>
        <a:spcPct val="0"/>
      </a:spcAft>
      <a:defRPr sz="1200" kern="1200">
        <a:solidFill>
          <a:schemeClr val="tx1"/>
        </a:solidFill>
        <a:latin typeface="Calibri" pitchFamily="34" charset="0"/>
        <a:ea typeface="+mn-ea"/>
        <a:cs typeface="Arial" charset="0"/>
      </a:defRPr>
    </a:lvl4pPr>
    <a:lvl5pPr marL="1828800" algn="l" rtl="0" fontAlgn="base">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C322C0E9-F5A8-48A1-9F2C-7FFAB51C8546}"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ая соединительная линия 3"/>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5" name="Прямая соединительная линия 4"/>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Прямая соединительная линия 5"/>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7" name="Прямоугольник 6"/>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Овал 9"/>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Дата 6"/>
          <p:cNvSpPr>
            <a:spLocks noGrp="1"/>
          </p:cNvSpPr>
          <p:nvPr>
            <p:ph type="dt" sz="half" idx="10"/>
          </p:nvPr>
        </p:nvSpPr>
        <p:spPr/>
        <p:txBody>
          <a:bodyPr/>
          <a:lstStyle>
            <a:lvl1pPr>
              <a:defRPr/>
            </a:lvl1pPr>
          </a:lstStyle>
          <a:p>
            <a:pPr>
              <a:defRPr/>
            </a:pPr>
            <a:endParaRPr lang="ru-RU"/>
          </a:p>
        </p:txBody>
      </p:sp>
      <p:sp>
        <p:nvSpPr>
          <p:cNvPr id="12" name="Номер слайда 8"/>
          <p:cNvSpPr>
            <a:spLocks noGrp="1"/>
          </p:cNvSpPr>
          <p:nvPr>
            <p:ph type="sldNum" sz="quarter" idx="11"/>
          </p:nvPr>
        </p:nvSpPr>
        <p:spPr/>
        <p:txBody>
          <a:bodyPr/>
          <a:lstStyle>
            <a:lvl1pPr>
              <a:defRPr/>
            </a:lvl1pPr>
          </a:lstStyle>
          <a:p>
            <a:pPr>
              <a:defRPr/>
            </a:pPr>
            <a:fld id="{F0D273A7-37CF-4F99-AA27-AF491DD4D439}" type="slidenum">
              <a:rPr lang="ru-RU"/>
              <a:pPr>
                <a:defRPr/>
              </a:pPr>
              <a:t>‹#›</a:t>
            </a:fld>
            <a:endParaRPr lang="ru-RU"/>
          </a:p>
        </p:txBody>
      </p:sp>
      <p:sp>
        <p:nvSpPr>
          <p:cNvPr id="13" name="Нижний колонтитул 9"/>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C2AA8BB6-F4BB-42EF-B40B-2E53E3404380}"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ая соединительная линия 2"/>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4" name="Прямая соединительная линия 3"/>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5" name="Прямая соединительная линия 4"/>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6" name="Прямоугольник 5"/>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ая соединительная линия 6"/>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8" name="Овал 7"/>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Дата 5"/>
          <p:cNvSpPr>
            <a:spLocks noGrp="1"/>
          </p:cNvSpPr>
          <p:nvPr>
            <p:ph type="dt" sz="half" idx="10"/>
          </p:nvPr>
        </p:nvSpPr>
        <p:spPr/>
        <p:txBody>
          <a:bodyPr/>
          <a:lstStyle>
            <a:lvl1pPr>
              <a:defRPr/>
            </a:lvl1pPr>
          </a:lstStyle>
          <a:p>
            <a:pPr>
              <a:defRPr/>
            </a:pPr>
            <a:endParaRPr lang="ru-RU"/>
          </a:p>
        </p:txBody>
      </p:sp>
      <p:sp>
        <p:nvSpPr>
          <p:cNvPr id="10" name="Номер слайда 6"/>
          <p:cNvSpPr>
            <a:spLocks noGrp="1"/>
          </p:cNvSpPr>
          <p:nvPr>
            <p:ph type="sldNum" sz="quarter" idx="11"/>
          </p:nvPr>
        </p:nvSpPr>
        <p:spPr/>
        <p:txBody>
          <a:bodyPr/>
          <a:lstStyle>
            <a:lvl1pPr>
              <a:defRPr/>
            </a:lvl1pPr>
          </a:lstStyle>
          <a:p>
            <a:pPr>
              <a:defRPr/>
            </a:pPr>
            <a:fld id="{EB04D660-C6EE-4F5D-AE53-00AC1733969D}" type="slidenum">
              <a:rPr lang="ru-RU"/>
              <a:pPr>
                <a:defRPr/>
              </a:pPr>
              <a:t>‹#›</a:t>
            </a:fld>
            <a:endParaRPr lang="ru-RU"/>
          </a:p>
        </p:txBody>
      </p:sp>
      <p:sp>
        <p:nvSpPr>
          <p:cNvPr id="11" name="Нижний колонтитул 7"/>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a:lstStyle>
            <a:lvl1pPr>
              <a:defRPr/>
            </a:lvl1pPr>
          </a:lstStyle>
          <a:p>
            <a:pPr>
              <a:defRPr/>
            </a:pPr>
            <a:endParaRPr lang="ru-RU"/>
          </a:p>
        </p:txBody>
      </p:sp>
      <p:sp>
        <p:nvSpPr>
          <p:cNvPr id="13" name="Номер слайда 21"/>
          <p:cNvSpPr>
            <a:spLocks noGrp="1"/>
          </p:cNvSpPr>
          <p:nvPr>
            <p:ph type="sldNum" sz="quarter" idx="11"/>
          </p:nvPr>
        </p:nvSpPr>
        <p:spPr/>
        <p:txBody>
          <a:bodyPr/>
          <a:lstStyle>
            <a:lvl1pPr>
              <a:defRPr/>
            </a:lvl1pPr>
          </a:lstStyle>
          <a:p>
            <a:pPr>
              <a:defRPr/>
            </a:pPr>
            <a:fld id="{71C64A38-DC3E-47C6-9A5A-C9B0063F7760}" type="slidenum">
              <a:rPr lang="ru-RU"/>
              <a:pPr>
                <a:defRPr/>
              </a:pPr>
              <a:t>‹#›</a:t>
            </a:fld>
            <a:endParaRPr lang="ru-RU"/>
          </a:p>
        </p:txBody>
      </p:sp>
      <p:sp>
        <p:nvSpPr>
          <p:cNvPr id="14" name="Нижний колонтитул 22"/>
          <p:cNvSpPr>
            <a:spLocks noGrp="1"/>
          </p:cNvSpPr>
          <p:nvPr>
            <p:ph type="ftr" sz="quarter" idx="12"/>
          </p:nvPr>
        </p:nvSpPr>
        <p:spPr/>
        <p:txBody>
          <a:bodyPr/>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a:lstStyle>
            <a:lvl1pPr>
              <a:defRPr/>
            </a:lvl1pPr>
          </a:lstStyle>
          <a:p>
            <a:pPr>
              <a:defRPr/>
            </a:pPr>
            <a:endParaRPr lang="ru-RU"/>
          </a:p>
        </p:txBody>
      </p:sp>
      <p:sp>
        <p:nvSpPr>
          <p:cNvPr id="13" name="Номер слайда 17"/>
          <p:cNvSpPr>
            <a:spLocks noGrp="1"/>
          </p:cNvSpPr>
          <p:nvPr>
            <p:ph type="sldNum" sz="quarter" idx="11"/>
          </p:nvPr>
        </p:nvSpPr>
        <p:spPr/>
        <p:txBody>
          <a:bodyPr/>
          <a:lstStyle>
            <a:lvl1pPr>
              <a:defRPr/>
            </a:lvl1pPr>
          </a:lstStyle>
          <a:p>
            <a:pPr>
              <a:defRPr/>
            </a:pPr>
            <a:fld id="{88FA2988-AF0D-4DD8-AAE1-77E87C7E7A5C}" type="slidenum">
              <a:rPr lang="ru-RU"/>
              <a:pPr>
                <a:defRPr/>
              </a:pPr>
              <a:t>‹#›</a:t>
            </a:fld>
            <a:endParaRPr lang="ru-RU"/>
          </a:p>
        </p:txBody>
      </p:sp>
      <p:sp>
        <p:nvSpPr>
          <p:cNvPr id="14" name="Нижний колонтитул 20"/>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50"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16"/>
          <p:cNvSpPr>
            <a:spLocks noGrp="1"/>
          </p:cNvSpPr>
          <p:nvPr>
            <p:ph type="dt" sz="half" idx="2"/>
          </p:nvPr>
        </p:nvSpPr>
        <p:spPr>
          <a:xfrm rot="5400000">
            <a:off x="7589045" y="1081881"/>
            <a:ext cx="2011362" cy="384175"/>
          </a:xfrm>
          <a:prstGeom prst="rect">
            <a:avLst/>
          </a:prstGeom>
        </p:spPr>
        <p:txBody>
          <a:bodyPr vert="horz" rtlCol="0" anchor="ctr" anchorCtr="0"/>
          <a:lstStyle>
            <a:lvl1pPr algn="r">
              <a:defRPr sz="1200">
                <a:solidFill>
                  <a:schemeClr val="tx2"/>
                </a:solidFill>
              </a:defRPr>
            </a:lvl1pPr>
          </a:lstStyle>
          <a:p>
            <a:pPr>
              <a:defRPr/>
            </a:pPr>
            <a:endParaRPr lang="ru-RU"/>
          </a:p>
        </p:txBody>
      </p:sp>
      <p:sp>
        <p:nvSpPr>
          <p:cNvPr id="25" name="Номер слайда 17"/>
          <p:cNvSpPr>
            <a:spLocks noGrp="1"/>
          </p:cNvSpPr>
          <p:nvPr>
            <p:ph type="sldNum" sz="quarter" idx="4"/>
          </p:nvPr>
        </p:nvSpPr>
        <p:spPr>
          <a:xfrm>
            <a:off x="8129588" y="5734050"/>
            <a:ext cx="609600" cy="520700"/>
          </a:xfrm>
          <a:prstGeom prst="rect">
            <a:avLst/>
          </a:prstGeom>
        </p:spPr>
        <p:txBody>
          <a:bodyPr vert="horz" rtlCol="0" anchor="ctr"/>
          <a:lstStyle>
            <a:lvl1pPr algn="ctr">
              <a:defRPr sz="1400" b="1">
                <a:solidFill>
                  <a:srgbClr val="FFFFFF"/>
                </a:solidFill>
              </a:defRPr>
            </a:lvl1pPr>
          </a:lstStyle>
          <a:p>
            <a:pPr>
              <a:defRPr/>
            </a:pPr>
            <a:fld id="{9D601F31-D3C8-4B88-8D43-F6DC133B7B3E}" type="slidenum">
              <a:rPr lang="ru-RU"/>
              <a:pPr>
                <a:defRPr/>
              </a:pPr>
              <a:t>‹#›</a:t>
            </a:fld>
            <a:endParaRPr lang="ru-RU"/>
          </a:p>
        </p:txBody>
      </p:sp>
      <p:sp>
        <p:nvSpPr>
          <p:cNvPr id="26" name="Нижний колонтитул 20"/>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sz="1200">
                <a:solidFill>
                  <a:schemeClr val="tx2"/>
                </a:solidFill>
              </a:defRPr>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D36F07"/>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6C0AA"/>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CDACA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2" Type="http://schemas.openxmlformats.org/officeDocument/2006/relationships/hyperlink" Target="http://ru.wikipedia.org/wiki/%D0%9C%D0%BE%D0%B7%D0%B3%D0%BE%D0%B2%D0%BE%D0%B9_%D1%88%D1%82%D1%83%D1%80%D0%B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http://www.ubo.ru/pic/1170.png"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hyperlink" Target="https://battleoftitans.com.ua/14" TargetMode="External"/><Relationship Id="rId2" Type="http://schemas.openxmlformats.org/officeDocument/2006/relationships/hyperlink" Target="https://hr-master.com.ua/treningy/tehnologiyi-biznes-treningu/" TargetMode="External"/><Relationship Id="rId1" Type="http://schemas.openxmlformats.org/officeDocument/2006/relationships/slideLayout" Target="../slideLayouts/slideLayout2.xml"/><Relationship Id="rId4" Type="http://schemas.openxmlformats.org/officeDocument/2006/relationships/hyperlink" Target="https://ies.org.ua/education-hu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571500" y="2286000"/>
            <a:ext cx="7772400" cy="1470025"/>
          </a:xfrm>
        </p:spPr>
        <p:txBody>
          <a:bodyPr wrap="square" lIns="91440" tIns="45720" rIns="91440" bIns="45720" numCol="1" anchorCtr="0" compatLnSpc="1">
            <a:prstTxWarp prst="textNoShape">
              <a:avLst/>
            </a:prstTxWarp>
            <a:normAutofit fontScale="90000"/>
          </a:bodyPr>
          <a:lstStyle/>
          <a:p>
            <a:pPr algn="ctr" eaLnBrk="1" hangingPunct="1"/>
            <a:r>
              <a:rPr lang="uk" sz="3100" cap="none" dirty="0" smtClean="0">
                <a:latin typeface="Century Schoolbook" pitchFamily="18" charset="0"/>
              </a:rPr>
              <a:t>МЕТОДОЛОГІЧНІ ОСНОВИ КОНСТРУЮВАННЯ </a:t>
            </a:r>
            <a:r>
              <a:rPr lang="ru-RU" sz="3100" cap="none" dirty="0" smtClean="0">
                <a:latin typeface="Century Schoolbook" pitchFamily="18" charset="0"/>
              </a:rPr>
              <a:t/>
            </a:r>
            <a:br>
              <a:rPr lang="ru-RU" sz="3100" cap="none" dirty="0" smtClean="0">
                <a:latin typeface="Century Schoolbook" pitchFamily="18" charset="0"/>
              </a:rPr>
            </a:br>
            <a:r>
              <a:rPr lang="uk" sz="3100" cap="none" dirty="0" smtClean="0">
                <a:latin typeface="Century Schoolbook" pitchFamily="18" charset="0"/>
              </a:rPr>
              <a:t>ТА ПРОВЕДЕННЯ </a:t>
            </a:r>
            <a:r>
              <a:rPr lang="ru-RU" sz="3100" cap="none" dirty="0" smtClean="0">
                <a:latin typeface="Century Schoolbook" pitchFamily="18" charset="0"/>
              </a:rPr>
              <a:t/>
            </a:r>
            <a:br>
              <a:rPr lang="ru-RU" sz="3100" cap="none" dirty="0" smtClean="0">
                <a:latin typeface="Century Schoolbook" pitchFamily="18" charset="0"/>
              </a:rPr>
            </a:br>
            <a:r>
              <a:rPr lang="uk" sz="3100" cap="none" dirty="0" smtClean="0">
                <a:latin typeface="Century Schoolbook" pitchFamily="18" charset="0"/>
              </a:rPr>
              <a:t>БІЗНЕС-ТРЕНІНГІВ</a:t>
            </a:r>
          </a:p>
        </p:txBody>
      </p:sp>
      <p:sp>
        <p:nvSpPr>
          <p:cNvPr id="3" name="Rectangle 2"/>
          <p:cNvSpPr txBox="1">
            <a:spLocks noChangeArrowheads="1"/>
          </p:cNvSpPr>
          <p:nvPr/>
        </p:nvSpPr>
        <p:spPr>
          <a:xfrm>
            <a:off x="1619672" y="332656"/>
            <a:ext cx="5904656" cy="792088"/>
          </a:xfrm>
          <a:prstGeom prst="rect">
            <a:avLst/>
          </a:prstGeom>
        </p:spPr>
        <p:txBody>
          <a:bodyPr vert="horz" wrap="square" lIns="91440" tIns="45720" rIns="91440" bIns="45720" numCol="1" anchor="b" anchorCtr="0" compatLnSpc="1">
            <a:prstTxWarp prst="textNoShape">
              <a:avLst/>
            </a:prstTxWarp>
            <a:normAutofit fontScale="90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3100" b="1" i="0" u="none" strike="noStrike" kern="1200" cap="none" spc="0" normalizeH="0" baseline="0" noProof="0" dirty="0" smtClean="0">
                <a:ln>
                  <a:noFill/>
                </a:ln>
                <a:solidFill>
                  <a:schemeClr val="tx2"/>
                </a:solidFill>
                <a:effectLst/>
                <a:uLnTx/>
                <a:uFillTx/>
                <a:latin typeface="Century Schoolbook" pitchFamily="18" charset="0"/>
                <a:ea typeface="+mj-ea"/>
                <a:cs typeface="+mj-cs"/>
              </a:rPr>
              <a:t>Методи проведення групових занять</a:t>
            </a:r>
            <a:endParaRPr kumimoji="0" lang="uk" sz="3100" b="1" i="0" u="none" strike="noStrike" kern="1200" cap="none" spc="0" normalizeH="0" baseline="0" noProof="0" dirty="0" smtClean="0">
              <a:ln>
                <a:noFill/>
              </a:ln>
              <a:solidFill>
                <a:schemeClr val="tx2"/>
              </a:solidFill>
              <a:effectLst/>
              <a:uLnTx/>
              <a:uFillTx/>
              <a:latin typeface="Century Schoolbook" pitchFamily="18"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62"/>
          </a:xfrm>
        </p:spPr>
        <p:txBody>
          <a:bodyPr/>
          <a:lstStyle/>
          <a:p>
            <a:pPr eaLnBrk="1" fontAlgn="auto" hangingPunct="1">
              <a:spcAft>
                <a:spcPts val="0"/>
              </a:spcAft>
              <a:defRPr/>
            </a:pPr>
            <a:r>
              <a:rPr lang="uk" dirty="0" smtClean="0">
                <a:solidFill>
                  <a:srgbClr val="C00000"/>
                </a:solidFill>
              </a:rPr>
              <a:t>Компетенція</a:t>
            </a:r>
            <a:endParaRPr lang="ru-RU" dirty="0">
              <a:solidFill>
                <a:srgbClr val="C00000"/>
              </a:solidFill>
            </a:endParaRPr>
          </a:p>
        </p:txBody>
      </p:sp>
      <p:sp>
        <p:nvSpPr>
          <p:cNvPr id="23555" name="Содержимое 2"/>
          <p:cNvSpPr>
            <a:spLocks noGrp="1"/>
          </p:cNvSpPr>
          <p:nvPr>
            <p:ph sz="quarter" idx="1"/>
          </p:nvPr>
        </p:nvSpPr>
        <p:spPr>
          <a:xfrm>
            <a:off x="457200" y="1357313"/>
            <a:ext cx="7829550" cy="5116512"/>
          </a:xfrm>
        </p:spPr>
        <p:txBody>
          <a:bodyPr/>
          <a:lstStyle/>
          <a:p>
            <a:pPr algn="ctr" eaLnBrk="1" hangingPunct="1"/>
            <a:r>
              <a:rPr lang="uk" sz="3200" smtClean="0">
                <a:latin typeface="Century Schoolbook" pitchFamily="18" charset="0"/>
              </a:rPr>
              <a:t>(від лат. competere - відповідати, підходити) </a:t>
            </a:r>
            <a:r>
              <a:rPr lang="uk" sz="3600" smtClean="0">
                <a:latin typeface="Century Schoolbook" pitchFamily="18" charset="0"/>
              </a:rPr>
              <a:t>- </a:t>
            </a:r>
            <a:r>
              <a:rPr lang="uk" sz="3600" b="1" smtClean="0">
                <a:latin typeface="Century Schoolbook" pitchFamily="18" charset="0"/>
              </a:rPr>
              <a:t>це</a:t>
            </a:r>
            <a:r>
              <a:rPr lang="uk" sz="3600" smtClean="0">
                <a:latin typeface="Century Schoolbook" pitchFamily="18" charset="0"/>
              </a:rPr>
              <a:t> </a:t>
            </a:r>
            <a:r>
              <a:rPr lang="uk" sz="3600" smtClean="0">
                <a:solidFill>
                  <a:srgbClr val="C00000"/>
                </a:solidFill>
                <a:latin typeface="Century Schoolbook" pitchFamily="18" charset="0"/>
              </a:rPr>
              <a:t>особистісна здатність </a:t>
            </a:r>
            <a:r>
              <a:rPr lang="uk" sz="3600" smtClean="0">
                <a:latin typeface="Century Schoolbook" pitchFamily="18" charset="0"/>
              </a:rPr>
              <a:t>фахівця, </a:t>
            </a:r>
            <a:r>
              <a:rPr lang="uk" sz="3600" smtClean="0">
                <a:solidFill>
                  <a:srgbClr val="C00000"/>
                </a:solidFill>
                <a:latin typeface="Century Schoolbook" pitchFamily="18" charset="0"/>
              </a:rPr>
              <a:t>застосовувати ЗУН </a:t>
            </a:r>
            <a:r>
              <a:rPr lang="uk" sz="3600" smtClean="0">
                <a:latin typeface="Century Schoolbook" pitchFamily="18" charset="0"/>
              </a:rPr>
              <a:t>, успішно </a:t>
            </a:r>
            <a:r>
              <a:rPr lang="uk" sz="3600" smtClean="0">
                <a:solidFill>
                  <a:srgbClr val="C00000"/>
                </a:solidFill>
                <a:latin typeface="Century Schoolbook" pitchFamily="18" charset="0"/>
              </a:rPr>
              <a:t>діяти </a:t>
            </a:r>
            <a:r>
              <a:rPr lang="uk" sz="3600" smtClean="0">
                <a:latin typeface="Century Schoolbook" pitchFamily="18" charset="0"/>
              </a:rPr>
              <a:t>на основі практичного досвіду при </a:t>
            </a:r>
            <a:r>
              <a:rPr lang="uk" sz="3600" u="sng" smtClean="0">
                <a:solidFill>
                  <a:srgbClr val="C00000"/>
                </a:solidFill>
                <a:latin typeface="Century Schoolbook" pitchFamily="18" charset="0"/>
              </a:rPr>
              <a:t>вирішенні </a:t>
            </a:r>
            <a:r>
              <a:rPr lang="uk" sz="3600" smtClean="0">
                <a:latin typeface="Century Schoolbook" pitchFamily="18" charset="0"/>
              </a:rPr>
              <a:t>певного класу </a:t>
            </a:r>
            <a:r>
              <a:rPr lang="uk" sz="3600" u="sng" smtClean="0">
                <a:solidFill>
                  <a:srgbClr val="C00000"/>
                </a:solidFill>
                <a:latin typeface="Century Schoolbook" pitchFamily="18" charset="0"/>
              </a:rPr>
              <a:t>завдань (професійних чи загальних) </a:t>
            </a:r>
            <a:r>
              <a:rPr lang="uk" sz="3600" smtClean="0">
                <a:latin typeface="Century Schoolbook" pitchFamily="18" charset="0"/>
              </a:rPr>
              <a:t>.</a:t>
            </a:r>
            <a:endParaRPr lang="ru-RU" sz="3200" smtClean="0">
              <a:latin typeface="Century Schoolbook" pitchFamily="18" charset="0"/>
            </a:endParaRPr>
          </a:p>
          <a:p>
            <a:pPr algn="ctr" eaLnBrk="1" hangingPunct="1"/>
            <a:endParaRPr lang="ru-RU" sz="3200" smtClean="0">
              <a:latin typeface="Century Schoolbook" pitchFamily="18" charset="0"/>
            </a:endParaRPr>
          </a:p>
          <a:p>
            <a:pPr eaLnBrk="1" hangingPunct="1">
              <a:buFont typeface="Wingdings" pitchFamily="2" charset="2"/>
              <a:buNone/>
            </a:pPr>
            <a:endParaRPr lang="ru-RU" smtClean="0">
              <a:latin typeface="Century Schoolbook"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uk" b="1" dirty="0" smtClean="0">
                <a:solidFill>
                  <a:srgbClr val="C00000"/>
                </a:solidFill>
              </a:rPr>
              <a:t>Знання, вміння, навички та соціальні настанови</a:t>
            </a:r>
            <a:endParaRPr lang="ru-RU" b="1" dirty="0">
              <a:solidFill>
                <a:srgbClr val="C00000"/>
              </a:solidFill>
            </a:endParaRPr>
          </a:p>
        </p:txBody>
      </p:sp>
      <p:sp>
        <p:nvSpPr>
          <p:cNvPr id="24579" name="Содержимое 2"/>
          <p:cNvSpPr>
            <a:spLocks noGrp="1"/>
          </p:cNvSpPr>
          <p:nvPr>
            <p:ph sz="quarter" idx="1"/>
          </p:nvPr>
        </p:nvSpPr>
        <p:spPr>
          <a:xfrm>
            <a:off x="457200" y="1428750"/>
            <a:ext cx="8115300" cy="5045075"/>
          </a:xfrm>
        </p:spPr>
        <p:txBody>
          <a:bodyPr/>
          <a:lstStyle/>
          <a:p>
            <a:pPr algn="ctr" eaLnBrk="1" hangingPunct="1"/>
            <a:r>
              <a:rPr lang="uk" sz="2800" b="1" u="sng" smtClean="0">
                <a:solidFill>
                  <a:srgbClr val="C00000"/>
                </a:solidFill>
                <a:latin typeface="Century Schoolbook" pitchFamily="18" charset="0"/>
              </a:rPr>
              <a:t>Знання </a:t>
            </a:r>
            <a:r>
              <a:rPr lang="uk" sz="2800" b="1" smtClean="0">
                <a:latin typeface="Century Schoolbook" pitchFamily="18" charset="0"/>
              </a:rPr>
              <a:t>– </a:t>
            </a:r>
            <a:r>
              <a:rPr lang="uk" sz="2800" smtClean="0">
                <a:latin typeface="Century Schoolbook" pitchFamily="18" charset="0"/>
              </a:rPr>
              <a:t>відображення у свідомості людини </a:t>
            </a:r>
            <a:r>
              <a:rPr lang="uk" sz="2800" smtClean="0">
                <a:solidFill>
                  <a:srgbClr val="C00000"/>
                </a:solidFill>
                <a:latin typeface="Century Schoolbook" pitchFamily="18" charset="0"/>
              </a:rPr>
              <a:t>закономірностей зовнішнього світу </a:t>
            </a:r>
            <a:r>
              <a:rPr lang="uk" sz="2800" smtClean="0">
                <a:latin typeface="Century Schoolbook" pitchFamily="18" charset="0"/>
              </a:rPr>
              <a:t>у вигляді </a:t>
            </a:r>
            <a:r>
              <a:rPr lang="uk" sz="2800" b="1" smtClean="0">
                <a:solidFill>
                  <a:srgbClr val="C00000"/>
                </a:solidFill>
                <a:latin typeface="Century Schoolbook" pitchFamily="18" charset="0"/>
              </a:rPr>
              <a:t>уявлень, понять, суджень, теорій</a:t>
            </a:r>
          </a:p>
          <a:p>
            <a:pPr algn="ctr" eaLnBrk="1" hangingPunct="1"/>
            <a:r>
              <a:rPr lang="uk" sz="2800" b="1" u="sng" smtClean="0">
                <a:solidFill>
                  <a:srgbClr val="C00000"/>
                </a:solidFill>
                <a:latin typeface="Century Schoolbook" pitchFamily="18" charset="0"/>
              </a:rPr>
              <a:t>Вміння </a:t>
            </a:r>
            <a:r>
              <a:rPr lang="uk" sz="2800" smtClean="0">
                <a:latin typeface="Century Schoolbook" pitchFamily="18" charset="0"/>
              </a:rPr>
              <a:t>- освоєний суб'єктом </a:t>
            </a:r>
            <a:r>
              <a:rPr lang="uk" sz="2800" b="1" smtClean="0">
                <a:solidFill>
                  <a:srgbClr val="C00000"/>
                </a:solidFill>
                <a:latin typeface="Century Schoolbook" pitchFamily="18" charset="0"/>
              </a:rPr>
              <a:t>спосіб виконання дії</a:t>
            </a:r>
            <a:endParaRPr lang="ru-RU" sz="2800" smtClean="0">
              <a:latin typeface="Century Schoolbook" pitchFamily="18" charset="0"/>
            </a:endParaRPr>
          </a:p>
          <a:p>
            <a:pPr algn="ctr" eaLnBrk="1" hangingPunct="1"/>
            <a:r>
              <a:rPr lang="uk" sz="2800" u="sng" smtClean="0">
                <a:latin typeface="Century Schoolbook" pitchFamily="18" charset="0"/>
              </a:rPr>
              <a:t> </a:t>
            </a:r>
            <a:r>
              <a:rPr lang="uk" sz="2800" b="1" u="sng" smtClean="0">
                <a:solidFill>
                  <a:srgbClr val="C00000"/>
                </a:solidFill>
                <a:latin typeface="Century Schoolbook" pitchFamily="18" charset="0"/>
              </a:rPr>
              <a:t>Навички</a:t>
            </a:r>
            <a:r>
              <a:rPr lang="uk" sz="2800" u="sng" smtClean="0">
                <a:latin typeface="Century Schoolbook" pitchFamily="18" charset="0"/>
              </a:rPr>
              <a:t> </a:t>
            </a:r>
            <a:r>
              <a:rPr lang="uk" sz="2800" smtClean="0">
                <a:latin typeface="Century Schoolbook" pitchFamily="18" charset="0"/>
              </a:rPr>
              <a:t>-діяльність </a:t>
            </a:r>
            <a:r>
              <a:rPr lang="uk" sz="2800" b="1" smtClean="0">
                <a:solidFill>
                  <a:srgbClr val="C00000"/>
                </a:solidFill>
                <a:latin typeface="Century Schoolbook" pitchFamily="18" charset="0"/>
              </a:rPr>
              <a:t>, </a:t>
            </a:r>
            <a:r>
              <a:rPr lang="uk" sz="2800" smtClean="0">
                <a:latin typeface="Century Schoolbook" pitchFamily="18" charset="0"/>
              </a:rPr>
              <a:t>сформована шляхом повторення та доведення до </a:t>
            </a:r>
            <a:r>
              <a:rPr lang="uk" sz="2800" b="1" smtClean="0">
                <a:solidFill>
                  <a:srgbClr val="C00000"/>
                </a:solidFill>
                <a:latin typeface="Century Schoolbook" pitchFamily="18" charset="0"/>
              </a:rPr>
              <a:t>автоматизму </a:t>
            </a:r>
            <a:r>
              <a:rPr lang="uk" sz="2800" smtClean="0">
                <a:latin typeface="Century Schoolbook"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uk" dirty="0" smtClean="0">
                <a:solidFill>
                  <a:srgbClr val="C00000"/>
                </a:solidFill>
              </a:rPr>
              <a:t>Соціальні установки (аттітюд)</a:t>
            </a:r>
            <a:endParaRPr lang="ru-RU" dirty="0">
              <a:solidFill>
                <a:srgbClr val="C00000"/>
              </a:solidFill>
            </a:endParaRPr>
          </a:p>
        </p:txBody>
      </p:sp>
      <p:sp>
        <p:nvSpPr>
          <p:cNvPr id="25603" name="Содержимое 2"/>
          <p:cNvSpPr>
            <a:spLocks noGrp="1"/>
          </p:cNvSpPr>
          <p:nvPr>
            <p:ph sz="quarter" idx="1"/>
          </p:nvPr>
        </p:nvSpPr>
        <p:spPr>
          <a:xfrm>
            <a:off x="457200" y="1600200"/>
            <a:ext cx="7467600" cy="4873625"/>
          </a:xfrm>
        </p:spPr>
        <p:txBody>
          <a:bodyPr/>
          <a:lstStyle/>
          <a:p>
            <a:pPr algn="ctr" eaLnBrk="1" hangingPunct="1"/>
            <a:r>
              <a:rPr lang="uk" smtClean="0">
                <a:latin typeface="Century Schoolbook" pitchFamily="18" charset="0"/>
              </a:rPr>
              <a:t>певний </a:t>
            </a:r>
            <a:r>
              <a:rPr lang="uk" b="1" smtClean="0">
                <a:solidFill>
                  <a:srgbClr val="C00000"/>
                </a:solidFill>
                <a:latin typeface="Century Schoolbook" pitchFamily="18" charset="0"/>
              </a:rPr>
              <a:t>стан свідомості </a:t>
            </a:r>
            <a:r>
              <a:rPr lang="uk" smtClean="0">
                <a:latin typeface="Century Schoolbook" pitchFamily="18" charset="0"/>
              </a:rPr>
              <a:t>, заснований на попередньому досвіді, </a:t>
            </a:r>
            <a:r>
              <a:rPr lang="uk" u="sng" smtClean="0">
                <a:solidFill>
                  <a:srgbClr val="C00000"/>
                </a:solidFill>
                <a:latin typeface="Century Schoolbook" pitchFamily="18" charset="0"/>
              </a:rPr>
              <a:t>що регулює ставлення </a:t>
            </a:r>
            <a:r>
              <a:rPr lang="uk" smtClean="0">
                <a:latin typeface="Century Schoolbook" pitchFamily="18" charset="0"/>
              </a:rPr>
              <a:t>та поведінку людини.</a:t>
            </a:r>
          </a:p>
          <a:p>
            <a:pPr eaLnBrk="1" hangingPunct="1"/>
            <a:endParaRPr lang="ru-RU" smtClean="0">
              <a:latin typeface="Century Schoolbook" pitchFamily="18" charset="0"/>
            </a:endParaRPr>
          </a:p>
          <a:p>
            <a:pPr eaLnBrk="1" hangingPunct="1"/>
            <a:r>
              <a:rPr lang="uk" smtClean="0">
                <a:latin typeface="Century Schoolbook" pitchFamily="18" charset="0"/>
              </a:rPr>
              <a:t>  </a:t>
            </a:r>
            <a:r>
              <a:rPr lang="uk" b="1" smtClean="0">
                <a:solidFill>
                  <a:srgbClr val="C00000"/>
                </a:solidFill>
                <a:latin typeface="Century Schoolbook" pitchFamily="18" charset="0"/>
              </a:rPr>
              <a:t>стан психологічної готовності </a:t>
            </a:r>
            <a:r>
              <a:rPr lang="uk" sz="2800" smtClean="0">
                <a:solidFill>
                  <a:srgbClr val="C00000"/>
                </a:solidFill>
                <a:latin typeface="Century Schoolbook" pitchFamily="18" charset="0"/>
              </a:rPr>
              <a:t>особистості </a:t>
            </a:r>
            <a:r>
              <a:rPr lang="uk" smtClean="0">
                <a:latin typeface="Century Schoolbook" pitchFamily="18" charset="0"/>
              </a:rPr>
              <a:t>поводитися певним чином щодо ситуації, людей, заснований на її минулому досвіді чи досвіді авторитетних нею осіб</a:t>
            </a:r>
          </a:p>
          <a:p>
            <a:pPr eaLnBrk="1" hangingPunct="1"/>
            <a:endParaRPr lang="ru-RU" smtClean="0">
              <a:latin typeface="Century Schoolbook"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4"/>
          <p:cNvSpPr txBox="1">
            <a:spLocks noChangeArrowheads="1"/>
          </p:cNvSpPr>
          <p:nvPr/>
        </p:nvSpPr>
        <p:spPr bwMode="auto">
          <a:xfrm>
            <a:off x="714375" y="6000750"/>
            <a:ext cx="7627938" cy="646113"/>
          </a:xfrm>
          <a:prstGeom prst="rect">
            <a:avLst/>
          </a:prstGeom>
          <a:noFill/>
          <a:ln w="9525">
            <a:noFill/>
            <a:miter lim="800000"/>
            <a:headEnd/>
            <a:tailEnd/>
          </a:ln>
        </p:spPr>
        <p:txBody>
          <a:bodyPr wrap="none">
            <a:spAutoFit/>
          </a:bodyPr>
          <a:lstStyle/>
          <a:p>
            <a:r>
              <a:rPr lang="uk"/>
              <a:t>Скажи мені – і я забуду. Покажи мені – і я запам'ятаю. Дозволь</a:t>
            </a:r>
          </a:p>
          <a:p>
            <a:r>
              <a:rPr lang="uk"/>
              <a:t>Мені мені зробити – і це стане назавжди моїм» (Едгар Дейл)</a:t>
            </a:r>
          </a:p>
        </p:txBody>
      </p:sp>
      <p:pic>
        <p:nvPicPr>
          <p:cNvPr id="26627" name="Picture 4" descr="http://veter-peremen.org/wp-content/uploads/2016/03/%D0%BA%D0%BE%D0%BD%D1%83%D1%81-%D0%BE%D0%B1%D1%83%D1%87%D0%B5%D0%BD%D0%B8%D1%8F_%D0%AD.%D0%94%D0%B5%D0%B9%D0%BB-1024x800.png"/>
          <p:cNvPicPr>
            <a:picLocks noChangeAspect="1" noChangeArrowheads="1"/>
          </p:cNvPicPr>
          <p:nvPr/>
        </p:nvPicPr>
        <p:blipFill>
          <a:blip r:embed="rId2" cstate="print"/>
          <a:srcRect/>
          <a:stretch>
            <a:fillRect/>
          </a:stretch>
        </p:blipFill>
        <p:spPr bwMode="auto">
          <a:xfrm>
            <a:off x="928688" y="285750"/>
            <a:ext cx="7069137" cy="5522913"/>
          </a:xfrm>
          <a:prstGeom prst="rect">
            <a:avLst/>
          </a:prstGeom>
          <a:noFill/>
          <a:ln w="9525">
            <a:noFill/>
            <a:miter lim="800000"/>
            <a:headEnd/>
            <a:tailEnd/>
          </a:ln>
        </p:spPr>
      </p:pic>
      <p:sp>
        <p:nvSpPr>
          <p:cNvPr id="7" name="Прямоугольник 6"/>
          <p:cNvSpPr/>
          <p:nvPr/>
        </p:nvSpPr>
        <p:spPr>
          <a:xfrm>
            <a:off x="214282" y="214290"/>
            <a:ext cx="8977138"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uk"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Що залишається в пам'яті за два тижні?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2"/>
          <p:cNvSpPr>
            <a:spLocks noGrp="1" noChangeArrowheads="1"/>
          </p:cNvSpPr>
          <p:nvPr>
            <p:ph type="title" idx="4294967295"/>
          </p:nvPr>
        </p:nvSpPr>
        <p:spPr>
          <a:xfrm>
            <a:off x="468313" y="260350"/>
            <a:ext cx="8229600" cy="1143000"/>
          </a:xfrm>
        </p:spPr>
        <p:txBody>
          <a:bodyPr/>
          <a:lstStyle/>
          <a:p>
            <a:pPr algn="ctr" eaLnBrk="1" fontAlgn="auto" hangingPunct="1">
              <a:spcAft>
                <a:spcPts val="0"/>
              </a:spcAft>
              <a:defRPr/>
            </a:pPr>
            <a:r>
              <a:rPr lang="uk" dirty="0" smtClean="0"/>
              <a:t>Класифікація тренінгів</a:t>
            </a:r>
          </a:p>
        </p:txBody>
      </p:sp>
      <p:graphicFrame>
        <p:nvGraphicFramePr>
          <p:cNvPr id="4" name="Схема 3"/>
          <p:cNvGraphicFramePr/>
          <p:nvPr/>
        </p:nvGraphicFramePr>
        <p:xfrm>
          <a:off x="571500" y="1628775"/>
          <a:ext cx="81153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uk" b="1" smtClean="0"/>
              <a:t>Бізнес-тренінг</a:t>
            </a:r>
          </a:p>
        </p:txBody>
      </p:sp>
      <p:sp>
        <p:nvSpPr>
          <p:cNvPr id="29699" name="Rectangle 3"/>
          <p:cNvSpPr>
            <a:spLocks noGrp="1" noChangeArrowheads="1"/>
          </p:cNvSpPr>
          <p:nvPr>
            <p:ph sz="quarter" idx="1"/>
          </p:nvPr>
        </p:nvSpPr>
        <p:spPr>
          <a:xfrm>
            <a:off x="457200" y="1600200"/>
            <a:ext cx="7467600" cy="4873625"/>
          </a:xfrm>
        </p:spPr>
        <p:txBody>
          <a:bodyPr/>
          <a:lstStyle/>
          <a:p>
            <a:pPr eaLnBrk="1" hangingPunct="1">
              <a:buFont typeface="Wingdings" pitchFamily="2" charset="2"/>
              <a:buNone/>
            </a:pPr>
            <a:r>
              <a:rPr lang="uk" sz="2600" smtClean="0">
                <a:latin typeface="Century Schoolbook" pitchFamily="18" charset="0"/>
              </a:rPr>
              <a:t>(і його найбільш характерний різновид — корпоративний тренінг) — розвиток навичок персоналу для:</a:t>
            </a:r>
          </a:p>
          <a:p>
            <a:pPr eaLnBrk="1" hangingPunct="1">
              <a:buFontTx/>
              <a:buChar char="-"/>
            </a:pPr>
            <a:r>
              <a:rPr lang="uk" smtClean="0">
                <a:latin typeface="Century Schoolbook" pitchFamily="18" charset="0"/>
              </a:rPr>
              <a:t>успішного виконання </a:t>
            </a:r>
            <a:r>
              <a:rPr lang="uk" b="1" smtClean="0">
                <a:latin typeface="Century Schoolbook" pitchFamily="18" charset="0"/>
              </a:rPr>
              <a:t>бізнес-завдань </a:t>
            </a:r>
            <a:r>
              <a:rPr lang="uk" smtClean="0">
                <a:latin typeface="Century Schoolbook" pitchFamily="18" charset="0"/>
              </a:rPr>
              <a:t>,</a:t>
            </a:r>
          </a:p>
          <a:p>
            <a:pPr eaLnBrk="1" hangingPunct="1">
              <a:buFontTx/>
              <a:buChar char="-"/>
            </a:pPr>
            <a:r>
              <a:rPr lang="uk" smtClean="0">
                <a:latin typeface="Century Schoolbook" pitchFamily="18" charset="0"/>
              </a:rPr>
              <a:t>підвищення ефективності виробничої діяльності,</a:t>
            </a:r>
          </a:p>
          <a:p>
            <a:pPr eaLnBrk="1" hangingPunct="1">
              <a:buFontTx/>
              <a:buChar char="-"/>
            </a:pPr>
            <a:r>
              <a:rPr lang="uk" smtClean="0">
                <a:latin typeface="Century Schoolbook" pitchFamily="18" charset="0"/>
              </a:rPr>
              <a:t>управлінських взаємодій.</a:t>
            </a:r>
          </a:p>
          <a:p>
            <a:pPr eaLnBrk="1" hangingPunct="1"/>
            <a:endParaRPr lang="ru-RU" smtClean="0">
              <a:latin typeface="Century Schoolbook"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uk" b="1" smtClean="0"/>
              <a:t>Бізнес-тренінг</a:t>
            </a:r>
          </a:p>
        </p:txBody>
      </p:sp>
      <p:sp>
        <p:nvSpPr>
          <p:cNvPr id="30723" name="Rectangle 3"/>
          <p:cNvSpPr>
            <a:spLocks noGrp="1" noChangeArrowheads="1"/>
          </p:cNvSpPr>
          <p:nvPr>
            <p:ph sz="quarter" idx="1"/>
          </p:nvPr>
        </p:nvSpPr>
        <p:spPr>
          <a:xfrm>
            <a:off x="457200" y="1600200"/>
            <a:ext cx="7467600" cy="4873625"/>
          </a:xfrm>
        </p:spPr>
        <p:txBody>
          <a:bodyPr/>
          <a:lstStyle/>
          <a:p>
            <a:pPr eaLnBrk="1" hangingPunct="1">
              <a:lnSpc>
                <a:spcPct val="80000"/>
              </a:lnSpc>
              <a:buFont typeface="Wingdings" pitchFamily="2" charset="2"/>
              <a:buNone/>
            </a:pPr>
            <a:r>
              <a:rPr lang="uk" sz="1900" smtClean="0">
                <a:latin typeface="Century Schoolbook" pitchFamily="18" charset="0"/>
              </a:rPr>
              <a:t>До структури бізнес-тренінгу можуть входити тренінги:</a:t>
            </a:r>
          </a:p>
          <a:p>
            <a:pPr eaLnBrk="1" hangingPunct="1">
              <a:lnSpc>
                <a:spcPct val="80000"/>
              </a:lnSpc>
              <a:buFontTx/>
              <a:buChar char="-"/>
            </a:pPr>
            <a:r>
              <a:rPr lang="uk" sz="1900" smtClean="0">
                <a:latin typeface="Century Schoolbook" pitchFamily="18" charset="0"/>
              </a:rPr>
              <a:t>з продажу та обслуговування клієнтів,</a:t>
            </a:r>
          </a:p>
          <a:p>
            <a:pPr eaLnBrk="1" hangingPunct="1">
              <a:lnSpc>
                <a:spcPct val="80000"/>
              </a:lnSpc>
              <a:buFontTx/>
              <a:buChar char="-"/>
            </a:pPr>
            <a:r>
              <a:rPr lang="uk" sz="1900" smtClean="0">
                <a:latin typeface="Century Schoolbook" pitchFamily="18" charset="0"/>
              </a:rPr>
              <a:t>з формування управлінських навичок,</a:t>
            </a:r>
          </a:p>
          <a:p>
            <a:pPr eaLnBrk="1" hangingPunct="1">
              <a:lnSpc>
                <a:spcPct val="80000"/>
              </a:lnSpc>
              <a:buFontTx/>
              <a:buChar char="-"/>
            </a:pPr>
            <a:r>
              <a:rPr lang="uk" sz="1900" smtClean="0">
                <a:latin typeface="Century Schoolbook" pitchFamily="18" charset="0"/>
              </a:rPr>
              <a:t>наставництва на робочому місці,</a:t>
            </a:r>
          </a:p>
          <a:p>
            <a:pPr eaLnBrk="1" hangingPunct="1">
              <a:lnSpc>
                <a:spcPct val="80000"/>
              </a:lnSpc>
              <a:buFontTx/>
              <a:buChar char="-"/>
            </a:pPr>
            <a:r>
              <a:rPr lang="uk" sz="1900" smtClean="0">
                <a:latin typeface="Century Schoolbook" pitchFamily="18" charset="0"/>
              </a:rPr>
              <a:t>командоутворення,</a:t>
            </a:r>
          </a:p>
          <a:p>
            <a:pPr eaLnBrk="1" hangingPunct="1">
              <a:lnSpc>
                <a:spcPct val="80000"/>
              </a:lnSpc>
              <a:buFontTx/>
              <a:buChar char="-"/>
            </a:pPr>
            <a:r>
              <a:rPr lang="uk" sz="1900" smtClean="0">
                <a:latin typeface="Century Schoolbook" pitchFamily="18" charset="0"/>
              </a:rPr>
              <a:t>тайм-менеджменту,</a:t>
            </a:r>
          </a:p>
          <a:p>
            <a:pPr eaLnBrk="1" hangingPunct="1">
              <a:lnSpc>
                <a:spcPct val="80000"/>
              </a:lnSpc>
              <a:buFontTx/>
              <a:buChar char="-"/>
            </a:pPr>
            <a:r>
              <a:rPr lang="uk" sz="1900" smtClean="0">
                <a:latin typeface="Century Schoolbook" pitchFamily="18" charset="0"/>
              </a:rPr>
              <a:t>щодо впровадження корпоративної культури.</a:t>
            </a:r>
          </a:p>
          <a:p>
            <a:pPr eaLnBrk="1" hangingPunct="1">
              <a:lnSpc>
                <a:spcPct val="80000"/>
              </a:lnSpc>
              <a:buFontTx/>
              <a:buNone/>
            </a:pPr>
            <a:endParaRPr lang="ru-RU" sz="1900" smtClean="0">
              <a:latin typeface="Century Schoolbook" pitchFamily="18" charset="0"/>
            </a:endParaRPr>
          </a:p>
          <a:p>
            <a:pPr eaLnBrk="1" hangingPunct="1">
              <a:lnSpc>
                <a:spcPct val="80000"/>
              </a:lnSpc>
              <a:buFontTx/>
              <a:buNone/>
            </a:pPr>
            <a:r>
              <a:rPr lang="uk" sz="1900" smtClean="0">
                <a:latin typeface="Century Schoolbook" pitchFamily="18" charset="0"/>
              </a:rPr>
              <a:t>Але, не один із перерахованих тренінгів не є бізнес-тренінгом зокрема.</a:t>
            </a:r>
          </a:p>
          <a:p>
            <a:pPr eaLnBrk="1" hangingPunct="1">
              <a:lnSpc>
                <a:spcPct val="80000"/>
              </a:lnSpc>
              <a:buFontTx/>
              <a:buNone/>
            </a:pPr>
            <a:r>
              <a:rPr lang="uk" sz="1900" smtClean="0">
                <a:latin typeface="Century Schoolbook" pitchFamily="18" charset="0"/>
              </a:rPr>
              <a:t>Бізнес тренінг - складний </a:t>
            </a:r>
            <a:r>
              <a:rPr lang="uk" sz="1900" smtClean="0">
                <a:solidFill>
                  <a:schemeClr val="hlink"/>
                </a:solidFill>
                <a:latin typeface="Century Schoolbook" pitchFamily="18" charset="0"/>
              </a:rPr>
              <a:t>процес, з системним підходом </a:t>
            </a:r>
            <a:r>
              <a:rPr lang="uk" sz="1900" smtClean="0">
                <a:latin typeface="Century Schoolbook" pitchFamily="18" charset="0"/>
              </a:rPr>
              <a:t>, що дозволяє розвивати одночасно знання вміння та навички, необхідні для продуктивного існування бізнесу (діяльності компанії, організації) загалом, а не окремого процесу.</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uk" sz="3400" smtClean="0"/>
              <a:t>Вибір методів тренінгу залежить:</a:t>
            </a:r>
          </a:p>
        </p:txBody>
      </p:sp>
      <p:sp>
        <p:nvSpPr>
          <p:cNvPr id="31747" name="Rectangle 3"/>
          <p:cNvSpPr>
            <a:spLocks noGrp="1" noChangeArrowheads="1"/>
          </p:cNvSpPr>
          <p:nvPr>
            <p:ph sz="quarter" idx="1"/>
          </p:nvPr>
        </p:nvSpPr>
        <p:spPr>
          <a:xfrm>
            <a:off x="566738" y="1484313"/>
            <a:ext cx="8001000" cy="4535487"/>
          </a:xfrm>
        </p:spPr>
        <p:txBody>
          <a:bodyPr/>
          <a:lstStyle/>
          <a:p>
            <a:pPr eaLnBrk="1" hangingPunct="1">
              <a:lnSpc>
                <a:spcPct val="90000"/>
              </a:lnSpc>
              <a:buFont typeface="Wingdings" pitchFamily="2" charset="2"/>
              <a:buNone/>
            </a:pPr>
            <a:endParaRPr lang="ru-RU" smtClean="0">
              <a:latin typeface="Century Schoolbook" pitchFamily="18" charset="0"/>
            </a:endParaRPr>
          </a:p>
          <a:p>
            <a:pPr eaLnBrk="1" hangingPunct="1">
              <a:lnSpc>
                <a:spcPct val="90000"/>
              </a:lnSpc>
              <a:buFontTx/>
              <a:buChar char="-"/>
            </a:pPr>
            <a:r>
              <a:rPr lang="uk" smtClean="0">
                <a:latin typeface="Century Schoolbook" pitchFamily="18" charset="0"/>
              </a:rPr>
              <a:t>Структури учасників (стаття, вік, статус),</a:t>
            </a:r>
          </a:p>
          <a:p>
            <a:pPr eaLnBrk="1" hangingPunct="1">
              <a:lnSpc>
                <a:spcPct val="90000"/>
              </a:lnSpc>
              <a:buFontTx/>
              <a:buChar char="-"/>
            </a:pPr>
            <a:r>
              <a:rPr lang="uk" smtClean="0">
                <a:latin typeface="Century Schoolbook" pitchFamily="18" charset="0"/>
              </a:rPr>
              <a:t>Розмір аудиторії,</a:t>
            </a:r>
          </a:p>
          <a:p>
            <a:pPr eaLnBrk="1" hangingPunct="1">
              <a:lnSpc>
                <a:spcPct val="90000"/>
              </a:lnSpc>
              <a:buFontTx/>
              <a:buChar char="-"/>
            </a:pPr>
            <a:r>
              <a:rPr lang="uk" smtClean="0">
                <a:latin typeface="Century Schoolbook" pitchFamily="18" charset="0"/>
              </a:rPr>
              <a:t>Очікувань аудиторії,</a:t>
            </a:r>
          </a:p>
          <a:p>
            <a:pPr eaLnBrk="1" hangingPunct="1">
              <a:lnSpc>
                <a:spcPct val="90000"/>
              </a:lnSpc>
              <a:buFontTx/>
              <a:buChar char="-"/>
            </a:pPr>
            <a:r>
              <a:rPr lang="uk" smtClean="0">
                <a:latin typeface="Century Schoolbook" pitchFamily="18" charset="0"/>
              </a:rPr>
              <a:t>Тривалість,</a:t>
            </a:r>
          </a:p>
          <a:p>
            <a:pPr eaLnBrk="1" hangingPunct="1">
              <a:lnSpc>
                <a:spcPct val="90000"/>
              </a:lnSpc>
              <a:buFontTx/>
              <a:buChar char="-"/>
            </a:pPr>
            <a:r>
              <a:rPr lang="uk" smtClean="0">
                <a:latin typeface="Century Schoolbook" pitchFamily="18" charset="0"/>
              </a:rPr>
              <a:t>Часу дня,</a:t>
            </a:r>
          </a:p>
          <a:p>
            <a:pPr eaLnBrk="1" hangingPunct="1">
              <a:lnSpc>
                <a:spcPct val="90000"/>
              </a:lnSpc>
              <a:buFontTx/>
              <a:buChar char="-"/>
            </a:pPr>
            <a:r>
              <a:rPr lang="uk" smtClean="0">
                <a:latin typeface="Century Schoolbook" pitchFamily="18" charset="0"/>
              </a:rPr>
              <a:t>Технічні можливості,</a:t>
            </a:r>
          </a:p>
          <a:p>
            <a:pPr eaLnBrk="1" hangingPunct="1">
              <a:lnSpc>
                <a:spcPct val="90000"/>
              </a:lnSpc>
              <a:buFontTx/>
              <a:buChar char="-"/>
            </a:pPr>
            <a:r>
              <a:rPr lang="uk" smtClean="0">
                <a:latin typeface="Century Schoolbook" pitchFamily="18" charset="0"/>
              </a:rPr>
              <a:t>Адміністративні повноваження.</a:t>
            </a:r>
          </a:p>
          <a:p>
            <a:pPr eaLnBrk="1" hangingPunct="1">
              <a:lnSpc>
                <a:spcPct val="90000"/>
              </a:lnSpc>
              <a:buFontTx/>
              <a:buChar char="-"/>
            </a:pPr>
            <a:endParaRPr lang="ru-RU" smtClean="0">
              <a:latin typeface="Century Schoolbook"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755576" y="980728"/>
          <a:ext cx="785971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7467600" cy="868362"/>
          </a:xfrm>
        </p:spPr>
        <p:txBody>
          <a:bodyPr/>
          <a:lstStyle/>
          <a:p>
            <a:pPr eaLnBrk="1" fontAlgn="auto" hangingPunct="1">
              <a:spcAft>
                <a:spcPts val="0"/>
              </a:spcAft>
              <a:defRPr/>
            </a:pPr>
            <a:r>
              <a:rPr lang="uk" b="1" dirty="0" smtClean="0"/>
              <a:t>Основні методи тренінгу</a:t>
            </a:r>
          </a:p>
        </p:txBody>
      </p:sp>
      <p:sp>
        <p:nvSpPr>
          <p:cNvPr id="32771" name="Rectangle 3"/>
          <p:cNvSpPr>
            <a:spLocks noGrp="1" noChangeArrowheads="1"/>
          </p:cNvSpPr>
          <p:nvPr>
            <p:ph sz="quarter" idx="1"/>
          </p:nvPr>
        </p:nvSpPr>
        <p:spPr>
          <a:xfrm>
            <a:off x="457200" y="1214438"/>
            <a:ext cx="8186738" cy="5259387"/>
          </a:xfrm>
        </p:spPr>
        <p:txBody>
          <a:bodyPr/>
          <a:lstStyle/>
          <a:p>
            <a:pPr eaLnBrk="1" hangingPunct="1">
              <a:lnSpc>
                <a:spcPct val="80000"/>
              </a:lnSpc>
            </a:pPr>
            <a:r>
              <a:rPr lang="uk" sz="2000" b="1" smtClean="0">
                <a:latin typeface="Century Schoolbook" pitchFamily="18" charset="0"/>
              </a:rPr>
              <a:t>Кейс </a:t>
            </a:r>
            <a:r>
              <a:rPr lang="uk" sz="2000" smtClean="0">
                <a:latin typeface="Century Schoolbook" pitchFamily="18" charset="0"/>
              </a:rPr>
              <a:t>— реальна проблемна ситуація, яка потребує відповіді та знаходження рішення. Основне завдання кейсу навчитися аналізувати інформацію, виявляти основні проблеми та шляхи вирішення, формувати програму дій.</a:t>
            </a:r>
          </a:p>
          <a:p>
            <a:pPr eaLnBrk="1" hangingPunct="1">
              <a:lnSpc>
                <a:spcPct val="80000"/>
              </a:lnSpc>
            </a:pPr>
            <a:endParaRPr lang="ru-RU" sz="2000" smtClean="0">
              <a:latin typeface="Century Schoolbook" pitchFamily="18" charset="0"/>
            </a:endParaRPr>
          </a:p>
          <a:p>
            <a:pPr eaLnBrk="1" hangingPunct="1">
              <a:lnSpc>
                <a:spcPct val="80000"/>
              </a:lnSpc>
            </a:pPr>
            <a:r>
              <a:rPr lang="uk" sz="2000" b="1" smtClean="0">
                <a:latin typeface="Century Schoolbook" pitchFamily="18" charset="0"/>
              </a:rPr>
              <a:t>Ділова гра </a:t>
            </a:r>
            <a:r>
              <a:rPr lang="uk" sz="2000" smtClean="0">
                <a:latin typeface="Century Schoolbook" pitchFamily="18" charset="0"/>
              </a:rPr>
              <a:t>- імітація різних аспектів професійної діяльності, соціальної взаємодії.</a:t>
            </a:r>
          </a:p>
          <a:p>
            <a:pPr eaLnBrk="1" hangingPunct="1">
              <a:lnSpc>
                <a:spcPct val="80000"/>
              </a:lnSpc>
            </a:pPr>
            <a:endParaRPr lang="ru-RU" sz="2000" smtClean="0">
              <a:latin typeface="Century Schoolbook" pitchFamily="18" charset="0"/>
            </a:endParaRPr>
          </a:p>
          <a:p>
            <a:pPr eaLnBrk="1" hangingPunct="1">
              <a:lnSpc>
                <a:spcPct val="80000"/>
              </a:lnSpc>
            </a:pPr>
            <a:r>
              <a:rPr lang="uk" sz="2000" b="1" smtClean="0">
                <a:latin typeface="Century Schoolbook" pitchFamily="18" charset="0"/>
              </a:rPr>
              <a:t>Рольова гра </a:t>
            </a:r>
            <a:r>
              <a:rPr lang="uk" sz="2000" smtClean="0">
                <a:latin typeface="Century Schoolbook" pitchFamily="18" charset="0"/>
              </a:rPr>
              <a:t>— це виконання учасниками певних ролей з метою вирішення чи опрацювання певної ситуації.</a:t>
            </a:r>
          </a:p>
          <a:p>
            <a:pPr eaLnBrk="1" hangingPunct="1">
              <a:lnSpc>
                <a:spcPct val="80000"/>
              </a:lnSpc>
            </a:pPr>
            <a:endParaRPr lang="ru-RU" sz="2000" smtClean="0">
              <a:latin typeface="Century Schoolbook" pitchFamily="18" charset="0"/>
            </a:endParaRPr>
          </a:p>
          <a:p>
            <a:pPr eaLnBrk="1" hangingPunct="1">
              <a:lnSpc>
                <a:spcPct val="80000"/>
              </a:lnSpc>
            </a:pPr>
            <a:r>
              <a:rPr lang="uk" sz="2000" b="1" smtClean="0">
                <a:latin typeface="Century Schoolbook" pitchFamily="18" charset="0"/>
              </a:rPr>
              <a:t>Групова дискусія </a:t>
            </a:r>
            <a:r>
              <a:rPr lang="uk" sz="2000" smtClean="0">
                <a:latin typeface="Century Schoolbook" pitchFamily="18" charset="0"/>
              </a:rPr>
              <a:t>– спільне обговорення та аналіз проблемної ситуації, питання чи завдання. Групова дискусія може бути структурованою (тобто керованою тренером за допомогою поставлених питань або тем для обговорення) або неструктурованою (її перебіг залежить від учасників групового обговорення).</a:t>
            </a:r>
            <a:endParaRPr lang="ru-RU" sz="2000" smtClean="0">
              <a:latin typeface="Century Schoolbook" pitchFamily="18" charset="0"/>
              <a:hlinkClick r:id="rId2" tooltip="Мозговой штурм"/>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algn="ctr" eaLnBrk="1" hangingPunct="1"/>
            <a:r>
              <a:rPr lang="uk" cap="none" smtClean="0">
                <a:latin typeface="Century Schoolbook" pitchFamily="18" charset="0"/>
              </a:rPr>
              <a:t>План</a:t>
            </a:r>
          </a:p>
        </p:txBody>
      </p:sp>
      <p:sp>
        <p:nvSpPr>
          <p:cNvPr id="14339" name="Rectangle 3"/>
          <p:cNvSpPr>
            <a:spLocks noGrp="1" noChangeArrowheads="1"/>
          </p:cNvSpPr>
          <p:nvPr>
            <p:ph sz="quarter" idx="1"/>
          </p:nvPr>
        </p:nvSpPr>
        <p:spPr>
          <a:xfrm>
            <a:off x="457200" y="1600200"/>
            <a:ext cx="7467600" cy="4873625"/>
          </a:xfrm>
        </p:spPr>
        <p:txBody>
          <a:bodyPr/>
          <a:lstStyle/>
          <a:p>
            <a:pPr marL="381000" indent="-381000" eaLnBrk="1" hangingPunct="1">
              <a:lnSpc>
                <a:spcPct val="80000"/>
              </a:lnSpc>
              <a:buFontTx/>
              <a:buAutoNum type="arabicPeriod"/>
            </a:pPr>
            <a:r>
              <a:rPr lang="uk" b="1" smtClean="0">
                <a:solidFill>
                  <a:srgbClr val="C00000"/>
                </a:solidFill>
                <a:latin typeface="Century Schoolbook" pitchFamily="18" charset="0"/>
              </a:rPr>
              <a:t>Що таке бізнес-тренінг?</a:t>
            </a:r>
          </a:p>
          <a:p>
            <a:pPr marL="381000" indent="-381000" eaLnBrk="1" hangingPunct="1">
              <a:buFont typeface="Wingdings" pitchFamily="2" charset="2"/>
              <a:buNone/>
            </a:pPr>
            <a:r>
              <a:rPr lang="uk" sz="1800" smtClean="0">
                <a:latin typeface="Century Schoolbook" pitchFamily="18" charset="0"/>
              </a:rPr>
              <a:t>Тренінг як активна форма навчання. Види форм навчання. Бізнес-тренінг та інші форми тренінгу</a:t>
            </a:r>
          </a:p>
          <a:p>
            <a:pPr marL="381000" indent="-381000" eaLnBrk="1" hangingPunct="1">
              <a:buFont typeface="Wingdings" pitchFamily="2" charset="2"/>
              <a:buNone/>
            </a:pPr>
            <a:r>
              <a:rPr lang="uk" sz="1800" smtClean="0">
                <a:latin typeface="Century Schoolbook" pitchFamily="18" charset="0"/>
              </a:rPr>
              <a:t>Основні методи та інструменти бізнес-тренінгу. Ролі, функції тренера</a:t>
            </a:r>
          </a:p>
          <a:p>
            <a:pPr marL="381000" indent="-381000" eaLnBrk="1" hangingPunct="1">
              <a:buFontTx/>
              <a:buAutoNum type="arabicPeriod"/>
            </a:pPr>
            <a:endParaRPr lang="ru-RU" sz="1800" smtClean="0">
              <a:latin typeface="Century Schoolbook" pitchFamily="18" charset="0"/>
            </a:endParaRPr>
          </a:p>
          <a:p>
            <a:pPr marL="381000" indent="-381000" eaLnBrk="1" hangingPunct="1">
              <a:lnSpc>
                <a:spcPct val="80000"/>
              </a:lnSpc>
              <a:buFont typeface="Wingdings" pitchFamily="2" charset="2"/>
              <a:buNone/>
            </a:pPr>
            <a:r>
              <a:rPr lang="uk" b="1" smtClean="0">
                <a:solidFill>
                  <a:srgbClr val="C00000"/>
                </a:solidFill>
                <a:latin typeface="Century Schoolbook" pitchFamily="18" charset="0"/>
              </a:rPr>
              <a:t>2. Проектування бізнес-тренінгу</a:t>
            </a:r>
          </a:p>
          <a:p>
            <a:pPr marL="381000" indent="-381000" eaLnBrk="1" hangingPunct="1">
              <a:buFont typeface="Wingdings" pitchFamily="2" charset="2"/>
              <a:buNone/>
            </a:pPr>
            <a:r>
              <a:rPr lang="uk" sz="1800" smtClean="0">
                <a:latin typeface="Century Schoolbook" pitchFamily="18" charset="0"/>
              </a:rPr>
              <a:t>Навколишні умови створення бізнес-тренінгу. Тренер-Замовник (Організація).</a:t>
            </a:r>
          </a:p>
          <a:p>
            <a:pPr marL="381000" indent="-381000" eaLnBrk="1" hangingPunct="1">
              <a:buFont typeface="Wingdings" pitchFamily="2" charset="2"/>
              <a:buNone/>
            </a:pPr>
            <a:r>
              <a:rPr lang="uk" sz="1800" smtClean="0">
                <a:latin typeface="Century Schoolbook" pitchFamily="18" charset="0"/>
              </a:rPr>
              <a:t>Організація системи навчання у компанії. Діагностика замовлення, вміння побачити проблему у загальній організаційно-управлінській системі.</a:t>
            </a:r>
          </a:p>
          <a:p>
            <a:pPr marL="381000" indent="-381000" eaLnBrk="1" hangingPunct="1">
              <a:buFont typeface="Wingdings" pitchFamily="2" charset="2"/>
              <a:buNone/>
            </a:pPr>
            <a:r>
              <a:rPr lang="uk" sz="1800" smtClean="0">
                <a:latin typeface="Century Schoolbook" pitchFamily="18" charset="0"/>
              </a:rPr>
              <a:t>Компоненти тренінгової програми.</a:t>
            </a:r>
          </a:p>
          <a:p>
            <a:pPr marL="381000" indent="-381000" eaLnBrk="1" hangingPunct="1">
              <a:buFont typeface="Wingdings" pitchFamily="2" charset="2"/>
              <a:buNone/>
            </a:pPr>
            <a:r>
              <a:rPr lang="uk" b="1" smtClean="0">
                <a:solidFill>
                  <a:srgbClr val="C00000"/>
                </a:solidFill>
                <a:latin typeface="Century Schoolbook" pitchFamily="18" charset="0"/>
              </a:rPr>
              <a:t>3. Створюємо свою програму тренінгу</a:t>
            </a:r>
          </a:p>
          <a:p>
            <a:pPr marL="381000" indent="-381000" eaLnBrk="1" hangingPunct="1">
              <a:lnSpc>
                <a:spcPct val="80000"/>
              </a:lnSpc>
              <a:buFontTx/>
              <a:buAutoNum type="arabicPeriod"/>
            </a:pPr>
            <a:endParaRPr lang="ru-RU" sz="1500" smtClean="0">
              <a:latin typeface="Century Schoolbook" pitchFamily="18" charset="0"/>
            </a:endParaRPr>
          </a:p>
          <a:p>
            <a:pPr marL="381000" indent="-381000" eaLnBrk="1" hangingPunct="1">
              <a:lnSpc>
                <a:spcPct val="80000"/>
              </a:lnSpc>
              <a:buFontTx/>
              <a:buNone/>
            </a:pPr>
            <a:endParaRPr lang="ru-RU" sz="1500" smtClean="0">
              <a:latin typeface="Century Schoolbook"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260350"/>
            <a:ext cx="8229600" cy="811213"/>
          </a:xfrm>
        </p:spPr>
        <p:txBody>
          <a:bodyPr/>
          <a:lstStyle/>
          <a:p>
            <a:pPr eaLnBrk="1" fontAlgn="auto" hangingPunct="1">
              <a:spcAft>
                <a:spcPts val="0"/>
              </a:spcAft>
              <a:defRPr/>
            </a:pPr>
            <a:r>
              <a:rPr lang="uk" b="1" dirty="0" smtClean="0"/>
              <a:t>Основні методи тренінгу</a:t>
            </a:r>
          </a:p>
        </p:txBody>
      </p:sp>
      <p:sp>
        <p:nvSpPr>
          <p:cNvPr id="33795" name="Rectangle 3"/>
          <p:cNvSpPr>
            <a:spLocks noGrp="1" noChangeArrowheads="1"/>
          </p:cNvSpPr>
          <p:nvPr>
            <p:ph sz="quarter" idx="1"/>
          </p:nvPr>
        </p:nvSpPr>
        <p:spPr>
          <a:xfrm>
            <a:off x="468313" y="1412875"/>
            <a:ext cx="8229600" cy="4525963"/>
          </a:xfrm>
        </p:spPr>
        <p:txBody>
          <a:bodyPr/>
          <a:lstStyle/>
          <a:p>
            <a:pPr eaLnBrk="1" hangingPunct="1">
              <a:lnSpc>
                <a:spcPct val="90000"/>
              </a:lnSpc>
              <a:buFont typeface="Wingdings" pitchFamily="2" charset="2"/>
              <a:buNone/>
            </a:pPr>
            <a:endParaRPr lang="ru-RU" sz="2100" smtClean="0">
              <a:latin typeface="Century Schoolbook" pitchFamily="18" charset="0"/>
            </a:endParaRPr>
          </a:p>
          <a:p>
            <a:pPr eaLnBrk="1" hangingPunct="1">
              <a:lnSpc>
                <a:spcPct val="90000"/>
              </a:lnSpc>
            </a:pPr>
            <a:r>
              <a:rPr lang="uk" sz="2100" b="1" smtClean="0">
                <a:latin typeface="Century Schoolbook" pitchFamily="18" charset="0"/>
              </a:rPr>
              <a:t>Мозковий штурм </a:t>
            </a:r>
            <a:r>
              <a:rPr lang="uk" sz="2100" smtClean="0">
                <a:latin typeface="Century Schoolbook" pitchFamily="18" charset="0"/>
              </a:rPr>
              <a:t>— один із найефективніших методів стимулювання творчої активності. Дозволяє знайти вирішення складних проблем шляхом застосування спеціальних правил — спочатку учасникам пропонується висловлювати якнайбільше варіантів та ідей, у тому числі найфантастичніших. Потім із загальної кількості висловлених ідей відбирають найбільш вдалі, які можна використовувати практично.</a:t>
            </a:r>
          </a:p>
          <a:p>
            <a:pPr eaLnBrk="1" hangingPunct="1">
              <a:lnSpc>
                <a:spcPct val="90000"/>
              </a:lnSpc>
              <a:buFont typeface="Wingdings" pitchFamily="2" charset="2"/>
              <a:buNone/>
            </a:pPr>
            <a:endParaRPr lang="ru-RU" sz="2100" smtClean="0">
              <a:latin typeface="Century Schoolbook" pitchFamily="18" charset="0"/>
            </a:endParaRPr>
          </a:p>
          <a:p>
            <a:pPr eaLnBrk="1" hangingPunct="1">
              <a:lnSpc>
                <a:spcPct val="90000"/>
              </a:lnSpc>
            </a:pPr>
            <a:r>
              <a:rPr lang="uk" sz="2100" b="1" smtClean="0">
                <a:latin typeface="Century Schoolbook" pitchFamily="18" charset="0"/>
              </a:rPr>
              <a:t>Ігри-розминки </a:t>
            </a:r>
            <a:r>
              <a:rPr lang="uk" sz="2100" smtClean="0">
                <a:latin typeface="Century Schoolbook" pitchFamily="18" charset="0"/>
              </a:rPr>
              <a:t>– інструмент, що використовується для керування груповою динамікою. Ігри-розминки є розслаблюючими і дозволяють зняти напругу, групові завдання.</a:t>
            </a:r>
          </a:p>
          <a:p>
            <a:pPr eaLnBrk="1" hangingPunct="1">
              <a:lnSpc>
                <a:spcPct val="90000"/>
              </a:lnSpc>
            </a:pPr>
            <a:endParaRPr lang="ru-RU" sz="2100" smtClean="0">
              <a:latin typeface="Century Schoolbook"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8229600" cy="596900"/>
          </a:xfrm>
        </p:spPr>
        <p:txBody>
          <a:bodyPr wrap="square" lIns="91440" tIns="45720" rIns="91440" bIns="45720" numCol="1" anchorCtr="0" compatLnSpc="1">
            <a:prstTxWarp prst="textNoShape">
              <a:avLst/>
            </a:prstTxWarp>
          </a:bodyPr>
          <a:lstStyle/>
          <a:p>
            <a:pPr algn="ctr" eaLnBrk="1" hangingPunct="1"/>
            <a:r>
              <a:rPr lang="uk" b="1" cap="none" smtClean="0">
                <a:latin typeface="Arial" charset="0"/>
              </a:rPr>
              <a:t>І НСТРУМЕНТИ </a:t>
            </a:r>
            <a:r>
              <a:rPr lang="uk" b="1" cap="none" smtClean="0">
                <a:latin typeface="Century Schoolbook" pitchFamily="18" charset="0"/>
              </a:rPr>
              <a:t>ТРЕНІНГУ</a:t>
            </a:r>
          </a:p>
        </p:txBody>
      </p:sp>
      <p:sp>
        <p:nvSpPr>
          <p:cNvPr id="24579" name="Rectangle 3"/>
          <p:cNvSpPr>
            <a:spLocks noGrp="1" noChangeArrowheads="1"/>
          </p:cNvSpPr>
          <p:nvPr>
            <p:ph sz="quarter" idx="1"/>
          </p:nvPr>
        </p:nvSpPr>
        <p:spPr>
          <a:xfrm>
            <a:off x="468313" y="928688"/>
            <a:ext cx="8229600" cy="5286375"/>
          </a:xfrm>
        </p:spPr>
        <p:txBody>
          <a:bodyPr>
            <a:normAutofit fontScale="92500" lnSpcReduction="10000"/>
          </a:bodyPr>
          <a:lstStyle/>
          <a:p>
            <a:pPr marL="274320" indent="-274320" eaLnBrk="1" fontAlgn="auto" hangingPunct="1">
              <a:lnSpc>
                <a:spcPct val="90000"/>
              </a:lnSpc>
              <a:spcAft>
                <a:spcPts val="0"/>
              </a:spcAft>
              <a:buFont typeface="Wingdings" pitchFamily="2" charset="2"/>
              <a:buNone/>
              <a:defRPr/>
            </a:pPr>
            <a:endParaRPr lang="ru-RU" sz="2100" dirty="0" smtClean="0"/>
          </a:p>
          <a:p>
            <a:pPr marL="274320" indent="-274320" eaLnBrk="1" fontAlgn="auto" hangingPunct="1">
              <a:lnSpc>
                <a:spcPct val="90000"/>
              </a:lnSpc>
              <a:spcAft>
                <a:spcPts val="0"/>
              </a:spcAft>
              <a:buFont typeface="Wingdings" pitchFamily="2" charset="2"/>
              <a:buNone/>
              <a:defRPr/>
            </a:pPr>
            <a:r>
              <a:rPr lang="uk" sz="2600" dirty="0" smtClean="0"/>
              <a:t>    </a:t>
            </a:r>
            <a:r>
              <a:rPr lang="uk" sz="2600" b="1" dirty="0" smtClean="0"/>
              <a:t> </a:t>
            </a:r>
            <a:r>
              <a:rPr lang="uk" sz="2600" b="1" dirty="0" err="1" smtClean="0"/>
              <a:t>Фасилітація</a:t>
            </a:r>
            <a:r>
              <a:rPr lang="uk" sz="2600" b="1" dirty="0" smtClean="0"/>
              <a:t> </a:t>
            </a:r>
            <a:r>
              <a:rPr lang="uk" sz="2600" dirty="0" smtClean="0"/>
              <a:t>- Інструмент, що дозволяє стимулювати обмін інформацією всередині групи для успішного обговорення, наради, конференції.</a:t>
            </a:r>
          </a:p>
          <a:p>
            <a:pPr marL="274320" indent="-274320" eaLnBrk="1" fontAlgn="auto" hangingPunct="1">
              <a:lnSpc>
                <a:spcPct val="90000"/>
              </a:lnSpc>
              <a:spcAft>
                <a:spcPts val="0"/>
              </a:spcAft>
              <a:buFont typeface="Wingdings" pitchFamily="2" charset="2"/>
              <a:buNone/>
              <a:defRPr/>
            </a:pPr>
            <a:r>
              <a:rPr lang="uk" sz="2600" dirty="0" smtClean="0"/>
              <a:t>     </a:t>
            </a:r>
            <a:r>
              <a:rPr lang="uk" sz="2100" dirty="0" err="1" smtClean="0"/>
              <a:t>Фасилітація </a:t>
            </a:r>
            <a:r>
              <a:rPr lang="uk" sz="2100" dirty="0" smtClean="0"/>
              <a:t>дозволяє прискорити процеси усвідомлення, стимулювати групову динаміку. Тренер під час </a:t>
            </a:r>
            <a:r>
              <a:rPr lang="uk" sz="2100" dirty="0" err="1" smtClean="0"/>
              <a:t>фасилітації </a:t>
            </a:r>
            <a:r>
              <a:rPr lang="uk" sz="2100" dirty="0" smtClean="0"/>
              <a:t>допомагає процесу групового обговорення, спрямовує цей процес у потрібне русло.</a:t>
            </a:r>
            <a:endParaRPr lang="ru-RU" sz="2600" dirty="0" smtClean="0"/>
          </a:p>
          <a:p>
            <a:pPr marL="274320" indent="-274320" eaLnBrk="1" fontAlgn="auto" hangingPunct="1">
              <a:lnSpc>
                <a:spcPct val="90000"/>
              </a:lnSpc>
              <a:spcAft>
                <a:spcPts val="0"/>
              </a:spcAft>
              <a:buFont typeface="Wingdings" pitchFamily="2" charset="2"/>
              <a:buNone/>
              <a:defRPr/>
            </a:pPr>
            <a:r>
              <a:rPr lang="ru-RU" dirty="0" smtClean="0"/>
              <a:t/>
            </a:r>
            <a:br>
              <a:rPr lang="ru-RU" dirty="0" smtClean="0"/>
            </a:br>
            <a:r>
              <a:rPr lang="uk" dirty="0" err="1" smtClean="0"/>
              <a:t>Фасилітатор </a:t>
            </a:r>
            <a:r>
              <a:rPr lang="uk" dirty="0" smtClean="0"/>
              <a:t>– нейтральний до змісту та рішень ведучий, який не вносить своїх пропозицій та оцінок, а створює умови, ефективний процес групової роботи, який дозволяє групі досягти бажаного результату у відведений час та з максимальним внеском та участю кожного.</a:t>
            </a:r>
          </a:p>
          <a:p>
            <a:pPr marL="274320" indent="-274320" eaLnBrk="1" fontAlgn="auto" hangingPunct="1">
              <a:lnSpc>
                <a:spcPct val="90000"/>
              </a:lnSpc>
              <a:spcAft>
                <a:spcPts val="0"/>
              </a:spcAft>
              <a:buFont typeface="Wingdings" pitchFamily="2" charset="2"/>
              <a:buNone/>
              <a:defRPr/>
            </a:pPr>
            <a:endParaRPr lang="ru-RU" dirty="0" smtClean="0"/>
          </a:p>
          <a:p>
            <a:pPr marL="274320" indent="-274320" eaLnBrk="1" fontAlgn="auto" hangingPunct="1">
              <a:lnSpc>
                <a:spcPct val="90000"/>
              </a:lnSpc>
              <a:spcAft>
                <a:spcPts val="0"/>
              </a:spcAft>
              <a:buFont typeface="Wingdings" pitchFamily="2" charset="2"/>
              <a:buNone/>
              <a:defRPr/>
            </a:pPr>
            <a:r>
              <a:rPr lang="uk" dirty="0" smtClean="0"/>
              <a:t>Цими результатами може бути: рішення, план дій, стратегія, виявлення проблем, розробка пропозицій та інновацій. (зі сторінки Асоціації </a:t>
            </a:r>
            <a:r>
              <a:rPr lang="uk" dirty="0" err="1" smtClean="0"/>
              <a:t>фасилітаторів </a:t>
            </a:r>
            <a:r>
              <a:rPr lang="uk" dirty="0" smtClean="0"/>
              <a:t>)</a:t>
            </a:r>
            <a:endParaRPr lang="ru-RU" sz="2100" dirty="0" smtClean="0"/>
          </a:p>
          <a:p>
            <a:pPr marL="274320" indent="-274320" eaLnBrk="1" fontAlgn="auto" hangingPunct="1">
              <a:lnSpc>
                <a:spcPct val="90000"/>
              </a:lnSpc>
              <a:spcAft>
                <a:spcPts val="0"/>
              </a:spcAft>
              <a:buFont typeface="Wingdings" pitchFamily="2" charset="2"/>
              <a:buNone/>
              <a:defRPr/>
            </a:pPr>
            <a:endParaRPr lang="ru-RU" sz="21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8229600" cy="596900"/>
          </a:xfrm>
        </p:spPr>
        <p:txBody>
          <a:bodyPr wrap="square" lIns="91440" tIns="45720" rIns="91440" bIns="45720" numCol="1" anchorCtr="0" compatLnSpc="1">
            <a:prstTxWarp prst="textNoShape">
              <a:avLst/>
            </a:prstTxWarp>
          </a:bodyPr>
          <a:lstStyle/>
          <a:p>
            <a:pPr algn="ctr" eaLnBrk="1" hangingPunct="1"/>
            <a:r>
              <a:rPr lang="uk" b="1" cap="none" smtClean="0">
                <a:latin typeface="Arial" charset="0"/>
              </a:rPr>
              <a:t>І НСТРУМЕНТИ </a:t>
            </a:r>
            <a:r>
              <a:rPr lang="uk" b="1" cap="none" smtClean="0">
                <a:latin typeface="Century Schoolbook" pitchFamily="18" charset="0"/>
              </a:rPr>
              <a:t>ТРЕНІНГУ</a:t>
            </a:r>
          </a:p>
        </p:txBody>
      </p:sp>
      <p:sp>
        <p:nvSpPr>
          <p:cNvPr id="35843" name="Rectangle 3"/>
          <p:cNvSpPr>
            <a:spLocks noGrp="1" noChangeArrowheads="1"/>
          </p:cNvSpPr>
          <p:nvPr>
            <p:ph sz="quarter" idx="1"/>
          </p:nvPr>
        </p:nvSpPr>
        <p:spPr>
          <a:xfrm>
            <a:off x="468313" y="928688"/>
            <a:ext cx="8229600" cy="5010150"/>
          </a:xfrm>
        </p:spPr>
        <p:txBody>
          <a:bodyPr/>
          <a:lstStyle/>
          <a:p>
            <a:pPr eaLnBrk="1" hangingPunct="1">
              <a:lnSpc>
                <a:spcPct val="90000"/>
              </a:lnSpc>
              <a:buFont typeface="Wingdings" pitchFamily="2" charset="2"/>
              <a:buNone/>
            </a:pPr>
            <a:endParaRPr lang="ru-RU" smtClean="0">
              <a:latin typeface="Century Schoolbook" pitchFamily="18" charset="0"/>
            </a:endParaRPr>
          </a:p>
          <a:p>
            <a:pPr eaLnBrk="1" hangingPunct="1">
              <a:lnSpc>
                <a:spcPct val="90000"/>
              </a:lnSpc>
              <a:buFont typeface="Wingdings" pitchFamily="2" charset="2"/>
              <a:buNone/>
            </a:pPr>
            <a:r>
              <a:rPr lang="uk" b="1" smtClean="0">
                <a:latin typeface="Century Schoolbook" pitchFamily="18" charset="0"/>
              </a:rPr>
              <a:t>Відеоаналіз </a:t>
            </a:r>
            <a:r>
              <a:rPr lang="uk" smtClean="0">
                <a:latin typeface="Century Schoolbook" pitchFamily="18" charset="0"/>
              </a:rPr>
              <a:t>- інструмент, що є демонстрацією відеороликів, підготовлених тренером, або відеозаписів, на яких учасники тренінгу демонструють різні типи поведінки.</a:t>
            </a:r>
          </a:p>
          <a:p>
            <a:pPr eaLnBrk="1" hangingPunct="1">
              <a:lnSpc>
                <a:spcPct val="90000"/>
              </a:lnSpc>
              <a:buFont typeface="Wingdings" pitchFamily="2" charset="2"/>
              <a:buNone/>
            </a:pPr>
            <a:r>
              <a:rPr lang="uk" smtClean="0">
                <a:latin typeface="Century Schoolbook" pitchFamily="18" charset="0"/>
              </a:rPr>
              <a:t>   </a:t>
            </a:r>
          </a:p>
          <a:p>
            <a:pPr eaLnBrk="1" hangingPunct="1">
              <a:lnSpc>
                <a:spcPct val="90000"/>
              </a:lnSpc>
              <a:buFont typeface="Wingdings" pitchFamily="2" charset="2"/>
              <a:buNone/>
            </a:pPr>
            <a:r>
              <a:rPr lang="uk" smtClean="0">
                <a:latin typeface="Century Schoolbook" pitchFamily="18" charset="0"/>
              </a:rPr>
              <a:t>Відеоаналіз дозволяє наочно розглянути переваги та недоліки різних типів поведінки.</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uk" b="1" cap="none" smtClean="0">
                <a:latin typeface="Arial" charset="0"/>
              </a:rPr>
              <a:t>ЕТАПИ ВЗАЄМОДІЇ БІЗНЕС-ТРЕНЕРА ІЗ ЗАМОВНИКОМ:</a:t>
            </a:r>
          </a:p>
        </p:txBody>
      </p:sp>
      <p:sp>
        <p:nvSpPr>
          <p:cNvPr id="147459" name="Rectangle 3"/>
          <p:cNvSpPr>
            <a:spLocks noGrp="1"/>
          </p:cNvSpPr>
          <p:nvPr>
            <p:ph type="body" idx="4294967295"/>
          </p:nvPr>
        </p:nvSpPr>
        <p:spPr/>
        <p:txBody>
          <a:bodyPr/>
          <a:lstStyle/>
          <a:p>
            <a:pPr marL="609600" indent="-609600">
              <a:lnSpc>
                <a:spcPct val="90000"/>
              </a:lnSpc>
            </a:pPr>
            <a:r>
              <a:rPr lang="uk" sz="2000" b="1" smtClean="0">
                <a:latin typeface="Times New Roman" pitchFamily="18" charset="0"/>
              </a:rPr>
              <a:t>Діагностика поточної ситуації. </a:t>
            </a:r>
            <a:r>
              <a:rPr lang="uk" sz="2000" smtClean="0">
                <a:latin typeface="Times New Roman" pitchFamily="18" charset="0"/>
              </a:rPr>
              <a:t>Виявлення об'єктивних та суб'єктивних факторів, що впливають на виникнення та розвиток даної бізнес-завдання.</a:t>
            </a:r>
          </a:p>
          <a:p>
            <a:pPr marL="609600" indent="-609600">
              <a:lnSpc>
                <a:spcPct val="90000"/>
              </a:lnSpc>
            </a:pPr>
            <a:r>
              <a:rPr lang="uk" sz="2000" b="1" smtClean="0">
                <a:latin typeface="Times New Roman" pitchFamily="18" charset="0"/>
              </a:rPr>
              <a:t>Аналіз ефективності </a:t>
            </a:r>
            <a:r>
              <a:rPr lang="uk" sz="2000" smtClean="0">
                <a:latin typeface="Times New Roman" pitchFamily="18" charset="0"/>
              </a:rPr>
              <a:t>роботи з вирішення існуючого завдання. Пропозиція можливих методів вирішення: що ефективно вирішити за допомогою такого інструменту як тренінг, що за допомогою інших методів (консалтинг, коучинг, корпоративний захід тощо).</a:t>
            </a:r>
          </a:p>
          <a:p>
            <a:pPr marL="609600" indent="-609600">
              <a:lnSpc>
                <a:spcPct val="90000"/>
              </a:lnSpc>
            </a:pPr>
            <a:r>
              <a:rPr lang="uk" sz="2000" b="1" smtClean="0">
                <a:latin typeface="Times New Roman" pitchFamily="18" charset="0"/>
              </a:rPr>
              <a:t>Переклад бізнес-завдання в тренінгове завдання </a:t>
            </a:r>
            <a:r>
              <a:rPr lang="uk" sz="2000" smtClean="0">
                <a:latin typeface="Times New Roman" pitchFamily="18" charset="0"/>
              </a:rPr>
              <a:t>. Опис її у категоріях змін, які мають відбутися на особистісному, груповому чи організаційному рівні.</a:t>
            </a:r>
          </a:p>
          <a:p>
            <a:pPr marL="609600" indent="-609600">
              <a:lnSpc>
                <a:spcPct val="90000"/>
              </a:lnSpc>
            </a:pPr>
            <a:r>
              <a:rPr lang="uk" sz="2000" smtClean="0">
                <a:latin typeface="Times New Roman" pitchFamily="18" charset="0"/>
              </a:rPr>
              <a:t>Попередження про необхідність спеціальної роботи щодо </a:t>
            </a:r>
            <a:r>
              <a:rPr lang="uk" sz="2000" b="1" smtClean="0">
                <a:latin typeface="Times New Roman" pitchFamily="18" charset="0"/>
              </a:rPr>
              <a:t>впровадження результатів тренінгу </a:t>
            </a:r>
            <a:r>
              <a:rPr lang="uk" sz="2000" smtClean="0">
                <a:latin typeface="Times New Roman" pitchFamily="18" charset="0"/>
              </a:rPr>
              <a:t>у практику та про можливі ризики впровадження.</a:t>
            </a:r>
          </a:p>
          <a:p>
            <a:pPr marL="609600" indent="-609600">
              <a:lnSpc>
                <a:spcPct val="90000"/>
              </a:lnSpc>
            </a:pPr>
            <a:r>
              <a:rPr lang="uk" sz="2000" b="1" smtClean="0">
                <a:latin typeface="Times New Roman" pitchFamily="18" charset="0"/>
              </a:rPr>
              <a:t>Розподіл відповідальності </a:t>
            </a:r>
            <a:r>
              <a:rPr lang="uk" sz="2000" smtClean="0">
                <a:latin typeface="Times New Roman" pitchFamily="18" charset="0"/>
              </a:rPr>
              <a:t>бізнес-тренера та Замовника.</a:t>
            </a:r>
          </a:p>
          <a:p>
            <a:pPr marL="609600" indent="-609600">
              <a:lnSpc>
                <a:spcPct val="90000"/>
              </a:lnSpc>
            </a:pPr>
            <a:endParaRPr lang="ru-RU" sz="2000" smtClean="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idx="4294967295"/>
          </p:nvPr>
        </p:nvSpPr>
        <p:spPr bwMode="auto">
          <a:xfrm>
            <a:off x="457200" y="274638"/>
            <a:ext cx="8075613" cy="1143000"/>
          </a:xfrm>
          <a:noFill/>
        </p:spPr>
        <p:txBody>
          <a:bodyPr wrap="square" lIns="91440" tIns="45720" rIns="91440" bIns="45720" numCol="1" anchorCtr="0" compatLnSpc="1">
            <a:prstTxWarp prst="textNoShape">
              <a:avLst/>
            </a:prstTxWarp>
            <a:normAutofit fontScale="90000"/>
          </a:bodyPr>
          <a:lstStyle/>
          <a:p>
            <a:pPr algn="ctr"/>
            <a:r>
              <a:rPr lang="uk" sz="3200" cap="none" smtClean="0">
                <a:latin typeface="Century Schoolbook" pitchFamily="18" charset="0"/>
              </a:rPr>
              <a:t>ПРОФЕСІЙНА ЕВОЛЮЦІЯ РОЗВИТКУ ТРЕНЕРА</a:t>
            </a:r>
            <a:r>
              <a:rPr lang="uk" sz="1500" cap="none" smtClean="0">
                <a:solidFill>
                  <a:srgbClr val="0000CC"/>
                </a:solidFill>
                <a:effectLst>
                  <a:outerShdw blurRad="38100" dist="38100" dir="2700000" algn="tl">
                    <a:srgbClr val="C0C0C0"/>
                  </a:outerShdw>
                </a:effectLst>
                <a:latin typeface="Century Schoolbook" pitchFamily="18" charset="0"/>
              </a:rPr>
              <a:t> </a:t>
            </a:r>
            <a:r>
              <a:rPr lang="ru-RU" sz="1500" cap="none" smtClean="0">
                <a:solidFill>
                  <a:srgbClr val="0000CC"/>
                </a:solidFill>
                <a:effectLst>
                  <a:outerShdw blurRad="38100" dist="38100" dir="2700000" algn="tl">
                    <a:srgbClr val="C0C0C0"/>
                  </a:outerShdw>
                </a:effectLst>
                <a:latin typeface="Century Schoolbook" pitchFamily="18" charset="0"/>
              </a:rPr>
              <a:t/>
            </a:r>
            <a:br>
              <a:rPr lang="ru-RU" sz="1500" cap="none" smtClean="0">
                <a:solidFill>
                  <a:srgbClr val="0000CC"/>
                </a:solidFill>
                <a:effectLst>
                  <a:outerShdw blurRad="38100" dist="38100" dir="2700000" algn="tl">
                    <a:srgbClr val="C0C0C0"/>
                  </a:outerShdw>
                </a:effectLst>
                <a:latin typeface="Century Schoolbook" pitchFamily="18" charset="0"/>
              </a:rPr>
            </a:br>
            <a:r>
              <a:rPr lang="uk" sz="1300" cap="none" smtClean="0">
                <a:solidFill>
                  <a:srgbClr val="0000CC"/>
                </a:solidFill>
                <a:effectLst>
                  <a:outerShdw blurRad="38100" dist="38100" dir="2700000" algn="tl">
                    <a:srgbClr val="C0C0C0"/>
                  </a:outerShdw>
                </a:effectLst>
                <a:latin typeface="Century Schoolbook" pitchFamily="18" charset="0"/>
              </a:rPr>
              <a:t>/ </a:t>
            </a:r>
            <a:r>
              <a:rPr lang="uk" sz="1300" cap="none" smtClean="0">
                <a:solidFill>
                  <a:srgbClr val="0000CC"/>
                </a:solidFill>
                <a:effectLst>
                  <a:outerShdw blurRad="38100" dist="38100" dir="2700000" algn="tl">
                    <a:srgbClr val="C0C0C0"/>
                  </a:outerShdw>
                </a:effectLst>
                <a:latin typeface="Verdana" pitchFamily="34" charset="0"/>
              </a:rPr>
              <a:t>Keri Phillips &amp; Patricia Shaw.</a:t>
            </a:r>
            <a:r>
              <a:rPr lang="uk" sz="1300" cap="none" smtClean="0">
                <a:solidFill>
                  <a:srgbClr val="0000CC"/>
                </a:solidFill>
                <a:effectLst>
                  <a:outerShdw blurRad="38100" dist="38100" dir="2700000" algn="tl">
                    <a:srgbClr val="C0C0C0"/>
                  </a:outerShdw>
                </a:effectLst>
                <a:latin typeface="Century Schoolbook"/>
              </a:rPr>
              <a:t> </a:t>
            </a:r>
            <a:r>
              <a:rPr lang="uk" sz="1300" cap="none" smtClean="0">
                <a:solidFill>
                  <a:srgbClr val="0000CC"/>
                </a:solidFill>
                <a:effectLst>
                  <a:outerShdw blurRad="38100" dist="38100" dir="2700000" algn="tl">
                    <a:srgbClr val="C0C0C0"/>
                  </a:outerShdw>
                </a:effectLst>
                <a:latin typeface="Verdana" pitchFamily="34" charset="0"/>
              </a:rPr>
              <a:t>"A consultancy approach for trainers and developers" </a:t>
            </a:r>
            <a:r>
              <a:rPr lang="uk" sz="1300" cap="none" smtClean="0">
                <a:solidFill>
                  <a:srgbClr val="0000CC"/>
                </a:solidFill>
                <a:effectLst>
                  <a:outerShdw blurRad="38100" dist="38100" dir="2700000" algn="tl">
                    <a:srgbClr val="C0C0C0"/>
                  </a:outerShdw>
                </a:effectLst>
                <a:latin typeface="Century Schoolbook" pitchFamily="18" charset="0"/>
              </a:rPr>
              <a:t>/</a:t>
            </a:r>
          </a:p>
        </p:txBody>
      </p:sp>
      <p:graphicFrame>
        <p:nvGraphicFramePr>
          <p:cNvPr id="161795" name="Group 3"/>
          <p:cNvGraphicFramePr>
            <a:graphicFrameLocks noGrp="1"/>
          </p:cNvGraphicFramePr>
          <p:nvPr>
            <p:ph idx="4294967295"/>
          </p:nvPr>
        </p:nvGraphicFramePr>
        <p:xfrm>
          <a:off x="457200" y="1600200"/>
          <a:ext cx="8291513" cy="4287839"/>
        </p:xfrm>
        <a:graphic>
          <a:graphicData uri="http://schemas.openxmlformats.org/drawingml/2006/table">
            <a:tbl>
              <a:tblPr/>
              <a:tblGrid>
                <a:gridCol w="2170113"/>
                <a:gridCol w="6121400"/>
              </a:tblGrid>
              <a:tr h="892175">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1 ЕТАП:</a:t>
                      </a:r>
                    </a:p>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Тренер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000" b="0" i="0" u="none" strike="noStrike" cap="none" normalizeH="0" baseline="0" smtClean="0">
                          <a:ln>
                            <a:noFill/>
                          </a:ln>
                          <a:solidFill>
                            <a:schemeClr val="tx1"/>
                          </a:solidFill>
                          <a:effectLst/>
                          <a:latin typeface="Times New Roman" pitchFamily="18" charset="0"/>
                        </a:rPr>
                        <a:t>Навчає клієнтів бути успішнішими у певному вигляді професійної діяльності. Мета тренінгу розглядається з позиції загальних потреб організації у тренінгах. Практичне застосування вимагає перенесення освоєного матеріалу в робоче середовище та відносини.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2 ЕТАП:</a:t>
                      </a:r>
                    </a:p>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Тренер-консультант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000" b="0" i="0" u="none" strike="noStrike" cap="none" normalizeH="0" baseline="0" smtClean="0">
                          <a:ln>
                            <a:noFill/>
                          </a:ln>
                          <a:solidFill>
                            <a:schemeClr val="tx1"/>
                          </a:solidFill>
                          <a:effectLst/>
                          <a:latin typeface="Times New Roman" pitchFamily="18" charset="0"/>
                        </a:rPr>
                        <a:t>Робить ефективнішою роботу певної групи співробітників у організації. Мета тренінгу розглядається з позиції завдань, що стоять перед менеджментом та пов'язаних з ними потреб у тренінгах. Практичне застосування вимагає перенесення освоєного матеріалу до робочого середовища.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3 ЕТАП: Навчальний консультант</a:t>
                      </a:r>
                      <a:r>
                        <a:rPr kumimoji="0" lang="uk" sz="1200" b="0" i="0" u="none" strike="noStrike" cap="none" normalizeH="0" baseline="0" smtClean="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000" b="0" i="0" u="none" strike="noStrike" cap="none" normalizeH="0" baseline="0" smtClean="0">
                          <a:ln>
                            <a:noFill/>
                          </a:ln>
                          <a:solidFill>
                            <a:schemeClr val="tx1"/>
                          </a:solidFill>
                          <a:effectLst/>
                          <a:latin typeface="Times New Roman" pitchFamily="18" charset="0"/>
                        </a:rPr>
                        <a:t>Передає клієнтам технології для того, щоб вони могли застосувати їх самостійно, допомагає їм у цьому застосуванні. Створює умови саморозвитку. Мета тренінгу розглядається з позиції складних питань, що стосуються </a:t>
                      </a:r>
                      <a:r>
                        <a:rPr kumimoji="0" lang="uk" sz="1000" b="0" i="0" u="none" strike="noStrike" cap="none" normalizeH="0" baseline="0" smtClean="0">
                          <a:ln>
                            <a:noFill/>
                          </a:ln>
                          <a:solidFill>
                            <a:schemeClr val="tx1"/>
                          </a:solidFill>
                          <a:effectLst/>
                          <a:latin typeface="Century Schoolbook"/>
                        </a:rPr>
                        <a:t>« </a:t>
                      </a:r>
                      <a:r>
                        <a:rPr kumimoji="0" lang="uk" sz="1000" b="0" i="0" u="none" strike="noStrike" cap="none" normalizeH="0" baseline="0" smtClean="0">
                          <a:ln>
                            <a:noFill/>
                          </a:ln>
                          <a:solidFill>
                            <a:schemeClr val="tx1"/>
                          </a:solidFill>
                          <a:effectLst/>
                          <a:latin typeface="Times New Roman" pitchFamily="18" charset="0"/>
                        </a:rPr>
                        <a:t>сфери відповідальності </a:t>
                      </a:r>
                      <a:r>
                        <a:rPr kumimoji="0" lang="uk" sz="1000" b="0" i="0" u="none" strike="noStrike" cap="none" normalizeH="0" baseline="0" smtClean="0">
                          <a:ln>
                            <a:noFill/>
                          </a:ln>
                          <a:solidFill>
                            <a:schemeClr val="tx1"/>
                          </a:solidFill>
                          <a:effectLst/>
                          <a:latin typeface="Century Schoolbook"/>
                        </a:rPr>
                        <a:t>» </a:t>
                      </a:r>
                      <a:r>
                        <a:rPr kumimoji="0" lang="uk" sz="1000" b="0" i="0" u="none" strike="noStrike" cap="none" normalizeH="0" baseline="0" smtClean="0">
                          <a:ln>
                            <a:noFill/>
                          </a:ln>
                          <a:solidFill>
                            <a:schemeClr val="tx1"/>
                          </a:solidFill>
                          <a:effectLst/>
                          <a:latin typeface="Times New Roman" pitchFamily="18" charset="0"/>
                        </a:rPr>
                        <a:t>клієнта, і пов'язаних із цим потреб у розвитку. Навчання та робота відбуваються практично одночасно.</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Times New Roman" pitchFamily="18" charset="0"/>
                        </a:rPr>
                        <a:t>4 ЕТАП: Консультант</a:t>
                      </a:r>
                      <a:r>
                        <a:rPr kumimoji="0" lang="uk" sz="1200" b="0" i="0" u="none" strike="noStrike" cap="none" normalizeH="0" baseline="0" smtClean="0">
                          <a:ln>
                            <a:noFill/>
                          </a:ln>
                          <a:solidFill>
                            <a:schemeClr val="tx1"/>
                          </a:solidFill>
                          <a:effectLst/>
                          <a:latin typeface="Times New Roman" pitchFamily="18" charset="0"/>
                        </a:rPr>
                        <a:t> </a:t>
                      </a:r>
                      <a:r>
                        <a:rPr kumimoji="0" lang="uk" sz="1200" b="1" i="0" u="none" strike="noStrike" cap="none" normalizeH="0" baseline="0" smtClean="0">
                          <a:ln>
                            <a:noFill/>
                          </a:ln>
                          <a:solidFill>
                            <a:schemeClr val="tx1"/>
                          </a:solidFill>
                          <a:effectLst/>
                          <a:latin typeface="Times New Roman" pitchFamily="18" charset="0"/>
                        </a:rPr>
                        <a:t>щодо організаційних змін</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itchFamily="2" charset="2"/>
                        <a:buNone/>
                        <a:tabLst/>
                      </a:pPr>
                      <a:r>
                        <a:rPr kumimoji="0" lang="uk" sz="1000" b="0" i="0" u="none" strike="noStrike" cap="none" normalizeH="0" baseline="0" smtClean="0">
                          <a:ln>
                            <a:noFill/>
                          </a:ln>
                          <a:solidFill>
                            <a:schemeClr val="tx1"/>
                          </a:solidFill>
                          <a:effectLst/>
                          <a:latin typeface="Times New Roman" pitchFamily="18" charset="0"/>
                        </a:rPr>
                        <a:t>Його робота спрямована на розвиток усієї організації клієнта. Мета тренінгу розглядається з позиції бажаних організаційних змін та пов'язаних із ними потреб у розвитку. Навчання та робота відбуваються практично одночасно.</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idx="4294967295"/>
          </p:nvPr>
        </p:nvSpPr>
        <p:spPr bwMode="auto">
          <a:xfrm>
            <a:off x="468313" y="476250"/>
            <a:ext cx="7467600" cy="1143000"/>
          </a:xfrm>
          <a:noFill/>
        </p:spPr>
        <p:txBody>
          <a:bodyPr wrap="square" lIns="91440" tIns="45720" rIns="91440" bIns="45720" numCol="1" anchorCtr="0" compatLnSpc="1">
            <a:prstTxWarp prst="textNoShape">
              <a:avLst/>
            </a:prstTxWarp>
          </a:bodyPr>
          <a:lstStyle/>
          <a:p>
            <a:pPr algn="ctr"/>
            <a:r>
              <a:rPr lang="uk" sz="3400" cap="none" smtClean="0">
                <a:latin typeface="Century Schoolbook" pitchFamily="18" charset="0"/>
              </a:rPr>
              <a:t>ТИПІЧНІ ПРОБЛЕМИ В РОБОТІ ТРЕНЕРА ІЗ ЗАМОВНИКОМ</a:t>
            </a:r>
          </a:p>
        </p:txBody>
      </p:sp>
      <p:sp>
        <p:nvSpPr>
          <p:cNvPr id="162819" name="Rectangle 3"/>
          <p:cNvSpPr>
            <a:spLocks noGrp="1"/>
          </p:cNvSpPr>
          <p:nvPr>
            <p:ph type="body" sz="half" idx="4294967295"/>
          </p:nvPr>
        </p:nvSpPr>
        <p:spPr>
          <a:xfrm>
            <a:off x="457200" y="1600200"/>
            <a:ext cx="3663950" cy="4873625"/>
          </a:xfrm>
        </p:spPr>
        <p:txBody>
          <a:bodyPr/>
          <a:lstStyle/>
          <a:p>
            <a:pPr>
              <a:lnSpc>
                <a:spcPct val="80000"/>
              </a:lnSpc>
              <a:buFont typeface="Wingdings" pitchFamily="2" charset="2"/>
              <a:buNone/>
            </a:pPr>
            <a:r>
              <a:rPr lang="uk" sz="1400" b="1" smtClean="0">
                <a:latin typeface="Times New Roman" pitchFamily="18" charset="0"/>
              </a:rPr>
              <a:t>З боку Замовника:</a:t>
            </a:r>
            <a:r>
              <a:rPr lang="uk" sz="1400" smtClean="0">
                <a:latin typeface="Times New Roman" pitchFamily="18" charset="0"/>
              </a:rPr>
              <a:t> </a:t>
            </a:r>
          </a:p>
          <a:p>
            <a:pPr>
              <a:lnSpc>
                <a:spcPct val="80000"/>
              </a:lnSpc>
            </a:pPr>
            <a:r>
              <a:rPr lang="uk" sz="1400" smtClean="0">
                <a:latin typeface="Times New Roman" pitchFamily="18" charset="0"/>
              </a:rPr>
              <a:t>Уникнення зустрічі з тренером / делегування цих повноважень іншим посадовим особам Компанії</a:t>
            </a:r>
          </a:p>
          <a:p>
            <a:pPr>
              <a:lnSpc>
                <a:spcPct val="80000"/>
              </a:lnSpc>
            </a:pPr>
            <a:r>
              <a:rPr lang="uk" sz="1400" smtClean="0">
                <a:latin typeface="Times New Roman" pitchFamily="18" charset="0"/>
              </a:rPr>
              <a:t>Не готовність говорити про реальні проблеми</a:t>
            </a:r>
          </a:p>
          <a:p>
            <a:pPr>
              <a:lnSpc>
                <a:spcPct val="80000"/>
              </a:lnSpc>
            </a:pPr>
            <a:r>
              <a:rPr lang="uk" sz="1400" smtClean="0">
                <a:latin typeface="Times New Roman" pitchFamily="18" charset="0"/>
              </a:rPr>
              <a:t>Дозування / спотворення інформації</a:t>
            </a:r>
          </a:p>
          <a:p>
            <a:pPr>
              <a:lnSpc>
                <a:spcPct val="80000"/>
              </a:lnSpc>
            </a:pPr>
            <a:r>
              <a:rPr lang="uk" sz="1400" smtClean="0">
                <a:latin typeface="Times New Roman" pitchFamily="18" charset="0"/>
              </a:rPr>
              <a:t>Бажання </a:t>
            </a:r>
            <a:r>
              <a:rPr lang="uk" sz="1400" smtClean="0">
                <a:latin typeface="Century Schoolbook"/>
              </a:rPr>
              <a:t>« </a:t>
            </a:r>
            <a:r>
              <a:rPr lang="uk" sz="1400" smtClean="0">
                <a:latin typeface="Times New Roman" pitchFamily="18" charset="0"/>
              </a:rPr>
              <a:t>втиснути </a:t>
            </a:r>
            <a:r>
              <a:rPr lang="uk" sz="1400" smtClean="0">
                <a:latin typeface="Century Schoolbook"/>
              </a:rPr>
              <a:t>» </a:t>
            </a:r>
            <a:r>
              <a:rPr lang="uk" sz="1400" smtClean="0">
                <a:latin typeface="Times New Roman" pitchFamily="18" charset="0"/>
              </a:rPr>
              <a:t>в один тренінг вирішення різних проблем</a:t>
            </a:r>
          </a:p>
          <a:p>
            <a:pPr>
              <a:lnSpc>
                <a:spcPct val="80000"/>
              </a:lnSpc>
            </a:pPr>
            <a:r>
              <a:rPr lang="uk" sz="1400" smtClean="0">
                <a:latin typeface="Times New Roman" pitchFamily="18" charset="0"/>
              </a:rPr>
              <a:t>Намір вирішувати консалтингове завдання (наприклад, завдання організаційних змін) тренінговими методами</a:t>
            </a:r>
          </a:p>
          <a:p>
            <a:pPr>
              <a:lnSpc>
                <a:spcPct val="80000"/>
              </a:lnSpc>
            </a:pPr>
            <a:r>
              <a:rPr lang="uk" sz="1400" smtClean="0">
                <a:latin typeface="Times New Roman" pitchFamily="18" charset="0"/>
              </a:rPr>
              <a:t>Не готовність озвучити негативний досвід проведення тренінгів, що є в Компанії.</a:t>
            </a:r>
          </a:p>
          <a:p>
            <a:pPr>
              <a:lnSpc>
                <a:spcPct val="80000"/>
              </a:lnSpc>
            </a:pPr>
            <a:endParaRPr lang="ru-RU" sz="1400" smtClean="0">
              <a:latin typeface="Times New Roman" pitchFamily="18" charset="0"/>
            </a:endParaRPr>
          </a:p>
        </p:txBody>
      </p:sp>
      <p:sp>
        <p:nvSpPr>
          <p:cNvPr id="162820" name="Rectangle 4"/>
          <p:cNvSpPr>
            <a:spLocks noGrp="1"/>
          </p:cNvSpPr>
          <p:nvPr>
            <p:ph type="body" sz="half" idx="4294967295"/>
          </p:nvPr>
        </p:nvSpPr>
        <p:spPr>
          <a:xfrm>
            <a:off x="4260850" y="1600200"/>
            <a:ext cx="3663950" cy="4873625"/>
          </a:xfrm>
        </p:spPr>
        <p:txBody>
          <a:bodyPr/>
          <a:lstStyle/>
          <a:p>
            <a:pPr>
              <a:lnSpc>
                <a:spcPct val="80000"/>
              </a:lnSpc>
              <a:buFont typeface="Wingdings" pitchFamily="2" charset="2"/>
              <a:buNone/>
            </a:pPr>
            <a:r>
              <a:rPr lang="uk" sz="1600" b="1" smtClean="0">
                <a:latin typeface="Times New Roman" pitchFamily="18" charset="0"/>
              </a:rPr>
              <a:t>З боку тренера:</a:t>
            </a:r>
            <a:r>
              <a:rPr lang="uk" sz="1600" smtClean="0">
                <a:latin typeface="Times New Roman" pitchFamily="18" charset="0"/>
              </a:rPr>
              <a:t> </a:t>
            </a:r>
          </a:p>
          <a:p>
            <a:pPr>
              <a:lnSpc>
                <a:spcPct val="80000"/>
              </a:lnSpc>
            </a:pPr>
            <a:r>
              <a:rPr lang="uk" sz="1600" smtClean="0">
                <a:latin typeface="Times New Roman" pitchFamily="18" charset="0"/>
              </a:rPr>
              <a:t>Невміння перекладати організаційно-управлінську бізнес – завдання у категорії цілей/результатів тренінгу – тренінгових змін</a:t>
            </a:r>
          </a:p>
          <a:p>
            <a:pPr>
              <a:lnSpc>
                <a:spcPct val="80000"/>
              </a:lnSpc>
            </a:pPr>
            <a:r>
              <a:rPr lang="uk" sz="1600" smtClean="0">
                <a:latin typeface="Times New Roman" pitchFamily="18" charset="0"/>
              </a:rPr>
              <a:t>Спроба тренера </a:t>
            </a:r>
            <a:r>
              <a:rPr lang="uk" sz="1600" smtClean="0">
                <a:latin typeface="Century Schoolbook"/>
              </a:rPr>
              <a:t>« </a:t>
            </a:r>
            <a:r>
              <a:rPr lang="uk" sz="1600" smtClean="0">
                <a:latin typeface="Times New Roman" pitchFamily="18" charset="0"/>
              </a:rPr>
              <a:t>впхнути </a:t>
            </a:r>
            <a:r>
              <a:rPr lang="uk" sz="1600" smtClean="0">
                <a:latin typeface="Century Schoolbook"/>
              </a:rPr>
              <a:t>» </a:t>
            </a:r>
            <a:r>
              <a:rPr lang="uk" sz="1600" smtClean="0">
                <a:latin typeface="Times New Roman" pitchFamily="18" charset="0"/>
              </a:rPr>
              <a:t>Замовнику стандартну / типову програму</a:t>
            </a:r>
          </a:p>
          <a:p>
            <a:pPr>
              <a:lnSpc>
                <a:spcPct val="80000"/>
              </a:lnSpc>
            </a:pPr>
            <a:r>
              <a:rPr lang="uk" sz="1600" smtClean="0">
                <a:latin typeface="Times New Roman" pitchFamily="18" charset="0"/>
              </a:rPr>
              <a:t>Невміння та небажання враховувати потреби Замовника та готувати програму під його запит</a:t>
            </a:r>
          </a:p>
          <a:p>
            <a:pPr>
              <a:lnSpc>
                <a:spcPct val="80000"/>
              </a:lnSpc>
            </a:pPr>
            <a:r>
              <a:rPr lang="uk" sz="1600" smtClean="0">
                <a:latin typeface="Times New Roman" pitchFamily="18" charset="0"/>
              </a:rPr>
              <a:t>Невелика компетентність тренера в актуальній для Компанії області</a:t>
            </a:r>
          </a:p>
          <a:p>
            <a:pPr>
              <a:lnSpc>
                <a:spcPct val="80000"/>
              </a:lnSpc>
            </a:pPr>
            <a:endParaRPr lang="ru-RU" sz="1600" smtClean="0">
              <a:latin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bwMode="auto">
          <a:xfrm>
            <a:off x="457200" y="274638"/>
            <a:ext cx="7467600" cy="633412"/>
          </a:xfrm>
          <a:noFill/>
        </p:spPr>
        <p:txBody>
          <a:bodyPr wrap="square" lIns="91440" tIns="45720" rIns="91440" bIns="45720" numCol="1" anchorCtr="0" compatLnSpc="1">
            <a:prstTxWarp prst="textNoShape">
              <a:avLst/>
            </a:prstTxWarp>
            <a:normAutofit fontScale="90000"/>
          </a:bodyPr>
          <a:lstStyle/>
          <a:p>
            <a:pPr algn="ctr"/>
            <a:r>
              <a:rPr lang="uk" sz="3400" cap="none" smtClean="0">
                <a:latin typeface="Century Schoolbook" pitchFamily="18" charset="0"/>
              </a:rPr>
              <a:t>ТИПИ КОРПОРАТИВНОГО</a:t>
            </a:r>
            <a:r>
              <a:rPr lang="uk" sz="1500" b="1" cap="none" smtClean="0">
                <a:solidFill>
                  <a:srgbClr val="0000CC"/>
                </a:solidFill>
                <a:effectLst>
                  <a:outerShdw blurRad="38100" dist="38100" dir="2700000" algn="tl">
                    <a:srgbClr val="C0C0C0"/>
                  </a:outerShdw>
                </a:effectLst>
                <a:latin typeface="Century Schoolbook" pitchFamily="18" charset="0"/>
              </a:rPr>
              <a:t> </a:t>
            </a:r>
            <a:r>
              <a:rPr lang="uk" sz="3400" cap="none" smtClean="0">
                <a:latin typeface="Century Schoolbook" pitchFamily="18" charset="0"/>
              </a:rPr>
              <a:t>НАВЧАННЯ</a:t>
            </a:r>
          </a:p>
        </p:txBody>
      </p:sp>
      <p:graphicFrame>
        <p:nvGraphicFramePr>
          <p:cNvPr id="163843" name="Group 3"/>
          <p:cNvGraphicFramePr>
            <a:graphicFrameLocks noGrp="1"/>
          </p:cNvGraphicFramePr>
          <p:nvPr>
            <p:ph type="tbl" idx="4294967295"/>
          </p:nvPr>
        </p:nvGraphicFramePr>
        <p:xfrm>
          <a:off x="457200" y="1052513"/>
          <a:ext cx="8229600" cy="4810762"/>
        </p:xfrm>
        <a:graphic>
          <a:graphicData uri="http://schemas.openxmlformats.org/drawingml/2006/table">
            <a:tbl>
              <a:tblPr/>
              <a:tblGrid>
                <a:gridCol w="1450975"/>
                <a:gridCol w="1892300"/>
                <a:gridCol w="2427288"/>
                <a:gridCol w="2459037"/>
              </a:tblGrid>
              <a:tr h="487363">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4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Тип навчання</a:t>
                      </a:r>
                      <a:endParaRPr kumimoji="0" lang="ru-RU" sz="14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4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Варіанти</a:t>
                      </a:r>
                      <a:endParaRPr kumimoji="0" lang="ru-RU" sz="14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4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Приклади</a:t>
                      </a:r>
                      <a:endParaRPr kumimoji="0" lang="ru-RU" sz="14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4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Коментар</a:t>
                      </a:r>
                      <a:endParaRPr kumimoji="0" lang="ru-RU" sz="14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4200">
                <a:tc rowSpan="2">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Пасивне</a:t>
                      </a:r>
                      <a:endParaRPr kumimoji="0" lang="ru-RU" sz="12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Випадкове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Хтось був на тренінгу і йому сподобалося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Завдання бізнес-тренера: не зашкодь!</a:t>
                      </a:r>
                    </a:p>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Можливий 1 рівень результатів</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363">
                <a:tc vMerge="1">
                  <a:txBody>
                    <a:bodyPr/>
                    <a:lstStyle/>
                    <a:p>
                      <a:endParaRPr lang="ru-RU"/>
                    </a:p>
                  </a:txBody>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Бюджетне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Потрібно освоїти виділений бюджет</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tr>
              <a:tr h="487363">
                <a:tc rowSpan="2">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Активне</a:t>
                      </a:r>
                      <a:endParaRPr kumimoji="0" lang="ru-RU" sz="12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Реактивне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У відповідь на проблему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1 рівень результатів: індивідуальні зміни в учасниках,</a:t>
                      </a:r>
                    </a:p>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можливий і 2 рівень</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2638">
                <a:tc vMerge="1">
                  <a:txBody>
                    <a:bodyPr/>
                    <a:lstStyle/>
                    <a:p>
                      <a:endParaRPr lang="ru-RU"/>
                    </a:p>
                  </a:txBody>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Підтримуюче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Щоб підтримати вміння та навички на необхідному рівні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tr>
              <a:tr h="1073150">
                <a:tc rowSpan="2">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Проактивне</a:t>
                      </a:r>
                      <a:endParaRPr kumimoji="0" lang="ru-RU" sz="1200" b="0" i="0" u="none" strike="noStrike" cap="none" normalizeH="0" baseline="0" smtClean="0">
                        <a:ln>
                          <a:noFill/>
                        </a:ln>
                        <a:solidFill>
                          <a:schemeClr val="tx1"/>
                        </a:solidFill>
                        <a:effectLst/>
                        <a:latin typeface="Century Schoolbook"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Цільове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У зв'язку із зміною методів управління, структури, технологій тощо.</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2 рівень результатів: зміни у взаємодії учасників</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7888">
                <a:tc vMerge="1">
                  <a:txBody>
                    <a:bodyPr/>
                    <a:lstStyle/>
                    <a:p>
                      <a:endParaRPr lang="ru-RU"/>
                    </a:p>
                  </a:txBody>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Ринкове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Випереджальне, залежно від змін ринку</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accent1"/>
                        </a:buClr>
                        <a:buSzPct val="70000"/>
                        <a:buFont typeface="Wingdings" pitchFamily="2" charset="2"/>
                        <a:buNone/>
                        <a:tabLst/>
                      </a:pPr>
                      <a:r>
                        <a:rPr kumimoji="0" lang="uk" sz="1200" b="1" i="0" u="none" strike="noStrike" cap="none" normalizeH="0" baseline="0" smtClean="0">
                          <a:ln>
                            <a:noFill/>
                          </a:ln>
                          <a:solidFill>
                            <a:schemeClr val="tx1"/>
                          </a:solidFill>
                          <a:effectLst/>
                          <a:latin typeface="Century Schoolbook" pitchFamily="18" charset="0"/>
                          <a:ea typeface="Times New Roman" pitchFamily="18" charset="0"/>
                          <a:cs typeface="Arial" charset="0"/>
                        </a:rPr>
                        <a:t>3 рівень результатів: прийняте рішення щодо реального бізнес-завдання</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ChangeArrowheads="1"/>
          </p:cNvSpPr>
          <p:nvPr>
            <p:ph sz="quarter" idx="4294967295"/>
          </p:nvPr>
        </p:nvSpPr>
        <p:spPr/>
        <p:txBody>
          <a:bodyPr/>
          <a:lstStyle/>
          <a:p>
            <a:pPr algn="ctr" eaLnBrk="1" hangingPunct="1">
              <a:buFont typeface="Wingdings" pitchFamily="2" charset="2"/>
              <a:buNone/>
            </a:pPr>
            <a:r>
              <a:rPr lang="uk" dirty="0" smtClean="0">
                <a:latin typeface="Century Schoolbook" pitchFamily="18" charset="0"/>
              </a:rPr>
              <a:t>Зовнішні умови </a:t>
            </a:r>
            <a:r>
              <a:rPr lang="uk" dirty="0" smtClean="0">
                <a:latin typeface="Century Schoolbook" pitchFamily="18" charset="0"/>
              </a:rPr>
              <a:t>для Бізнес-тренінгу</a:t>
            </a:r>
          </a:p>
          <a:p>
            <a:pPr algn="ctr" eaLnBrk="1" hangingPunct="1">
              <a:buFont typeface="Wingdings" pitchFamily="2" charset="2"/>
              <a:buNone/>
            </a:pPr>
            <a:r>
              <a:rPr lang="uk" dirty="0" smtClean="0">
                <a:latin typeface="Century Schoolbook" pitchFamily="18" charset="0"/>
              </a:rPr>
              <a:t>Замовник-тренер-учасники тренінгу: взаємини.</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574675" y="304800"/>
            <a:ext cx="8001000" cy="623888"/>
          </a:xfrm>
        </p:spPr>
        <p:txBody>
          <a:bodyPr/>
          <a:lstStyle/>
          <a:p>
            <a:pPr eaLnBrk="1" fontAlgn="auto" hangingPunct="1">
              <a:spcAft>
                <a:spcPts val="0"/>
              </a:spcAft>
              <a:defRPr/>
            </a:pPr>
            <a:r>
              <a:rPr lang="uk" dirty="0" smtClean="0"/>
              <a:t>Типологія тренінгів (Г.Сартан)</a:t>
            </a:r>
          </a:p>
        </p:txBody>
      </p:sp>
      <p:graphicFrame>
        <p:nvGraphicFramePr>
          <p:cNvPr id="42015" name="Group 31"/>
          <p:cNvGraphicFramePr>
            <a:graphicFrameLocks noGrp="1"/>
          </p:cNvGraphicFramePr>
          <p:nvPr>
            <p:ph type="tbl" idx="4294967295"/>
          </p:nvPr>
        </p:nvGraphicFramePr>
        <p:xfrm>
          <a:off x="285750" y="1143000"/>
          <a:ext cx="8229600" cy="5273040"/>
        </p:xfrm>
        <a:graphic>
          <a:graphicData uri="http://schemas.openxmlformats.org/drawingml/2006/table">
            <a:tbl>
              <a:tblPr/>
              <a:tblGrid>
                <a:gridCol w="1500188"/>
                <a:gridCol w="2071687"/>
                <a:gridCol w="2143125"/>
                <a:gridCol w="2514600"/>
              </a:tblGrid>
              <a:tr h="161925">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0" i="0" u="none" strike="noStrike" cap="none" normalizeH="0" baseline="0" smtClean="0">
                          <a:ln>
                            <a:noFill/>
                          </a:ln>
                          <a:solidFill>
                            <a:schemeClr val="tx1"/>
                          </a:solidFill>
                          <a:effectLst/>
                          <a:latin typeface="Verdana" pitchFamily="34" charset="0"/>
                          <a:cs typeface="Times New Roman" pitchFamily="18" charset="0"/>
                        </a:rPr>
                        <a:t> </a:t>
                      </a:r>
                      <a:endParaRPr kumimoji="0" lang="en-US" sz="13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«Попса»</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«Шансон»</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«Джаз»</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Поділ</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Про відповідальність _</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за результат</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2000" b="0" i="0" u="none" strike="noStrike" cap="none" normalizeH="0" baseline="0" smtClean="0">
                          <a:ln>
                            <a:noFill/>
                          </a:ln>
                          <a:solidFill>
                            <a:schemeClr val="tx1"/>
                          </a:solidFill>
                          <a:effectLst/>
                          <a:latin typeface="Verdana" pitchFamily="34" charset="0"/>
                          <a:cs typeface="Times New Roman" pitchFamily="18" charset="0"/>
                        </a:rPr>
                        <a:t>Повністю на</a:t>
                      </a:r>
                      <a:endParaRPr kumimoji="0" lang="ru-RU" sz="20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2000" b="0" i="0" u="none" strike="noStrike" cap="none" normalizeH="0" baseline="0" smtClean="0">
                          <a:ln>
                            <a:noFill/>
                          </a:ln>
                          <a:solidFill>
                            <a:schemeClr val="tx1"/>
                          </a:solidFill>
                          <a:effectLst/>
                          <a:latin typeface="Verdana" pitchFamily="34" charset="0"/>
                          <a:cs typeface="Times New Roman" pitchFamily="18" charset="0"/>
                        </a:rPr>
                        <a:t>тренер.</a:t>
                      </a:r>
                      <a:endParaRPr kumimoji="0" lang="en-US" sz="20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В основному, на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тренер, частково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Передається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слухачам.</a:t>
                      </a:r>
                      <a:endParaRPr kumimoji="0" lang="ru-RU"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Тренер відповідає на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процес досягнення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результату, за сам</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результат – група.</a:t>
                      </a:r>
                      <a:endParaRPr kumimoji="0" lang="ru-RU"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Довго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тимчасовість і</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Глибина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Засвоєння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матеріалу</a:t>
                      </a:r>
                      <a:endParaRPr kumimoji="0" lang="ru-RU"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Поверхневе</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засвоєння на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рівні знань про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Існування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навичок.</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Короткострокові</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І зміни поведінки</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на рівні _ _</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діяльності.</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Розуміються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власні</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шаблони поведінки та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необхідність їх</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зміни.</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 Більш тривалий</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ефект на рівні</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здібностей.</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Довготривалий ефект.</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Глибоке засвоєння</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Самостійно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отриманої інформації.</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Зміни на рівні</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цінностей та переконань.</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Підготовка</a:t>
                      </a:r>
                      <a:endParaRPr kumimoji="0" lang="ru-RU" sz="14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тренера</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У межах матеріалу тренінгу.</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У рамках теми</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тренінгу та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прилеглої до неї</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областей знань.</a:t>
                      </a:r>
                      <a:endParaRPr kumimoji="0" lang="ru-RU"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В рамках теми тренінгу</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та прилеглих до неї</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областей. Знання та досвід</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управління групою.</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0" i="0" u="none" strike="noStrike" cap="none" normalizeH="0" baseline="0" smtClean="0">
                          <a:ln>
                            <a:noFill/>
                          </a:ln>
                          <a:solidFill>
                            <a:schemeClr val="tx1"/>
                          </a:solidFill>
                          <a:effectLst/>
                          <a:latin typeface="Verdana" pitchFamily="34" charset="0"/>
                          <a:cs typeface="Times New Roman" pitchFamily="18" charset="0"/>
                        </a:rPr>
                        <a:t>Особистісна опрацювання.</a:t>
                      </a:r>
                      <a:endParaRPr kumimoji="0" lang="en-US" sz="1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574675" y="304800"/>
            <a:ext cx="8001000" cy="552450"/>
          </a:xfrm>
        </p:spPr>
        <p:txBody>
          <a:bodyPr/>
          <a:lstStyle/>
          <a:p>
            <a:pPr eaLnBrk="1" fontAlgn="auto" hangingPunct="1">
              <a:spcAft>
                <a:spcPts val="0"/>
              </a:spcAft>
              <a:defRPr/>
            </a:pPr>
            <a:r>
              <a:rPr lang="uk" dirty="0" smtClean="0"/>
              <a:t>Типологія тренінгів (Г.Сартан)</a:t>
            </a:r>
          </a:p>
        </p:txBody>
      </p:sp>
      <p:graphicFrame>
        <p:nvGraphicFramePr>
          <p:cNvPr id="43044" name="Group 36"/>
          <p:cNvGraphicFramePr>
            <a:graphicFrameLocks noGrp="1"/>
          </p:cNvGraphicFramePr>
          <p:nvPr>
            <p:ph type="tbl" idx="4294967295"/>
          </p:nvPr>
        </p:nvGraphicFramePr>
        <p:xfrm>
          <a:off x="285750" y="928688"/>
          <a:ext cx="8229600" cy="5791200"/>
        </p:xfrm>
        <a:graphic>
          <a:graphicData uri="http://schemas.openxmlformats.org/drawingml/2006/table">
            <a:tbl>
              <a:tblPr/>
              <a:tblGrid>
                <a:gridCol w="1643063"/>
                <a:gridCol w="1857375"/>
                <a:gridCol w="2000250"/>
                <a:gridCol w="2728912"/>
              </a:tblGrid>
              <a:tr h="161925">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0" i="0" u="none" strike="noStrike" cap="none" normalizeH="0" baseline="0" smtClean="0">
                          <a:ln>
                            <a:noFill/>
                          </a:ln>
                          <a:solidFill>
                            <a:schemeClr val="tx1"/>
                          </a:solidFill>
                          <a:effectLst/>
                          <a:latin typeface="Verdana" pitchFamily="34" charset="0"/>
                          <a:cs typeface="Times New Roman" pitchFamily="18" charset="0"/>
                        </a:rPr>
                        <a:t> </a:t>
                      </a:r>
                      <a:endParaRPr kumimoji="0" lang="en-US" sz="13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«Попса»</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«Шансон»</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400" b="1" i="0" u="none" strike="noStrike" cap="none" normalizeH="0" baseline="0" smtClean="0">
                          <a:ln>
                            <a:noFill/>
                          </a:ln>
                          <a:solidFill>
                            <a:schemeClr val="tx1"/>
                          </a:solidFill>
                          <a:effectLst/>
                          <a:latin typeface="Verdana" pitchFamily="34" charset="0"/>
                          <a:cs typeface="Times New Roman" pitchFamily="18" charset="0"/>
                        </a:rPr>
                        <a:t>«Джаз»</a:t>
                      </a:r>
                      <a:endParaRPr kumimoji="0" lang="en-US" sz="14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Роздатковий</a:t>
                      </a:r>
                      <a:endParaRPr kumimoji="0" lang="ru-RU" sz="1300" b="1"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Матеріал _</a:t>
                      </a:r>
                      <a:endParaRPr kumimoji="0" lang="en-US" sz="13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Об'ємний, не</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залежить від</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Специфіки</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групи.</a:t>
                      </a:r>
                      <a:endParaRPr kumimoji="0" lang="ru-RU"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Об'єм менший,</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Частково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змінюється в</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залежно від</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специфіка групи.</a:t>
                      </a:r>
                      <a:endParaRPr kumimoji="0" lang="ru-RU"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Об'єм невеликий, так</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Як у процесі</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тренінгу група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доповнює та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Самостійно</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створює необхідні</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Їй матеріали.</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Повністю</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залежить від специфіки</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групи.</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Тривалість</a:t>
                      </a:r>
                      <a:endParaRPr kumimoji="0" lang="en-US" sz="13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Короткочасні</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Довготривалі</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Довготривалі</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Прибутковість та</a:t>
                      </a:r>
                      <a:endParaRPr kumimoji="0" lang="ru-RU" sz="1300" b="1"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І відомість</a:t>
                      </a:r>
                      <a:endParaRPr kumimoji="0" lang="ru-RU" sz="1300" b="1"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тренерів</a:t>
                      </a:r>
                      <a:endParaRPr kumimoji="0" lang="en-US" sz="13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Швидкий</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заробіток та</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популярність у</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масах.</a:t>
                      </a:r>
                      <a:endParaRPr kumimoji="0" lang="ru-RU"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Середній</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заробіток</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та популярність</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серед</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спеціалістів.</a:t>
                      </a:r>
                      <a:endParaRPr kumimoji="0" lang="ru-RU"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Багато не</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заробляють,</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відомі та шановані в</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вузькому колі</a:t>
                      </a: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професіоналів.</a:t>
                      </a:r>
                      <a:endParaRPr kumimoji="0" lang="ru-RU"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4313">
                <a:tc>
                  <a:txBody>
                    <a:bodyPr/>
                    <a:lstStyle/>
                    <a:p>
                      <a:pPr marL="469900" marR="0" lvl="0" indent="-469900" algn="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300" b="1" i="0" u="none" strike="noStrike" cap="none" normalizeH="0" baseline="0" smtClean="0">
                          <a:ln>
                            <a:noFill/>
                          </a:ln>
                          <a:solidFill>
                            <a:schemeClr val="tx1"/>
                          </a:solidFill>
                          <a:effectLst/>
                          <a:latin typeface="Verdana" pitchFamily="34" charset="0"/>
                          <a:cs typeface="Times New Roman" pitchFamily="18" charset="0"/>
                        </a:rPr>
                        <a:t>Види компан й</a:t>
                      </a:r>
                      <a:endParaRPr kumimoji="0" lang="en-US" sz="13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 твердою</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До орпоративної</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культурою.</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З розмитою</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До орпоративної</a:t>
                      </a:r>
                      <a:endParaRPr kumimoji="0" lang="ru-RU" sz="1600" b="0" i="0" u="none" strike="noStrike" cap="none" normalizeH="0" baseline="0" smtClean="0">
                        <a:ln>
                          <a:noFill/>
                        </a:ln>
                        <a:solidFill>
                          <a:schemeClr val="tx1"/>
                        </a:solidFill>
                        <a:effectLst/>
                        <a:latin typeface="Verdana" pitchFamily="34" charset="0"/>
                        <a:cs typeface="Times New Roman" pitchFamily="18" charset="0"/>
                      </a:endParaRPr>
                    </a:p>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культурою.</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uk" sz="1600" b="0" i="0" u="none" strike="noStrike" cap="none" normalizeH="0" baseline="0" smtClean="0">
                          <a:ln>
                            <a:noFill/>
                          </a:ln>
                          <a:solidFill>
                            <a:schemeClr val="tx1"/>
                          </a:solidFill>
                          <a:effectLst/>
                          <a:latin typeface="Verdana" pitchFamily="34" charset="0"/>
                          <a:cs typeface="Times New Roman" pitchFamily="18" charset="0"/>
                        </a:rPr>
                        <a:t>Самонавчальні компанії.</a:t>
                      </a:r>
                      <a:endParaRPr kumimoji="0" lang="en-US" sz="1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p:cNvPicPr>
            <a:picLocks noChangeAspect="1" noChangeArrowheads="1"/>
          </p:cNvPicPr>
          <p:nvPr/>
        </p:nvPicPr>
        <p:blipFill>
          <a:blip r:embed="rId2" cstate="print"/>
          <a:srcRect/>
          <a:stretch>
            <a:fillRect/>
          </a:stretch>
        </p:blipFill>
        <p:spPr bwMode="auto">
          <a:xfrm>
            <a:off x="6429375" y="928688"/>
            <a:ext cx="1571625" cy="2160587"/>
          </a:xfrm>
          <a:prstGeom prst="rect">
            <a:avLst/>
          </a:prstGeom>
          <a:noFill/>
          <a:ln w="9525">
            <a:noFill/>
            <a:miter lim="800000"/>
            <a:headEnd/>
            <a:tailEnd/>
          </a:ln>
        </p:spPr>
      </p:pic>
      <p:sp>
        <p:nvSpPr>
          <p:cNvPr id="10242" name="Rectangle 2"/>
          <p:cNvSpPr>
            <a:spLocks noGrp="1" noChangeArrowheads="1"/>
          </p:cNvSpPr>
          <p:nvPr>
            <p:ph type="title"/>
          </p:nvPr>
        </p:nvSpPr>
        <p:spPr>
          <a:xfrm>
            <a:off x="457200" y="274638"/>
            <a:ext cx="7467600" cy="654050"/>
          </a:xfrm>
        </p:spPr>
        <p:txBody>
          <a:bodyPr/>
          <a:lstStyle/>
          <a:p>
            <a:pPr eaLnBrk="1" fontAlgn="auto" hangingPunct="1">
              <a:spcAft>
                <a:spcPts val="0"/>
              </a:spcAft>
              <a:defRPr/>
            </a:pPr>
            <a:r>
              <a:rPr lang="uk" dirty="0" smtClean="0"/>
              <a:t>рекомендована література</a:t>
            </a:r>
          </a:p>
        </p:txBody>
      </p:sp>
      <p:sp>
        <p:nvSpPr>
          <p:cNvPr id="16388" name="Rectangle 7"/>
          <p:cNvSpPr>
            <a:spLocks noChangeArrowheads="1"/>
          </p:cNvSpPr>
          <p:nvPr/>
        </p:nvSpPr>
        <p:spPr bwMode="auto">
          <a:xfrm>
            <a:off x="1533525" y="1685925"/>
            <a:ext cx="2279650" cy="0"/>
          </a:xfrm>
          <a:prstGeom prst="rect">
            <a:avLst/>
          </a:prstGeom>
          <a:noFill/>
          <a:ln w="9525">
            <a:noFill/>
            <a:miter lim="800000"/>
            <a:headEnd/>
            <a:tailEnd/>
          </a:ln>
        </p:spPr>
        <p:txBody>
          <a:bodyPr wrap="none">
            <a:spAutoFit/>
          </a:bodyPr>
          <a:lstStyle/>
          <a:p>
            <a:endParaRPr lang="ru-RU"/>
          </a:p>
        </p:txBody>
      </p:sp>
      <p:graphicFrame>
        <p:nvGraphicFramePr>
          <p:cNvPr id="7206" name="Group 38"/>
          <p:cNvGraphicFramePr>
            <a:graphicFrameLocks noGrp="1"/>
          </p:cNvGraphicFramePr>
          <p:nvPr/>
        </p:nvGraphicFramePr>
        <p:xfrm>
          <a:off x="428625" y="1071563"/>
          <a:ext cx="8143932" cy="4919663"/>
        </p:xfrm>
        <a:graphic>
          <a:graphicData uri="http://schemas.openxmlformats.org/drawingml/2006/table">
            <a:tbl>
              <a:tblPr/>
              <a:tblGrid>
                <a:gridCol w="5786478"/>
                <a:gridCol w="2357454"/>
              </a:tblGrid>
              <a:tr h="2255838">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700" b="1" i="0" u="none" strike="noStrike" cap="none" normalizeH="0" baseline="0" dirty="0" smtClean="0">
                          <a:ln>
                            <a:noFill/>
                          </a:ln>
                          <a:solidFill>
                            <a:schemeClr val="tx1"/>
                          </a:solidFill>
                          <a:effectLst/>
                          <a:latin typeface="Arial" charset="0"/>
                          <a:cs typeface="Aharoni" pitchFamily="2" charset="-79"/>
                        </a:rPr>
                        <a:t>К. Торн, Д. </a:t>
                      </a:r>
                      <a:r>
                        <a:rPr kumimoji="0" lang="uk" sz="1700" b="1" i="0" u="none" strike="noStrike" cap="none" normalizeH="0" baseline="0" dirty="0" err="1" smtClean="0">
                          <a:ln>
                            <a:noFill/>
                          </a:ln>
                          <a:solidFill>
                            <a:schemeClr val="tx1"/>
                          </a:solidFill>
                          <a:effectLst/>
                          <a:latin typeface="Arial" charset="0"/>
                          <a:cs typeface="Aharoni" pitchFamily="2" charset="-79"/>
                        </a:rPr>
                        <a:t>Маккей</a:t>
                      </a:r>
                      <a:r>
                        <a:rPr kumimoji="0" lang="uk" sz="1700" b="1" i="0" u="none" strike="noStrike" cap="none" normalizeH="0" baseline="0" dirty="0" smtClean="0">
                          <a:ln>
                            <a:noFill/>
                          </a:ln>
                          <a:solidFill>
                            <a:schemeClr val="tx1"/>
                          </a:solidFill>
                          <a:effectLst/>
                          <a:latin typeface="Arial" charset="0"/>
                          <a:cs typeface="Aharoni" pitchFamily="2" charset="-79"/>
                        </a:rPr>
                        <a:t> </a:t>
                      </a:r>
                      <a:r>
                        <a:rPr kumimoji="0" lang="uk" sz="1700" b="1" i="0" u="none" strike="noStrike" cap="none" normalizeH="0" baseline="0" dirty="0" smtClean="0">
                          <a:ln>
                            <a:noFill/>
                          </a:ln>
                          <a:solidFill>
                            <a:schemeClr val="tx1"/>
                          </a:solidFill>
                          <a:effectLst/>
                          <a:latin typeface="Times New Roman" pitchFamily="18" charset="0"/>
                          <a:cs typeface="Times New Roman" pitchFamily="18" charset="0"/>
                        </a:rPr>
                        <a:t>Тренінг. Настільна книга тренера – СПб.: Пітер, 2008</a:t>
                      </a:r>
                    </a:p>
                    <a:p>
                      <a:pPr marL="469900" marR="0" lvl="0" indent="-469900" algn="l" defTabSz="914400" rtl="0" eaLnBrk="0" fontAlgn="base" latinLnBrk="0" hangingPunct="0">
                        <a:lnSpc>
                          <a:spcPct val="100000"/>
                        </a:lnSpc>
                        <a:spcBef>
                          <a:spcPct val="0"/>
                        </a:spcBef>
                        <a:spcAft>
                          <a:spcPct val="0"/>
                        </a:spcAft>
                        <a:buClrTx/>
                        <a:buSzTx/>
                        <a:buFont typeface="Arial" charset="0"/>
                        <a:buNone/>
                        <a:tabLst/>
                      </a:pPr>
                      <a:r>
                        <a:rPr kumimoji="0" lang="uk" sz="1200" b="0" i="0" u="none" strike="noStrike" cap="none" normalizeH="0" baseline="0" dirty="0" smtClean="0">
                          <a:ln>
                            <a:noFill/>
                          </a:ln>
                          <a:solidFill>
                            <a:schemeClr val="tx1"/>
                          </a:solidFill>
                          <a:effectLst/>
                          <a:latin typeface="Times New Roman" pitchFamily="18" charset="0"/>
                          <a:cs typeface="Times New Roman" pitchFamily="18" charset="0"/>
                        </a:rPr>
                        <a:t>Практичний посібник з удосконалення систем навчання, розвитку потенціалу особистості та організації за допомогою активних </a:t>
                      </a:r>
                      <a:r>
                        <a:rPr kumimoji="0" lang="uk" sz="1200" b="0" i="0" u="none" strike="noStrike" cap="none" normalizeH="0" baseline="0" dirty="0" err="1" smtClean="0">
                          <a:ln>
                            <a:noFill/>
                          </a:ln>
                          <a:solidFill>
                            <a:schemeClr val="tx1"/>
                          </a:solidFill>
                          <a:effectLst/>
                          <a:latin typeface="Times New Roman" pitchFamily="18" charset="0"/>
                          <a:cs typeface="Times New Roman" pitchFamily="18" charset="0"/>
                        </a:rPr>
                        <a:t>тренігових </a:t>
                      </a:r>
                      <a:r>
                        <a:rPr kumimoji="0" lang="uk" sz="1200" b="0" i="0" u="none" strike="noStrike" cap="none" normalizeH="0" baseline="0" dirty="0" smtClean="0">
                          <a:ln>
                            <a:noFill/>
                          </a:ln>
                          <a:solidFill>
                            <a:schemeClr val="tx1"/>
                          </a:solidFill>
                          <a:effectLst/>
                          <a:latin typeface="Times New Roman" pitchFamily="18" charset="0"/>
                          <a:cs typeface="Times New Roman" pitchFamily="18" charset="0"/>
                        </a:rPr>
                        <a:t>форм.</a:t>
                      </a:r>
                    </a:p>
                    <a:p>
                      <a:pPr marL="469900" marR="0" lvl="0" indent="-469900" algn="l" defTabSz="914400" rtl="0" eaLnBrk="0" fontAlgn="base" latinLnBrk="0" hangingPunct="0">
                        <a:lnSpc>
                          <a:spcPct val="100000"/>
                        </a:lnSpc>
                        <a:spcBef>
                          <a:spcPct val="0"/>
                        </a:spcBef>
                        <a:spcAft>
                          <a:spcPct val="0"/>
                        </a:spcAft>
                        <a:buClrTx/>
                        <a:buSzTx/>
                        <a:buFont typeface="Arial" charset="0"/>
                        <a:buNone/>
                        <a:tabLst/>
                      </a:pPr>
                      <a:r>
                        <a:rPr kumimoji="0" lang="uk" sz="1200" b="0" i="0" u="none" strike="noStrike" cap="none" normalizeH="0" baseline="0" dirty="0" smtClean="0">
                          <a:ln>
                            <a:noFill/>
                          </a:ln>
                          <a:solidFill>
                            <a:schemeClr val="tx1"/>
                          </a:solidFill>
                          <a:effectLst/>
                          <a:latin typeface="Times New Roman" pitchFamily="18" charset="0"/>
                          <a:cs typeface="Times New Roman" pitchFamily="18" charset="0"/>
                        </a:rPr>
                        <a:t>Розкриваються питання професійних якостей тренера, його </a:t>
                      </a:r>
                      <a:r>
                        <a:rPr kumimoji="0" lang="uk" sz="1200" b="0" i="0" u="none" strike="noStrike" cap="none" normalizeH="0" baseline="0" dirty="0" err="1" smtClean="0">
                          <a:ln>
                            <a:noFill/>
                          </a:ln>
                          <a:solidFill>
                            <a:schemeClr val="tx1"/>
                          </a:solidFill>
                          <a:effectLst/>
                          <a:latin typeface="Times New Roman" pitchFamily="18" charset="0"/>
                          <a:cs typeface="Times New Roman" pitchFamily="18" charset="0"/>
                        </a:rPr>
                        <a:t>креативних </a:t>
                      </a:r>
                      <a:r>
                        <a:rPr kumimoji="0" lang="uk" sz="1200" b="0" i="0" u="none" strike="noStrike" cap="none" normalizeH="0" baseline="0" dirty="0" smtClean="0">
                          <a:ln>
                            <a:noFill/>
                          </a:ln>
                          <a:solidFill>
                            <a:schemeClr val="tx1"/>
                          </a:solidFill>
                          <a:effectLst/>
                          <a:latin typeface="Times New Roman" pitchFamily="18" charset="0"/>
                          <a:cs typeface="Times New Roman" pitchFamily="18" charset="0"/>
                        </a:rPr>
                        <a:t>та функціональних можливостей, перспектив розвитку кар'єри та самостійного бізнесу, принципів та способів навчання особистості та колективу, процесів розробки та проведення тренінгів, навичок оцінки та самооцінки проведених змін.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uk" sz="2600" b="0" i="0" u="none" strike="noStrike" cap="none" normalizeH="0" baseline="0" dirty="0" smtClean="0">
                          <a:ln>
                            <a:noFill/>
                          </a:ln>
                          <a:solidFill>
                            <a:schemeClr val="tx1"/>
                          </a:solidFill>
                          <a:effectLst/>
                          <a:latin typeface="Verdana" pitchFamily="34"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3825">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700" b="1" i="0" u="none" strike="noStrike" cap="none" normalizeH="0" baseline="0" dirty="0" err="1" smtClean="0">
                          <a:ln>
                            <a:noFill/>
                          </a:ln>
                          <a:solidFill>
                            <a:schemeClr val="tx1"/>
                          </a:solidFill>
                          <a:effectLst/>
                          <a:latin typeface="Arial" charset="0"/>
                          <a:cs typeface="Arial" charset="0"/>
                        </a:rPr>
                        <a:t>Фопель </a:t>
                      </a:r>
                      <a:r>
                        <a:rPr kumimoji="0" lang="uk" sz="1700" b="1" i="0" u="none" strike="noStrike" cap="none" normalizeH="0" baseline="0" dirty="0" smtClean="0">
                          <a:ln>
                            <a:noFill/>
                          </a:ln>
                          <a:solidFill>
                            <a:schemeClr val="tx1"/>
                          </a:solidFill>
                          <a:effectLst/>
                          <a:latin typeface="Arial" charset="0"/>
                          <a:cs typeface="Arial" charset="0"/>
                        </a:rPr>
                        <a:t>К. Технологія тренінгу. Теорія та практика. Все про психологічну групу - М.: Генезис 2006</a:t>
                      </a:r>
                    </a:p>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200" b="0" i="0" u="none" strike="noStrike" cap="none" normalizeH="0" baseline="0" dirty="0" smtClean="0">
                          <a:ln>
                            <a:noFill/>
                          </a:ln>
                          <a:solidFill>
                            <a:schemeClr val="tx1"/>
                          </a:solidFill>
                          <a:effectLst/>
                          <a:latin typeface="Arial" charset="0"/>
                          <a:cs typeface="Arial" charset="0"/>
                        </a:rPr>
                        <a:t>Які установки учасників сприяють результативній роботі, а які заважають їй? Які навички, знання та особистісні настанови необхідні провідному групи? Які етапи проходить група у своєму розвитку? Крім конкретних рекомендацій, міститься виклад теоретичних основ групової роботи - аналіз природи індивідуальної та групової </a:t>
                      </a:r>
                      <a:r>
                        <a:rPr kumimoji="0" lang="uk" sz="1200" b="0" i="0" u="none" strike="noStrike" cap="none" normalizeH="0" baseline="0" dirty="0" err="1" smtClean="0">
                          <a:ln>
                            <a:noFill/>
                          </a:ln>
                          <a:solidFill>
                            <a:schemeClr val="tx1"/>
                          </a:solidFill>
                          <a:effectLst/>
                          <a:latin typeface="Arial" charset="0"/>
                          <a:cs typeface="Arial" charset="0"/>
                        </a:rPr>
                        <a:t>психодинаміки </a:t>
                      </a:r>
                      <a:r>
                        <a:rPr kumimoji="0" lang="uk" sz="1200" b="0" i="0" u="none" strike="noStrike" cap="none" normalizeH="0" baseline="0" dirty="0" smtClean="0">
                          <a:ln>
                            <a:noFill/>
                          </a:ln>
                          <a:solidFill>
                            <a:schemeClr val="tx1"/>
                          </a:solidFill>
                          <a:effectLst/>
                          <a:latin typeface="Arial" charset="0"/>
                          <a:cs typeface="Arial" charset="0"/>
                        </a:rPr>
                        <a:t>, обговорення функціональної моделі ведення груп, виділення двох основних напрямків розвитку групи. Є практичним посібником із ведення груп, оскільки у ній представлений аналіз всіх найважливіших моментів цієї роботи.</a:t>
                      </a:r>
                      <a:r>
                        <a:rPr kumimoji="0" lang="uk" sz="1700" b="0" i="0" u="none" strike="noStrike" cap="none" normalizeH="0" baseline="0" dirty="0" smtClean="0">
                          <a:ln>
                            <a:noFill/>
                          </a:ln>
                          <a:solidFill>
                            <a:schemeClr val="tx1"/>
                          </a:solidFill>
                          <a:effectLst/>
                          <a:latin typeface="Arial"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6400" name="Picture 27"/>
          <p:cNvPicPr>
            <a:picLocks noChangeAspect="1" noChangeArrowheads="1"/>
          </p:cNvPicPr>
          <p:nvPr/>
        </p:nvPicPr>
        <p:blipFill>
          <a:blip r:embed="rId3" cstate="print"/>
          <a:srcRect/>
          <a:stretch>
            <a:fillRect/>
          </a:stretch>
        </p:blipFill>
        <p:spPr bwMode="auto">
          <a:xfrm>
            <a:off x="6715125" y="3571875"/>
            <a:ext cx="1512888" cy="223202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ctrTitle"/>
          </p:nvPr>
        </p:nvSpPr>
        <p:spPr>
          <a:xfrm>
            <a:off x="2286000" y="3124200"/>
            <a:ext cx="6172200" cy="1893888"/>
          </a:xfrm>
        </p:spPr>
        <p:txBody>
          <a:bodyPr/>
          <a:lstStyle/>
          <a:p>
            <a:pPr eaLnBrk="1" fontAlgn="auto" hangingPunct="1">
              <a:spcAft>
                <a:spcPts val="0"/>
              </a:spcAft>
              <a:defRPr/>
            </a:pPr>
            <a:r>
              <a:rPr lang="uk" dirty="0" smtClean="0"/>
              <a:t>Тема 2. </a:t>
            </a:r>
            <a:r>
              <a:rPr lang="ru-RU" dirty="0" smtClean="0"/>
              <a:t/>
            </a:r>
            <a:br>
              <a:rPr lang="ru-RU" dirty="0" smtClean="0"/>
            </a:br>
            <a:r>
              <a:rPr lang="uk" dirty="0" smtClean="0"/>
              <a:t>Проектування тренінгу</a:t>
            </a:r>
          </a:p>
        </p:txBody>
      </p:sp>
      <p:sp>
        <p:nvSpPr>
          <p:cNvPr id="44035" name="Подзаголовок 3"/>
          <p:cNvSpPr>
            <a:spLocks noGrp="1"/>
          </p:cNvSpPr>
          <p:nvPr>
            <p:ph type="subTitle" idx="1"/>
          </p:nvPr>
        </p:nvSpPr>
        <p:spPr>
          <a:xfrm>
            <a:off x="2286000" y="5003800"/>
            <a:ext cx="6172200" cy="1371600"/>
          </a:xfrm>
        </p:spPr>
        <p:txBody>
          <a:bodyPr/>
          <a:lstStyle/>
          <a:p>
            <a:pPr eaLnBrk="1" hangingPunct="1"/>
            <a:r>
              <a:rPr lang="uk" smtClean="0">
                <a:latin typeface="Century Schoolbook" pitchFamily="18" charset="0"/>
              </a:rPr>
              <a:t>Як написати програму свого тренінгу?</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6" name="Picture 4"/>
          <p:cNvPicPr>
            <a:picLocks noChangeAspect="1" noChangeArrowheads="1"/>
          </p:cNvPicPr>
          <p:nvPr/>
        </p:nvPicPr>
        <p:blipFill>
          <a:blip r:embed="rId2" cstate="print"/>
          <a:srcRect/>
          <a:stretch>
            <a:fillRect/>
          </a:stretch>
        </p:blipFill>
        <p:spPr bwMode="auto">
          <a:xfrm>
            <a:off x="0" y="1039813"/>
            <a:ext cx="9144000" cy="5197475"/>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mart.jpg"/>
          <p:cNvPicPr>
            <a:picLocks noGrp="1" noChangeAspect="1"/>
          </p:cNvPicPr>
          <p:nvPr>
            <p:ph sz="quarter" idx="1"/>
          </p:nvPr>
        </p:nvPicPr>
        <p:blipFill>
          <a:blip r:embed="rId2" cstate="print"/>
          <a:stretch>
            <a:fillRect/>
          </a:stretch>
        </p:blipFill>
        <p:spPr>
          <a:xfrm>
            <a:off x="175960" y="0"/>
            <a:ext cx="8968040" cy="6733058"/>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uk" dirty="0" smtClean="0"/>
              <a:t>3 кроки до ефективної програми тренінгу</a:t>
            </a:r>
            <a:endParaRPr lang="ru-RU" dirty="0"/>
          </a:p>
        </p:txBody>
      </p:sp>
      <p:sp>
        <p:nvSpPr>
          <p:cNvPr id="45059" name="Содержимое 2"/>
          <p:cNvSpPr>
            <a:spLocks noGrp="1"/>
          </p:cNvSpPr>
          <p:nvPr>
            <p:ph sz="quarter" idx="1"/>
          </p:nvPr>
        </p:nvSpPr>
        <p:spPr>
          <a:xfrm>
            <a:off x="457200" y="1600200"/>
            <a:ext cx="7467600" cy="4873625"/>
          </a:xfrm>
        </p:spPr>
        <p:txBody>
          <a:bodyPr/>
          <a:lstStyle/>
          <a:p>
            <a:pPr eaLnBrk="1" hangingPunct="1"/>
            <a:r>
              <a:rPr lang="uk" sz="3200" dirty="0" smtClean="0">
                <a:latin typeface="Century Schoolbook" pitchFamily="18" charset="0"/>
              </a:rPr>
              <a:t>Крок 1 Визначаємо навколишні умови та межі</a:t>
            </a:r>
          </a:p>
          <a:p>
            <a:pPr eaLnBrk="1" hangingPunct="1"/>
            <a:r>
              <a:rPr lang="uk" sz="3200" dirty="0" smtClean="0">
                <a:latin typeface="Century Schoolbook" pitchFamily="18" charset="0"/>
              </a:rPr>
              <a:t>Крок 2 Дотримуємося структури програми</a:t>
            </a:r>
          </a:p>
          <a:p>
            <a:pPr eaLnBrk="1" hangingPunct="1"/>
            <a:r>
              <a:rPr lang="uk" sz="3200" dirty="0" smtClean="0">
                <a:latin typeface="Century Schoolbook" pitchFamily="18" charset="0"/>
              </a:rPr>
              <a:t>Крок 3 Перевіряємо збіг </a:t>
            </a:r>
            <a:r>
              <a:rPr lang="uk" sz="3200" dirty="0" smtClean="0">
                <a:latin typeface="Century Schoolbook" pitchFamily="18" charset="0"/>
              </a:rPr>
              <a:t>умов</a:t>
            </a:r>
            <a:endParaRPr lang="uk" sz="3200" dirty="0" smtClean="0">
              <a:latin typeface="Century Schoolbook" pitchFamily="18" charset="0"/>
            </a:endParaRPr>
          </a:p>
          <a:p>
            <a:pPr eaLnBrk="1" hangingPunct="1"/>
            <a:endParaRPr lang="ru-RU" dirty="0" smtClean="0">
              <a:latin typeface="Century Schoolbook"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3"/>
          <p:cNvSpPr>
            <a:spLocks noGrp="1"/>
          </p:cNvSpPr>
          <p:nvPr>
            <p:ph type="ctrTitle"/>
          </p:nvPr>
        </p:nvSpPr>
        <p:spPr>
          <a:xfrm>
            <a:off x="2286000" y="3124200"/>
            <a:ext cx="6172200" cy="1893888"/>
          </a:xfrm>
        </p:spPr>
        <p:txBody>
          <a:bodyPr/>
          <a:lstStyle/>
          <a:p>
            <a:pPr eaLnBrk="1" fontAlgn="auto" hangingPunct="1">
              <a:spcAft>
                <a:spcPts val="0"/>
              </a:spcAft>
              <a:defRPr/>
            </a:pPr>
            <a:r>
              <a:rPr lang="uk" smtClean="0"/>
              <a:t>Крок 1</a:t>
            </a:r>
          </a:p>
        </p:txBody>
      </p:sp>
      <p:sp>
        <p:nvSpPr>
          <p:cNvPr id="46083" name="Подзаголовок 4"/>
          <p:cNvSpPr>
            <a:spLocks noGrp="1"/>
          </p:cNvSpPr>
          <p:nvPr>
            <p:ph type="subTitle" idx="1"/>
          </p:nvPr>
        </p:nvSpPr>
        <p:spPr>
          <a:xfrm>
            <a:off x="2286000" y="5003800"/>
            <a:ext cx="6172200" cy="1371600"/>
          </a:xfrm>
        </p:spPr>
        <p:txBody>
          <a:bodyPr/>
          <a:lstStyle/>
          <a:p>
            <a:pPr eaLnBrk="1" hangingPunct="1"/>
            <a:r>
              <a:rPr lang="uk" smtClean="0">
                <a:latin typeface="Century Schoolbook" pitchFamily="18" charset="0"/>
              </a:rPr>
              <a:t>Визначаємо зовнішні умови для складання ефективної програми</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p:txBody>
          <a:bodyPr wrap="square" lIns="91440" tIns="45720" rIns="91440" bIns="45720" numCol="1" anchorCtr="0" compatLnSpc="1">
            <a:prstTxWarp prst="textNoShape">
              <a:avLst/>
            </a:prstTxWarp>
          </a:bodyPr>
          <a:lstStyle/>
          <a:p>
            <a:pPr algn="ctr" eaLnBrk="1" hangingPunct="1"/>
            <a:r>
              <a:rPr lang="uk" sz="3200" cap="none" smtClean="0">
                <a:latin typeface="Century Schoolbook" pitchFamily="18" charset="0"/>
              </a:rPr>
              <a:t>Ключові питання для будівництва кордонів програми</a:t>
            </a:r>
          </a:p>
        </p:txBody>
      </p:sp>
      <p:sp>
        <p:nvSpPr>
          <p:cNvPr id="47107" name="Содержимое 2"/>
          <p:cNvSpPr>
            <a:spLocks noGrp="1"/>
          </p:cNvSpPr>
          <p:nvPr>
            <p:ph sz="quarter" idx="1"/>
          </p:nvPr>
        </p:nvSpPr>
        <p:spPr>
          <a:xfrm>
            <a:off x="457200" y="1600200"/>
            <a:ext cx="7467600" cy="4873625"/>
          </a:xfrm>
        </p:spPr>
        <p:txBody>
          <a:bodyPr/>
          <a:lstStyle/>
          <a:p>
            <a:pPr eaLnBrk="1" hangingPunct="1">
              <a:buFont typeface="Wingdings" pitchFamily="2" charset="2"/>
              <a:buNone/>
            </a:pPr>
            <a:r>
              <a:rPr lang="uk" sz="2800" smtClean="0">
                <a:latin typeface="Century Schoolbook" pitchFamily="18" charset="0"/>
              </a:rPr>
              <a:t>1 </a:t>
            </a:r>
            <a:r>
              <a:rPr lang="uk" smtClean="0">
                <a:latin typeface="Century Schoolbook" pitchFamily="18" charset="0"/>
              </a:rPr>
              <a:t>. Навіщо потрібна програма – РЕЗУЛЬТАТ її дії,</a:t>
            </a:r>
          </a:p>
          <a:p>
            <a:pPr eaLnBrk="1" hangingPunct="1">
              <a:buFont typeface="Wingdings" pitchFamily="2" charset="2"/>
              <a:buNone/>
            </a:pPr>
            <a:r>
              <a:rPr lang="uk" smtClean="0">
                <a:latin typeface="Century Schoolbook" pitchFamily="18" charset="0"/>
              </a:rPr>
              <a:t>2. Що хоче замовник, що він далі робитиме з цими РЕЗУЛЬТАТами?</a:t>
            </a:r>
          </a:p>
          <a:p>
            <a:pPr eaLnBrk="1" hangingPunct="1">
              <a:buFont typeface="Wingdings" pitchFamily="2" charset="2"/>
              <a:buNone/>
            </a:pPr>
            <a:r>
              <a:rPr lang="uk" smtClean="0">
                <a:latin typeface="Century Schoolbook" pitchFamily="18" charset="0"/>
              </a:rPr>
              <a:t>3. Хто цільові клієнти тренінгу?</a:t>
            </a:r>
          </a:p>
          <a:p>
            <a:pPr eaLnBrk="1" hangingPunct="1">
              <a:buFont typeface="Wingdings" pitchFamily="2" charset="2"/>
              <a:buNone/>
            </a:pPr>
            <a:r>
              <a:rPr lang="uk" smtClean="0">
                <a:latin typeface="Century Schoolbook" pitchFamily="18" charset="0"/>
              </a:rPr>
              <a:t>4. Як ми перевіримо, виміряємо, що ми отримали РЕЗУЛЬТАТ? (Ефективність)</a:t>
            </a:r>
          </a:p>
          <a:p>
            <a:pPr eaLnBrk="1" hangingPunct="1">
              <a:buFont typeface="Wingdings" pitchFamily="2" charset="2"/>
              <a:buNone/>
            </a:pPr>
            <a:r>
              <a:rPr lang="uk" sz="2800" smtClean="0">
                <a:latin typeface="Century Schoolbook" pitchFamily="18" charset="0"/>
              </a:rPr>
              <a:t>5. Логістика тренінгу: у людина, у годин, бюджет </a:t>
            </a:r>
            <a:r>
              <a:rPr lang="uk" smtClean="0">
                <a:latin typeface="Century Schoolbook" pitchFamily="18" charset="0"/>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ctrTitle"/>
          </p:nvPr>
        </p:nvSpPr>
        <p:spPr>
          <a:xfrm>
            <a:off x="2286000" y="3124200"/>
            <a:ext cx="6172200" cy="1893888"/>
          </a:xfrm>
        </p:spPr>
        <p:txBody>
          <a:bodyPr/>
          <a:lstStyle/>
          <a:p>
            <a:pPr eaLnBrk="1" fontAlgn="auto" hangingPunct="1">
              <a:spcAft>
                <a:spcPts val="0"/>
              </a:spcAft>
              <a:defRPr/>
            </a:pPr>
            <a:r>
              <a:rPr lang="uk" dirty="0" smtClean="0"/>
              <a:t>Крок 2 Дотримуємося структури програми тренінгу</a:t>
            </a:r>
          </a:p>
        </p:txBody>
      </p:sp>
      <p:sp>
        <p:nvSpPr>
          <p:cNvPr id="48131" name="Подзаголовок 3"/>
          <p:cNvSpPr>
            <a:spLocks noGrp="1"/>
          </p:cNvSpPr>
          <p:nvPr>
            <p:ph type="subTitle" idx="1"/>
          </p:nvPr>
        </p:nvSpPr>
        <p:spPr>
          <a:xfrm>
            <a:off x="2286000" y="5003800"/>
            <a:ext cx="6172200" cy="1371600"/>
          </a:xfrm>
        </p:spPr>
        <p:txBody>
          <a:bodyPr/>
          <a:lstStyle/>
          <a:p>
            <a:pPr eaLnBrk="1" hangingPunct="1"/>
            <a:r>
              <a:rPr lang="uk" smtClean="0">
                <a:latin typeface="Century Schoolbook" pitchFamily="18" charset="0"/>
              </a:rPr>
              <a:t>Огляд основних компонентів програми тренінгу</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fontAlgn="auto" hangingPunct="1">
              <a:spcAft>
                <a:spcPts val="0"/>
              </a:spcAft>
              <a:defRPr/>
            </a:pPr>
            <a:r>
              <a:rPr lang="uk" smtClean="0"/>
              <a:t>Опис тренінгу</a:t>
            </a:r>
          </a:p>
        </p:txBody>
      </p:sp>
      <p:sp>
        <p:nvSpPr>
          <p:cNvPr id="49155"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uk" smtClean="0">
                <a:latin typeface="Century Schoolbook" pitchFamily="18" charset="0"/>
              </a:rPr>
              <a:t>Назва (тема)</a:t>
            </a:r>
          </a:p>
          <a:p>
            <a:pPr eaLnBrk="1" hangingPunct="1">
              <a:lnSpc>
                <a:spcPct val="90000"/>
              </a:lnSpc>
            </a:pPr>
            <a:r>
              <a:rPr lang="uk" smtClean="0">
                <a:latin typeface="Century Schoolbook" pitchFamily="18" charset="0"/>
              </a:rPr>
              <a:t>Цільова аудиторія (для кого)</a:t>
            </a:r>
          </a:p>
          <a:p>
            <a:pPr eaLnBrk="1" hangingPunct="1">
              <a:lnSpc>
                <a:spcPct val="90000"/>
              </a:lnSpc>
            </a:pPr>
            <a:r>
              <a:rPr lang="uk" smtClean="0">
                <a:latin typeface="Century Schoolbook" pitchFamily="18" charset="0"/>
              </a:rPr>
              <a:t>Ціль</a:t>
            </a:r>
          </a:p>
          <a:p>
            <a:pPr eaLnBrk="1" hangingPunct="1">
              <a:lnSpc>
                <a:spcPct val="90000"/>
              </a:lnSpc>
            </a:pPr>
            <a:r>
              <a:rPr lang="uk" smtClean="0">
                <a:latin typeface="Century Schoolbook" pitchFamily="18" charset="0"/>
              </a:rPr>
              <a:t>Завдання</a:t>
            </a:r>
          </a:p>
          <a:p>
            <a:pPr eaLnBrk="1" hangingPunct="1">
              <a:lnSpc>
                <a:spcPct val="90000"/>
              </a:lnSpc>
            </a:pPr>
            <a:r>
              <a:rPr lang="uk" smtClean="0">
                <a:latin typeface="Century Schoolbook" pitchFamily="18" charset="0"/>
              </a:rPr>
              <a:t>Результат</a:t>
            </a:r>
          </a:p>
          <a:p>
            <a:pPr eaLnBrk="1" hangingPunct="1">
              <a:lnSpc>
                <a:spcPct val="90000"/>
              </a:lnSpc>
            </a:pPr>
            <a:r>
              <a:rPr lang="uk" smtClean="0">
                <a:latin typeface="Century Schoolbook" pitchFamily="18" charset="0"/>
              </a:rPr>
              <a:t>Критерії ефективності</a:t>
            </a:r>
          </a:p>
          <a:p>
            <a:pPr eaLnBrk="1" hangingPunct="1">
              <a:lnSpc>
                <a:spcPct val="90000"/>
              </a:lnSpc>
            </a:pPr>
            <a:r>
              <a:rPr lang="uk" smtClean="0">
                <a:latin typeface="Century Schoolbook" pitchFamily="18" charset="0"/>
              </a:rPr>
              <a:t>Логістика (кількість годин, кількість осіб, розбивка за темами)</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sz="quarter" idx="1"/>
          </p:nvPr>
        </p:nvSpPr>
        <p:spPr>
          <a:xfrm>
            <a:off x="827088" y="1844675"/>
            <a:ext cx="7740650" cy="4175125"/>
          </a:xfrm>
        </p:spPr>
        <p:txBody>
          <a:bodyPr/>
          <a:lstStyle/>
          <a:p>
            <a:pPr eaLnBrk="1" hangingPunct="1">
              <a:lnSpc>
                <a:spcPct val="90000"/>
              </a:lnSpc>
            </a:pPr>
            <a:r>
              <a:rPr lang="uk" sz="2500" dirty="0" smtClean="0">
                <a:latin typeface="Century Schoolbook" pitchFamily="18" charset="0"/>
              </a:rPr>
              <a:t>Вступ</a:t>
            </a:r>
            <a:endParaRPr lang="uk" sz="2500" dirty="0" smtClean="0">
              <a:latin typeface="Century Schoolbook" pitchFamily="18" charset="0"/>
            </a:endParaRPr>
          </a:p>
          <a:p>
            <a:pPr eaLnBrk="1" hangingPunct="1">
              <a:lnSpc>
                <a:spcPct val="90000"/>
              </a:lnSpc>
              <a:buFontTx/>
              <a:buChar char="-"/>
            </a:pPr>
            <a:r>
              <a:rPr lang="uk" sz="2500" dirty="0" smtClean="0">
                <a:latin typeface="Century Schoolbook" pitchFamily="18" charset="0"/>
              </a:rPr>
              <a:t>Ціль</a:t>
            </a:r>
          </a:p>
          <a:p>
            <a:pPr eaLnBrk="1" hangingPunct="1">
              <a:lnSpc>
                <a:spcPct val="90000"/>
              </a:lnSpc>
              <a:buFontTx/>
              <a:buChar char="-"/>
            </a:pPr>
            <a:r>
              <a:rPr lang="uk" sz="2500" dirty="0" smtClean="0">
                <a:latin typeface="Century Schoolbook" pitchFamily="18" charset="0"/>
              </a:rPr>
              <a:t>Завдання</a:t>
            </a:r>
          </a:p>
          <a:p>
            <a:pPr eaLnBrk="1" hangingPunct="1">
              <a:lnSpc>
                <a:spcPct val="90000"/>
              </a:lnSpc>
              <a:buFontTx/>
              <a:buChar char="-"/>
            </a:pPr>
            <a:r>
              <a:rPr lang="uk" sz="2500" dirty="0" smtClean="0">
                <a:latin typeface="Century Schoolbook" pitchFamily="18" charset="0"/>
              </a:rPr>
              <a:t>Перша дія. Криголам</a:t>
            </a:r>
          </a:p>
          <a:p>
            <a:pPr eaLnBrk="1" hangingPunct="1">
              <a:lnSpc>
                <a:spcPct val="90000"/>
              </a:lnSpc>
              <a:buFontTx/>
              <a:buChar char="-"/>
            </a:pPr>
            <a:r>
              <a:rPr lang="uk" sz="2500" dirty="0" smtClean="0">
                <a:latin typeface="Century Schoolbook" pitchFamily="18" charset="0"/>
              </a:rPr>
              <a:t>Теоретична частина</a:t>
            </a:r>
          </a:p>
          <a:p>
            <a:pPr eaLnBrk="1" hangingPunct="1">
              <a:lnSpc>
                <a:spcPct val="90000"/>
              </a:lnSpc>
              <a:buFontTx/>
              <a:buChar char="-"/>
            </a:pPr>
            <a:r>
              <a:rPr lang="uk" sz="2500" dirty="0" smtClean="0">
                <a:latin typeface="Century Schoolbook" pitchFamily="18" charset="0"/>
              </a:rPr>
              <a:t>Практична частина</a:t>
            </a:r>
          </a:p>
          <a:p>
            <a:pPr eaLnBrk="1" hangingPunct="1">
              <a:lnSpc>
                <a:spcPct val="90000"/>
              </a:lnSpc>
              <a:buFontTx/>
              <a:buChar char="-"/>
            </a:pPr>
            <a:r>
              <a:rPr lang="uk" sz="2500" dirty="0" smtClean="0">
                <a:latin typeface="Century Schoolbook" pitchFamily="18" charset="0"/>
              </a:rPr>
              <a:t>Зворотній зв'язок</a:t>
            </a:r>
          </a:p>
          <a:p>
            <a:pPr eaLnBrk="1" hangingPunct="1">
              <a:lnSpc>
                <a:spcPct val="90000"/>
              </a:lnSpc>
              <a:buFontTx/>
              <a:buChar char="-"/>
            </a:pPr>
            <a:r>
              <a:rPr lang="uk" sz="2500" dirty="0" smtClean="0">
                <a:latin typeface="Century Schoolbook" pitchFamily="18" charset="0"/>
              </a:rPr>
              <a:t>Огляд ключових пунктів навчання</a:t>
            </a:r>
          </a:p>
          <a:p>
            <a:pPr eaLnBrk="1" hangingPunct="1">
              <a:lnSpc>
                <a:spcPct val="90000"/>
              </a:lnSpc>
              <a:buFontTx/>
              <a:buChar char="-"/>
            </a:pPr>
            <a:r>
              <a:rPr lang="uk" sz="2500" dirty="0" smtClean="0">
                <a:latin typeface="Century Schoolbook" pitchFamily="18" charset="0"/>
              </a:rPr>
              <a:t>Підсумки тренінгу та фіксація результатів.</a:t>
            </a:r>
          </a:p>
          <a:p>
            <a:pPr eaLnBrk="1" hangingPunct="1">
              <a:lnSpc>
                <a:spcPct val="90000"/>
              </a:lnSpc>
              <a:buFontTx/>
              <a:buChar char="-"/>
            </a:pPr>
            <a:endParaRPr lang="ru-RU" sz="2500" dirty="0" smtClean="0">
              <a:latin typeface="Century Schoolbook" pitchFamily="18" charset="0"/>
            </a:endParaRPr>
          </a:p>
          <a:p>
            <a:pPr algn="ctr" eaLnBrk="1" hangingPunct="1">
              <a:lnSpc>
                <a:spcPct val="90000"/>
              </a:lnSpc>
              <a:buFont typeface="Symbol" pitchFamily="18" charset="2"/>
              <a:buChar char=""/>
            </a:pPr>
            <a:endParaRPr lang="ru-RU" sz="2500" dirty="0" smtClean="0">
              <a:latin typeface="Century Schoolbook" pitchFamily="18" charset="0"/>
            </a:endParaRPr>
          </a:p>
          <a:p>
            <a:pPr algn="ctr" eaLnBrk="1" hangingPunct="1">
              <a:lnSpc>
                <a:spcPct val="90000"/>
              </a:lnSpc>
              <a:buFontTx/>
              <a:buChar char="-"/>
            </a:pPr>
            <a:endParaRPr lang="ru-RU" sz="3700" dirty="0" smtClean="0">
              <a:latin typeface="Century Schoolbook" pitchFamily="18" charset="0"/>
            </a:endParaRPr>
          </a:p>
        </p:txBody>
      </p:sp>
      <p:sp>
        <p:nvSpPr>
          <p:cNvPr id="50179" name="Rectangle 4"/>
          <p:cNvSpPr>
            <a:spLocks noChangeArrowheads="1"/>
          </p:cNvSpPr>
          <p:nvPr/>
        </p:nvSpPr>
        <p:spPr bwMode="auto">
          <a:xfrm>
            <a:off x="1403350" y="765175"/>
            <a:ext cx="6337300" cy="774700"/>
          </a:xfrm>
          <a:prstGeom prst="rect">
            <a:avLst/>
          </a:prstGeom>
          <a:noFill/>
          <a:ln w="9525">
            <a:noFill/>
            <a:miter lim="800000"/>
            <a:headEnd/>
            <a:tailEnd/>
          </a:ln>
        </p:spPr>
        <p:txBody>
          <a:bodyPr>
            <a:spAutoFit/>
          </a:bodyPr>
          <a:lstStyle/>
          <a:p>
            <a:pPr algn="ctr">
              <a:lnSpc>
                <a:spcPct val="80000"/>
              </a:lnSpc>
              <a:spcBef>
                <a:spcPct val="20000"/>
              </a:spcBef>
              <a:buClr>
                <a:schemeClr val="accent2"/>
              </a:buClr>
              <a:buFont typeface="Wingdings" pitchFamily="2" charset="2"/>
              <a:buNone/>
            </a:pPr>
            <a:r>
              <a:rPr lang="uk" sz="2800"/>
              <a:t>Основні компоненти програми тренінгу:</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algn="ctr" eaLnBrk="1" fontAlgn="auto" hangingPunct="1">
              <a:spcAft>
                <a:spcPts val="0"/>
              </a:spcAft>
              <a:defRPr/>
            </a:pPr>
            <a:r>
              <a:rPr lang="uk" sz="2600" b="1" smtClean="0"/>
              <a:t>Розподіл часу у структурі навичкового бізнес-тренінгу </a:t>
            </a:r>
            <a:r>
              <a:rPr lang="ru-RU" sz="2600" b="1" smtClean="0"/>
              <a:t/>
            </a:r>
            <a:br>
              <a:rPr lang="ru-RU" sz="2600" b="1" smtClean="0"/>
            </a:br>
            <a:r>
              <a:rPr lang="uk" sz="2600" b="1" smtClean="0"/>
              <a:t>(формула ефективності)</a:t>
            </a:r>
          </a:p>
        </p:txBody>
      </p:sp>
      <p:sp>
        <p:nvSpPr>
          <p:cNvPr id="51203" name="Rectangle 3"/>
          <p:cNvSpPr>
            <a:spLocks noGrp="1" noChangeArrowheads="1"/>
          </p:cNvSpPr>
          <p:nvPr>
            <p:ph sz="quarter" idx="1"/>
          </p:nvPr>
        </p:nvSpPr>
        <p:spPr>
          <a:xfrm>
            <a:off x="457200" y="1600200"/>
            <a:ext cx="7467600" cy="4873625"/>
          </a:xfrm>
        </p:spPr>
        <p:txBody>
          <a:bodyPr/>
          <a:lstStyle/>
          <a:p>
            <a:pPr eaLnBrk="1" hangingPunct="1">
              <a:lnSpc>
                <a:spcPct val="90000"/>
              </a:lnSpc>
            </a:pPr>
            <a:endParaRPr lang="ru-RU" sz="2100" b="1" smtClean="0">
              <a:latin typeface="Century Schoolbook" pitchFamily="18" charset="0"/>
            </a:endParaRPr>
          </a:p>
          <a:p>
            <a:pPr eaLnBrk="1" hangingPunct="1">
              <a:lnSpc>
                <a:spcPct val="90000"/>
              </a:lnSpc>
            </a:pPr>
            <a:r>
              <a:rPr lang="uk" sz="2100" b="1" smtClean="0">
                <a:latin typeface="Century Schoolbook" pitchFamily="18" charset="0"/>
              </a:rPr>
              <a:t>2 % </a:t>
            </a:r>
            <a:r>
              <a:rPr lang="uk" sz="2100" smtClean="0">
                <a:latin typeface="Century Schoolbook" pitchFamily="18" charset="0"/>
              </a:rPr>
              <a:t>Введення, цілі та завдання тренінгу,</a:t>
            </a:r>
          </a:p>
          <a:p>
            <a:pPr eaLnBrk="1" hangingPunct="1">
              <a:lnSpc>
                <a:spcPct val="90000"/>
              </a:lnSpc>
            </a:pPr>
            <a:r>
              <a:rPr lang="uk" sz="2100" b="1" smtClean="0">
                <a:latin typeface="Century Schoolbook" pitchFamily="18" charset="0"/>
              </a:rPr>
              <a:t>25% </a:t>
            </a:r>
            <a:r>
              <a:rPr lang="uk" sz="2100" smtClean="0">
                <a:latin typeface="Century Schoolbook" pitchFamily="18" charset="0"/>
              </a:rPr>
              <a:t>теоретичний матеріал (у тому числі огляд ключових пунктів навчання, у тому числі зворотний зв'язок з теоретичного матеріалу),</a:t>
            </a:r>
          </a:p>
          <a:p>
            <a:pPr eaLnBrk="1" hangingPunct="1">
              <a:lnSpc>
                <a:spcPct val="90000"/>
              </a:lnSpc>
            </a:pPr>
            <a:r>
              <a:rPr lang="uk" sz="2100" b="1" smtClean="0">
                <a:latin typeface="Century Schoolbook" pitchFamily="18" charset="0"/>
              </a:rPr>
              <a:t>65% </a:t>
            </a:r>
            <a:r>
              <a:rPr lang="uk" sz="2100" smtClean="0">
                <a:latin typeface="Century Schoolbook" pitchFamily="18" charset="0"/>
              </a:rPr>
              <a:t>практичний матеріал (50% ділові ігри, вправи, кейс-стадії, 20% робота учасників: мозкові штурми, обговорення, розбір конкретних прикладів, у тому числі зворотний зв'язок із практичного матеріалу, у тому числі «Криголам»)</a:t>
            </a:r>
          </a:p>
          <a:p>
            <a:pPr eaLnBrk="1" hangingPunct="1">
              <a:lnSpc>
                <a:spcPct val="90000"/>
              </a:lnSpc>
            </a:pPr>
            <a:r>
              <a:rPr lang="uk" sz="2100" b="1" smtClean="0">
                <a:latin typeface="Century Schoolbook" pitchFamily="18" charset="0"/>
              </a:rPr>
              <a:t>5% </a:t>
            </a:r>
            <a:r>
              <a:rPr lang="uk" sz="2100" smtClean="0">
                <a:latin typeface="Century Schoolbook" pitchFamily="18" charset="0"/>
              </a:rPr>
              <a:t>консультації з питань слухачів на тему тренінгу,</a:t>
            </a:r>
          </a:p>
          <a:p>
            <a:pPr eaLnBrk="1" hangingPunct="1">
              <a:lnSpc>
                <a:spcPct val="90000"/>
              </a:lnSpc>
            </a:pPr>
            <a:r>
              <a:rPr lang="uk" sz="2100" b="1" smtClean="0">
                <a:latin typeface="Century Schoolbook" pitchFamily="18" charset="0"/>
              </a:rPr>
              <a:t>3 % </a:t>
            </a:r>
            <a:r>
              <a:rPr lang="uk" sz="2100" smtClean="0">
                <a:latin typeface="Century Schoolbook" pitchFamily="18" charset="0"/>
              </a:rPr>
              <a:t>Підсумки тренінгу та фіксація результатів.</a:t>
            </a:r>
          </a:p>
          <a:p>
            <a:pPr eaLnBrk="1" hangingPunct="1">
              <a:lnSpc>
                <a:spcPct val="90000"/>
              </a:lnSpc>
            </a:pPr>
            <a:endParaRPr lang="ru-RU" sz="2100" smtClean="0">
              <a:latin typeface="Century Schoolbook"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7467600" cy="796925"/>
          </a:xfrm>
        </p:spPr>
        <p:txBody>
          <a:bodyPr/>
          <a:lstStyle/>
          <a:p>
            <a:pPr eaLnBrk="1" fontAlgn="auto" hangingPunct="1">
              <a:spcAft>
                <a:spcPts val="0"/>
              </a:spcAft>
              <a:defRPr/>
            </a:pPr>
            <a:r>
              <a:rPr lang="uk" dirty="0" smtClean="0"/>
              <a:t>рекомендована література</a:t>
            </a:r>
          </a:p>
        </p:txBody>
      </p:sp>
      <p:sp>
        <p:nvSpPr>
          <p:cNvPr id="17411" name="Rectangle 3"/>
          <p:cNvSpPr>
            <a:spLocks noChangeArrowheads="1"/>
          </p:cNvSpPr>
          <p:nvPr/>
        </p:nvSpPr>
        <p:spPr bwMode="auto">
          <a:xfrm>
            <a:off x="1533525" y="1685925"/>
            <a:ext cx="2279650" cy="0"/>
          </a:xfrm>
          <a:prstGeom prst="rect">
            <a:avLst/>
          </a:prstGeom>
          <a:noFill/>
          <a:ln w="9525">
            <a:noFill/>
            <a:miter lim="800000"/>
            <a:headEnd/>
            <a:tailEnd/>
          </a:ln>
        </p:spPr>
        <p:txBody>
          <a:bodyPr wrap="none">
            <a:spAutoFit/>
          </a:bodyPr>
          <a:lstStyle/>
          <a:p>
            <a:endParaRPr lang="ru-RU"/>
          </a:p>
        </p:txBody>
      </p:sp>
      <p:graphicFrame>
        <p:nvGraphicFramePr>
          <p:cNvPr id="68638" name="Group 30"/>
          <p:cNvGraphicFramePr>
            <a:graphicFrameLocks noGrp="1"/>
          </p:cNvGraphicFramePr>
          <p:nvPr/>
        </p:nvGraphicFramePr>
        <p:xfrm>
          <a:off x="571500" y="1214438"/>
          <a:ext cx="8032778" cy="5334016"/>
        </p:xfrm>
        <a:graphic>
          <a:graphicData uri="http://schemas.openxmlformats.org/drawingml/2006/table">
            <a:tbl>
              <a:tblPr/>
              <a:tblGrid>
                <a:gridCol w="5622462"/>
                <a:gridCol w="2410316"/>
              </a:tblGrid>
              <a:tr h="2445833">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700" b="1" i="0" u="none" strike="noStrike" cap="none" normalizeH="0" baseline="0" dirty="0" smtClean="0">
                          <a:ln>
                            <a:noFill/>
                          </a:ln>
                          <a:solidFill>
                            <a:schemeClr val="tx1"/>
                          </a:solidFill>
                          <a:effectLst/>
                          <a:latin typeface="Arial" charset="0"/>
                          <a:cs typeface="Arial" charset="0"/>
                        </a:rPr>
                        <a:t>Сидоренко О.О. Технологія створення тренінгу. Від задуму до результату - </a:t>
                      </a:r>
                      <a:r>
                        <a:rPr kumimoji="0" lang="uk" sz="1700" b="1" i="0" u="none" strike="noStrike" cap="none" normalizeH="0" baseline="0" dirty="0" err="1" smtClean="0">
                          <a:ln>
                            <a:noFill/>
                          </a:ln>
                          <a:solidFill>
                            <a:schemeClr val="tx1"/>
                          </a:solidFill>
                          <a:effectLst/>
                          <a:latin typeface="Arial" charset="0"/>
                          <a:cs typeface="Arial" charset="0"/>
                        </a:rPr>
                        <a:t>Спб </a:t>
                      </a:r>
                      <a:r>
                        <a:rPr kumimoji="0" lang="uk" sz="1700" b="1" i="0" u="none" strike="noStrike" cap="none" normalizeH="0" baseline="0" dirty="0" smtClean="0">
                          <a:ln>
                            <a:noFill/>
                          </a:ln>
                          <a:solidFill>
                            <a:schemeClr val="tx1"/>
                          </a:solidFill>
                          <a:effectLst/>
                          <a:latin typeface="Arial" charset="0"/>
                          <a:cs typeface="Arial" charset="0"/>
                        </a:rPr>
                        <a:t>.: Мова, 2007 - 336 с.</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700" b="0" i="0" u="none" strike="noStrike" cap="none" normalizeH="0" baseline="0" dirty="0" smtClean="0">
                          <a:ln>
                            <a:noFill/>
                          </a:ln>
                          <a:solidFill>
                            <a:schemeClr val="tx1"/>
                          </a:solidFill>
                          <a:effectLst/>
                          <a:latin typeface="Arial" charset="0"/>
                          <a:cs typeface="Arial" charset="0"/>
                        </a:rPr>
                        <a:t>Технології створення програм розвитку на різних галузях людської практики.</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8183">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700" b="1" i="0" u="none" strike="noStrike" cap="none" normalizeH="0" baseline="0" smtClean="0">
                          <a:ln>
                            <a:noFill/>
                          </a:ln>
                          <a:solidFill>
                            <a:schemeClr val="tx1"/>
                          </a:solidFill>
                          <a:effectLst/>
                          <a:latin typeface="Arial" charset="0"/>
                          <a:cs typeface="Arial" charset="0"/>
                        </a:rPr>
                        <a:t>Венщикова І. Технологія організації та ведення бізнес-тренінгу - Спб.: Мова 2006 - 342 с.</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u="none" strike="noStrike" cap="none" normalizeH="0" baseline="0" smtClean="0">
                          <a:ln>
                            <a:noFill/>
                          </a:ln>
                          <a:solidFill>
                            <a:schemeClr val="tx1"/>
                          </a:solidFill>
                          <a:effectLst/>
                          <a:latin typeface="Arial" charset="0"/>
                          <a:cs typeface="Arial" charset="0"/>
                        </a:rPr>
                        <a:t>Успішний тренінг із навчання персоналу: у якій формі краще проводити навчання; як правильно зібрати інформацію перед початком тренінгу; які якості бажано володіти тренеру і як поводитися в процесі тренінгу; як розробити та провести ефективний тренінг, які прийоми та засоби для цього використовувати; як долати труднощі, що виникають; як оцінити ефективність бізнес-тренінгу тощо.</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7423" name="Picture 19" descr="453048"/>
          <p:cNvPicPr>
            <a:picLocks noChangeAspect="1" noChangeArrowheads="1"/>
          </p:cNvPicPr>
          <p:nvPr/>
        </p:nvPicPr>
        <p:blipFill>
          <a:blip r:embed="rId2" cstate="print"/>
          <a:srcRect/>
          <a:stretch>
            <a:fillRect/>
          </a:stretch>
        </p:blipFill>
        <p:spPr bwMode="auto">
          <a:xfrm>
            <a:off x="6715125" y="1214438"/>
            <a:ext cx="1544638" cy="2160587"/>
          </a:xfrm>
          <a:prstGeom prst="rect">
            <a:avLst/>
          </a:prstGeom>
          <a:noFill/>
          <a:ln w="9525">
            <a:noFill/>
            <a:miter lim="800000"/>
            <a:headEnd/>
            <a:tailEnd/>
          </a:ln>
        </p:spPr>
      </p:pic>
      <p:pic>
        <p:nvPicPr>
          <p:cNvPr id="17424" name="Picture 21" descr="423090"/>
          <p:cNvPicPr>
            <a:picLocks noChangeAspect="1" noChangeArrowheads="1"/>
          </p:cNvPicPr>
          <p:nvPr/>
        </p:nvPicPr>
        <p:blipFill>
          <a:blip r:embed="rId3" cstate="print"/>
          <a:srcRect/>
          <a:stretch>
            <a:fillRect/>
          </a:stretch>
        </p:blipFill>
        <p:spPr bwMode="auto">
          <a:xfrm>
            <a:off x="6300788" y="3860800"/>
            <a:ext cx="2143125" cy="213360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uk" sz="3400" smtClean="0"/>
              <a:t>Основні компоненти програми: мета та завдання</a:t>
            </a:r>
          </a:p>
        </p:txBody>
      </p:sp>
      <p:sp>
        <p:nvSpPr>
          <p:cNvPr id="53251" name="Rectangle 3"/>
          <p:cNvSpPr>
            <a:spLocks noGrp="1" noChangeArrowheads="1"/>
          </p:cNvSpPr>
          <p:nvPr>
            <p:ph sz="quarter" idx="1"/>
          </p:nvPr>
        </p:nvSpPr>
        <p:spPr>
          <a:xfrm>
            <a:off x="457200" y="1600200"/>
            <a:ext cx="7467600" cy="4873625"/>
          </a:xfrm>
        </p:spPr>
        <p:txBody>
          <a:bodyPr/>
          <a:lstStyle/>
          <a:p>
            <a:pPr eaLnBrk="1" hangingPunct="1">
              <a:lnSpc>
                <a:spcPct val="90000"/>
              </a:lnSpc>
              <a:buFont typeface="Wingdings" pitchFamily="2" charset="2"/>
              <a:buNone/>
            </a:pPr>
            <a:r>
              <a:rPr lang="uk" sz="2600" smtClean="0">
                <a:latin typeface="Century Schoolbook" pitchFamily="18" charset="0"/>
              </a:rPr>
              <a:t>Насамперед мета має описувати загальний результат програми.</a:t>
            </a:r>
          </a:p>
          <a:p>
            <a:pPr eaLnBrk="1" hangingPunct="1">
              <a:lnSpc>
                <a:spcPct val="90000"/>
              </a:lnSpc>
              <a:buFont typeface="Wingdings" pitchFamily="2" charset="2"/>
              <a:buNone/>
            </a:pPr>
            <a:r>
              <a:rPr lang="uk" sz="2600" smtClean="0">
                <a:latin typeface="Century Schoolbook" pitchFamily="18" charset="0"/>
              </a:rPr>
              <a:t>Завдання це те, що учасники повинні виконати в кінці програми. Завдання мають бути:</a:t>
            </a:r>
          </a:p>
          <a:p>
            <a:pPr eaLnBrk="1" hangingPunct="1">
              <a:lnSpc>
                <a:spcPct val="90000"/>
              </a:lnSpc>
            </a:pPr>
            <a:r>
              <a:rPr lang="uk" sz="2600" smtClean="0">
                <a:latin typeface="Century Schoolbook" pitchFamily="18" charset="0"/>
              </a:rPr>
              <a:t>вузько спрямованими;</a:t>
            </a:r>
          </a:p>
          <a:p>
            <a:pPr eaLnBrk="1" hangingPunct="1">
              <a:lnSpc>
                <a:spcPct val="90000"/>
              </a:lnSpc>
            </a:pPr>
            <a:r>
              <a:rPr lang="uk" sz="2600" smtClean="0">
                <a:latin typeface="Century Schoolbook" pitchFamily="18" charset="0"/>
              </a:rPr>
              <a:t>вимірними;</a:t>
            </a:r>
          </a:p>
          <a:p>
            <a:pPr eaLnBrk="1" hangingPunct="1">
              <a:lnSpc>
                <a:spcPct val="90000"/>
              </a:lnSpc>
            </a:pPr>
            <a:r>
              <a:rPr lang="uk" sz="2600" smtClean="0">
                <a:latin typeface="Century Schoolbook" pitchFamily="18" charset="0"/>
              </a:rPr>
              <a:t>досяжними;</a:t>
            </a:r>
          </a:p>
          <a:p>
            <a:pPr eaLnBrk="1" hangingPunct="1">
              <a:lnSpc>
                <a:spcPct val="90000"/>
              </a:lnSpc>
            </a:pPr>
            <a:r>
              <a:rPr lang="uk" sz="2600" smtClean="0">
                <a:latin typeface="Century Schoolbook" pitchFamily="18" charset="0"/>
              </a:rPr>
              <a:t>реалістичними;</a:t>
            </a:r>
          </a:p>
          <a:p>
            <a:pPr eaLnBrk="1" hangingPunct="1">
              <a:lnSpc>
                <a:spcPct val="90000"/>
              </a:lnSpc>
            </a:pPr>
            <a:r>
              <a:rPr lang="uk" sz="2600" smtClean="0">
                <a:latin typeface="Century Schoolbook" pitchFamily="18" charset="0"/>
              </a:rPr>
              <a:t>розрахованими за часом.</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uk" sz="3400" smtClean="0"/>
              <a:t>Основні компоненти програми: цілі та завдання</a:t>
            </a:r>
          </a:p>
        </p:txBody>
      </p:sp>
      <p:sp>
        <p:nvSpPr>
          <p:cNvPr id="54275" name="Rectangle 3"/>
          <p:cNvSpPr>
            <a:spLocks noGrp="1" noChangeArrowheads="1"/>
          </p:cNvSpPr>
          <p:nvPr>
            <p:ph sz="quarter" idx="1"/>
          </p:nvPr>
        </p:nvSpPr>
        <p:spPr>
          <a:xfrm>
            <a:off x="457200" y="1600200"/>
            <a:ext cx="7467600" cy="4873625"/>
          </a:xfrm>
        </p:spPr>
        <p:txBody>
          <a:bodyPr/>
          <a:lstStyle/>
          <a:p>
            <a:pPr eaLnBrk="1" hangingPunct="1">
              <a:lnSpc>
                <a:spcPct val="90000"/>
              </a:lnSpc>
              <a:buFont typeface="Wingdings" pitchFamily="2" charset="2"/>
              <a:buNone/>
            </a:pPr>
            <a:r>
              <a:rPr lang="uk" sz="2600" smtClean="0">
                <a:latin typeface="Century Schoolbook" pitchFamily="18" charset="0"/>
              </a:rPr>
              <a:t>  </a:t>
            </a:r>
            <a:r>
              <a:rPr lang="uk" sz="2200" smtClean="0">
                <a:latin typeface="Century Schoolbook" pitchFamily="18" charset="0"/>
              </a:rPr>
              <a:t>Формулювання завдань краще починати з дієслова, бажано уникати слова «зрозуміти», оскільки воно звучить надто розпливчасто і не піддається виміру. Використовуйте такі формулювання та слова.</a:t>
            </a:r>
          </a:p>
          <a:p>
            <a:pPr eaLnBrk="1" hangingPunct="1">
              <a:lnSpc>
                <a:spcPct val="90000"/>
              </a:lnSpc>
            </a:pPr>
            <a:r>
              <a:rPr lang="uk" sz="2200" smtClean="0">
                <a:latin typeface="Century Schoolbook" pitchFamily="18" charset="0"/>
              </a:rPr>
              <a:t>Після завершення програми її учасники будуть здатні...</a:t>
            </a:r>
          </a:p>
          <a:p>
            <a:pPr eaLnBrk="1" hangingPunct="1">
              <a:lnSpc>
                <a:spcPct val="90000"/>
              </a:lnSpc>
            </a:pPr>
            <a:r>
              <a:rPr lang="uk" sz="2200" smtClean="0">
                <a:latin typeface="Century Schoolbook" pitchFamily="18" charset="0"/>
              </a:rPr>
              <a:t>...описувати,</a:t>
            </a:r>
          </a:p>
          <a:p>
            <a:pPr eaLnBrk="1" hangingPunct="1">
              <a:lnSpc>
                <a:spcPct val="90000"/>
              </a:lnSpc>
            </a:pPr>
            <a:r>
              <a:rPr lang="uk" sz="2200" smtClean="0">
                <a:latin typeface="Century Schoolbook" pitchFamily="18" charset="0"/>
              </a:rPr>
              <a:t>...визначати,</a:t>
            </a:r>
          </a:p>
          <a:p>
            <a:pPr eaLnBrk="1" hangingPunct="1">
              <a:lnSpc>
                <a:spcPct val="90000"/>
              </a:lnSpc>
            </a:pPr>
            <a:r>
              <a:rPr lang="uk" sz="2200" smtClean="0">
                <a:latin typeface="Century Schoolbook" pitchFamily="18" charset="0"/>
              </a:rPr>
              <a:t>...вимірювати,</a:t>
            </a:r>
          </a:p>
          <a:p>
            <a:pPr eaLnBrk="1" hangingPunct="1">
              <a:lnSpc>
                <a:spcPct val="90000"/>
              </a:lnSpc>
            </a:pPr>
            <a:r>
              <a:rPr lang="uk" sz="2200" smtClean="0">
                <a:latin typeface="Century Schoolbook" pitchFamily="18" charset="0"/>
              </a:rPr>
              <a:t>...застосовувати,</a:t>
            </a:r>
          </a:p>
          <a:p>
            <a:pPr eaLnBrk="1" hangingPunct="1">
              <a:lnSpc>
                <a:spcPct val="90000"/>
              </a:lnSpc>
            </a:pPr>
            <a:r>
              <a:rPr lang="uk" sz="2200" smtClean="0">
                <a:latin typeface="Century Schoolbook" pitchFamily="18" charset="0"/>
              </a:rPr>
              <a:t>...розробляти.</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eaLnBrk="1" hangingPunct="1"/>
            <a:r>
              <a:rPr lang="uk" sz="3400" cap="none" smtClean="0">
                <a:latin typeface="Century Schoolbook" pitchFamily="18" charset="0"/>
              </a:rPr>
              <a:t>ЗАВДАННЯ 2. Запрошення на тренінг</a:t>
            </a:r>
          </a:p>
        </p:txBody>
      </p:sp>
      <p:sp>
        <p:nvSpPr>
          <p:cNvPr id="55299" name="Rectangle 3"/>
          <p:cNvSpPr>
            <a:spLocks noGrp="1" noChangeArrowheads="1"/>
          </p:cNvSpPr>
          <p:nvPr>
            <p:ph sz="quarter" idx="1"/>
          </p:nvPr>
        </p:nvSpPr>
        <p:spPr>
          <a:xfrm>
            <a:off x="457200" y="1600200"/>
            <a:ext cx="7467600" cy="4873625"/>
          </a:xfrm>
        </p:spPr>
        <p:txBody>
          <a:bodyPr/>
          <a:lstStyle/>
          <a:p>
            <a:pPr marL="571500" indent="-571500" eaLnBrk="1" hangingPunct="1">
              <a:buFont typeface="Wingdings" pitchFamily="2" charset="2"/>
              <a:buNone/>
            </a:pPr>
            <a:endParaRPr lang="ru-RU" smtClean="0">
              <a:latin typeface="Century Schoolbook" pitchFamily="18" charset="0"/>
            </a:endParaRPr>
          </a:p>
          <a:p>
            <a:pPr marL="571500" indent="-571500" eaLnBrk="1" hangingPunct="1"/>
            <a:r>
              <a:rPr lang="uk" smtClean="0">
                <a:latin typeface="Century Schoolbook" pitchFamily="18" charset="0"/>
              </a:rPr>
              <a:t>Ознайомтеся з описом тренінгів</a:t>
            </a:r>
          </a:p>
          <a:p>
            <a:pPr marL="571500" indent="-571500" eaLnBrk="1" hangingPunct="1"/>
            <a:r>
              <a:rPr lang="uk" smtClean="0">
                <a:latin typeface="Century Schoolbook" pitchFamily="18" charset="0"/>
              </a:rPr>
              <a:t>Дайте відповідь на поставлені питання, обґрунтуйте відповіді.</a:t>
            </a:r>
          </a:p>
          <a:p>
            <a:pPr marL="571500" indent="-571500" eaLnBrk="1" hangingPunct="1"/>
            <a:r>
              <a:rPr lang="uk" smtClean="0">
                <a:latin typeface="Century Schoolbook" pitchFamily="18" charset="0"/>
              </a:rPr>
              <a:t>Презентуйте групі Ваш тренінг (коротко), відповідаючи на ці запитання.</a:t>
            </a:r>
          </a:p>
          <a:p>
            <a:pPr marL="571500" indent="-571500" eaLnBrk="1" hangingPunct="1">
              <a:buFont typeface="Wingdings" pitchFamily="2" charset="2"/>
              <a:buNone/>
            </a:pPr>
            <a:endParaRPr lang="ru-RU" smtClean="0">
              <a:latin typeface="Century Schoolbook" pitchFamily="18" charset="0"/>
            </a:endParaRPr>
          </a:p>
          <a:p>
            <a:pPr marL="571500" indent="-571500" eaLnBrk="1" hangingPunct="1">
              <a:buFont typeface="Wingdings" pitchFamily="2" charset="2"/>
              <a:buAutoNum type="arabicPeriod"/>
            </a:pPr>
            <a:endParaRPr lang="ru-RU" smtClean="0">
              <a:latin typeface="Century Schoolbook"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r>
              <a:rPr lang="uk" sz="3400" smtClean="0"/>
              <a:t>Основні компоненти програми: відкриття заняття</a:t>
            </a:r>
          </a:p>
        </p:txBody>
      </p:sp>
      <p:sp>
        <p:nvSpPr>
          <p:cNvPr id="56323" name="Rectangle 3"/>
          <p:cNvSpPr>
            <a:spLocks noGrp="1" noChangeArrowheads="1"/>
          </p:cNvSpPr>
          <p:nvPr>
            <p:ph sz="quarter" idx="1"/>
          </p:nvPr>
        </p:nvSpPr>
        <p:spPr>
          <a:xfrm>
            <a:off x="457200" y="1600200"/>
            <a:ext cx="7467600" cy="4873625"/>
          </a:xfrm>
        </p:spPr>
        <p:txBody>
          <a:bodyPr/>
          <a:lstStyle/>
          <a:p>
            <a:pPr eaLnBrk="1" hangingPunct="1">
              <a:lnSpc>
                <a:spcPct val="80000"/>
              </a:lnSpc>
              <a:buFont typeface="Wingdings" pitchFamily="2" charset="2"/>
              <a:buNone/>
            </a:pPr>
            <a:r>
              <a:rPr lang="uk" sz="2600" smtClean="0">
                <a:latin typeface="Century Schoolbook" pitchFamily="18" charset="0"/>
              </a:rPr>
              <a:t>Плануючи першу дію у тренінгу, важливо усвідомлювати, чого ви хочете досягти.</a:t>
            </a:r>
          </a:p>
          <a:p>
            <a:pPr eaLnBrk="1" hangingPunct="1">
              <a:lnSpc>
                <a:spcPct val="80000"/>
              </a:lnSpc>
              <a:buFont typeface="Wingdings" pitchFamily="2" charset="2"/>
              <a:buNone/>
            </a:pPr>
            <a:endParaRPr lang="ru-RU" sz="2600" smtClean="0">
              <a:latin typeface="Century Schoolbook" pitchFamily="18" charset="0"/>
            </a:endParaRPr>
          </a:p>
          <a:p>
            <a:pPr eaLnBrk="1" hangingPunct="1">
              <a:lnSpc>
                <a:spcPct val="80000"/>
              </a:lnSpc>
              <a:buFont typeface="Wingdings" pitchFamily="2" charset="2"/>
              <a:buNone/>
            </a:pPr>
            <a:r>
              <a:rPr lang="uk" sz="2600" smtClean="0">
                <a:latin typeface="Century Schoolbook" pitchFamily="18" charset="0"/>
              </a:rPr>
              <a:t>Навіть якщо тренери були знайомі з учасниками тренінгу ще до початку, треба бути готовим до проявів різних емоцій групою.</a:t>
            </a:r>
          </a:p>
          <a:p>
            <a:pPr eaLnBrk="1" hangingPunct="1">
              <a:lnSpc>
                <a:spcPct val="80000"/>
              </a:lnSpc>
              <a:buFont typeface="Wingdings" pitchFamily="2" charset="2"/>
              <a:buNone/>
            </a:pPr>
            <a:endParaRPr lang="ru-RU" sz="2600" smtClean="0">
              <a:latin typeface="Century Schoolbook" pitchFamily="18" charset="0"/>
            </a:endParaRPr>
          </a:p>
          <a:p>
            <a:pPr eaLnBrk="1" hangingPunct="1">
              <a:lnSpc>
                <a:spcPct val="80000"/>
              </a:lnSpc>
              <a:buFont typeface="Wingdings" pitchFamily="2" charset="2"/>
              <a:buNone/>
            </a:pPr>
            <a:r>
              <a:rPr lang="uk" sz="2600" smtClean="0">
                <a:latin typeface="Century Schoolbook" pitchFamily="18" charset="0"/>
              </a:rPr>
              <a:t>Тому в процесі розробки програми необхідно </a:t>
            </a:r>
            <a:r>
              <a:rPr lang="uk" sz="2600" b="1" smtClean="0">
                <a:latin typeface="Century Schoolbook" pitchFamily="18" charset="0"/>
              </a:rPr>
              <a:t>ретельно продумати першу дію тренінгу </a:t>
            </a:r>
            <a:r>
              <a:rPr lang="uk" sz="2600" smtClean="0">
                <a:latin typeface="Century Schoolbook" pitchFamily="18" charset="0"/>
              </a:rPr>
              <a:t>. Чого ви хочете досягти?</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fontAlgn="auto" hangingPunct="1">
              <a:spcAft>
                <a:spcPts val="0"/>
              </a:spcAft>
              <a:defRPr/>
            </a:pPr>
            <a:r>
              <a:rPr lang="uk" sz="2300" b="1" i="1" smtClean="0"/>
              <a:t>Основні компоненти програми: перехід до змісту</a:t>
            </a:r>
            <a:r>
              <a:rPr lang="ru-RU" sz="2300" smtClean="0"/>
              <a:t/>
            </a:r>
            <a:br>
              <a:rPr lang="ru-RU" sz="2300" smtClean="0"/>
            </a:br>
            <a:endParaRPr lang="ru-RU" sz="2300" smtClean="0"/>
          </a:p>
        </p:txBody>
      </p:sp>
      <p:sp>
        <p:nvSpPr>
          <p:cNvPr id="58371"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uk" sz="2600" smtClean="0">
                <a:latin typeface="Century Schoolbook" pitchFamily="18" charset="0"/>
              </a:rPr>
              <a:t>Після завершення першої дії роботу слід направити на досягнення цілей програми.</a:t>
            </a:r>
          </a:p>
          <a:p>
            <a:pPr eaLnBrk="1" hangingPunct="1">
              <a:lnSpc>
                <a:spcPct val="80000"/>
              </a:lnSpc>
            </a:pPr>
            <a:r>
              <a:rPr lang="uk" sz="2600" smtClean="0">
                <a:latin typeface="Century Schoolbook" pitchFamily="18" charset="0"/>
              </a:rPr>
              <a:t>При цьому повинна дотримуватися пропорційність між активною участю членів групи та лекціями тренера. Послідовність може бути такою:</a:t>
            </a:r>
          </a:p>
          <a:p>
            <a:pPr eaLnBrk="1" hangingPunct="1">
              <a:lnSpc>
                <a:spcPct val="80000"/>
              </a:lnSpc>
            </a:pPr>
            <a:r>
              <a:rPr lang="uk" sz="2600" smtClean="0">
                <a:latin typeface="Century Schoolbook" pitchFamily="18" charset="0"/>
              </a:rPr>
              <a:t>- Теоретична частина.</a:t>
            </a:r>
          </a:p>
          <a:p>
            <a:pPr eaLnBrk="1" hangingPunct="1">
              <a:lnSpc>
                <a:spcPct val="80000"/>
              </a:lnSpc>
            </a:pPr>
            <a:r>
              <a:rPr lang="uk" sz="2600" smtClean="0">
                <a:latin typeface="Century Schoolbook" pitchFamily="18" charset="0"/>
              </a:rPr>
              <a:t>- практична діяльність.</a:t>
            </a:r>
          </a:p>
          <a:p>
            <a:pPr eaLnBrk="1" hangingPunct="1">
              <a:lnSpc>
                <a:spcPct val="80000"/>
              </a:lnSpc>
            </a:pPr>
            <a:r>
              <a:rPr lang="uk" sz="2600" smtClean="0">
                <a:latin typeface="Century Schoolbook" pitchFamily="18" charset="0"/>
              </a:rPr>
              <a:t>- Зворотній зв'язок.</a:t>
            </a:r>
          </a:p>
          <a:p>
            <a:pPr eaLnBrk="1" hangingPunct="1">
              <a:lnSpc>
                <a:spcPct val="80000"/>
              </a:lnSpc>
            </a:pPr>
            <a:r>
              <a:rPr lang="uk" sz="2600" smtClean="0">
                <a:latin typeface="Century Schoolbook" pitchFamily="18" charset="0"/>
              </a:rPr>
              <a:t>- огляд ключових пунктів навчання.</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uk" sz="3400" i="1" smtClean="0"/>
              <a:t>Теоретична частина</a:t>
            </a:r>
            <a:r>
              <a:rPr lang="ru-RU" sz="3400" smtClean="0"/>
              <a:t/>
            </a:r>
            <a:br>
              <a:rPr lang="ru-RU" sz="3400" smtClean="0"/>
            </a:br>
            <a:endParaRPr lang="ru-RU" sz="3400" smtClean="0"/>
          </a:p>
        </p:txBody>
      </p:sp>
      <p:sp>
        <p:nvSpPr>
          <p:cNvPr id="59395"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uk" smtClean="0">
                <a:latin typeface="Century Schoolbook" pitchFamily="18" charset="0"/>
              </a:rPr>
              <a:t>слово спеціально запрошеним особам,</a:t>
            </a:r>
          </a:p>
          <a:p>
            <a:pPr eaLnBrk="1" hangingPunct="1">
              <a:lnSpc>
                <a:spcPct val="90000"/>
              </a:lnSpc>
            </a:pPr>
            <a:r>
              <a:rPr lang="uk" smtClean="0">
                <a:latin typeface="Century Schoolbook" pitchFamily="18" charset="0"/>
              </a:rPr>
              <a:t>слайди, відео-презентації або надавати інформацію самостійно.</a:t>
            </a:r>
          </a:p>
          <a:p>
            <a:pPr eaLnBrk="1" hangingPunct="1">
              <a:lnSpc>
                <a:spcPct val="90000"/>
              </a:lnSpc>
              <a:buFont typeface="Wingdings" pitchFamily="2" charset="2"/>
              <a:buNone/>
            </a:pPr>
            <a:r>
              <a:rPr lang="uk" smtClean="0">
                <a:latin typeface="Century Schoolbook" pitchFamily="18" charset="0"/>
              </a:rPr>
              <a:t>Важливо пам'ятати про активні періоди уваги аудиторії та заохочувати включення до обговорення та задання питань.</a:t>
            </a:r>
            <a:endParaRPr lang="ru-RU" i="1" smtClean="0">
              <a:latin typeface="Century Schoolbook"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eaLnBrk="1" fontAlgn="auto" hangingPunct="1">
              <a:spcAft>
                <a:spcPts val="0"/>
              </a:spcAft>
              <a:defRPr/>
            </a:pPr>
            <a:r>
              <a:rPr lang="uk" sz="3400" smtClean="0"/>
              <a:t> </a:t>
            </a:r>
            <a:r>
              <a:rPr lang="ru-RU" sz="3400" smtClean="0"/>
              <a:t/>
            </a:r>
            <a:br>
              <a:rPr lang="ru-RU" sz="3400" smtClean="0"/>
            </a:br>
            <a:r>
              <a:rPr lang="uk" sz="3400" i="1" smtClean="0"/>
              <a:t>Практична частина</a:t>
            </a:r>
            <a:endParaRPr lang="ru-RU" sz="3400" smtClean="0"/>
          </a:p>
        </p:txBody>
      </p:sp>
      <p:sp>
        <p:nvSpPr>
          <p:cNvPr id="60419" name="Rectangle 3"/>
          <p:cNvSpPr>
            <a:spLocks noGrp="1" noChangeArrowheads="1"/>
          </p:cNvSpPr>
          <p:nvPr>
            <p:ph sz="quarter" idx="1"/>
          </p:nvPr>
        </p:nvSpPr>
        <p:spPr>
          <a:xfrm>
            <a:off x="457200" y="1600200"/>
            <a:ext cx="7467600" cy="4873625"/>
          </a:xfrm>
        </p:spPr>
        <p:txBody>
          <a:bodyPr/>
          <a:lstStyle/>
          <a:p>
            <a:pPr eaLnBrk="1" hangingPunct="1"/>
            <a:r>
              <a:rPr lang="uk" sz="2600" smtClean="0">
                <a:latin typeface="Century Schoolbook" pitchFamily="18" charset="0"/>
              </a:rPr>
              <a:t>Може бути вправою, розбором випадку із практики, грою-симулятором або рольовою грою.</a:t>
            </a:r>
          </a:p>
          <a:p>
            <a:pPr eaLnBrk="1" hangingPunct="1"/>
            <a:r>
              <a:rPr lang="uk" sz="2600" smtClean="0">
                <a:latin typeface="Century Schoolbook" pitchFamily="18" charset="0"/>
              </a:rPr>
              <a:t>Вона має спонукати учасників тренінгу до </a:t>
            </a:r>
            <a:r>
              <a:rPr lang="uk" b="1" smtClean="0">
                <a:latin typeface="Century Schoolbook" pitchFamily="18" charset="0"/>
              </a:rPr>
              <a:t>активного включення </a:t>
            </a:r>
            <a:r>
              <a:rPr lang="uk" sz="2600" smtClean="0">
                <a:latin typeface="Century Schoolbook" pitchFamily="18" charset="0"/>
              </a:rPr>
              <a:t>до роботи.</a:t>
            </a:r>
          </a:p>
          <a:p>
            <a:pPr eaLnBrk="1" hangingPunct="1"/>
            <a:r>
              <a:rPr lang="uk" sz="2600" smtClean="0">
                <a:latin typeface="Century Schoolbook" pitchFamily="18" charset="0"/>
              </a:rPr>
              <a:t>Важливо, щоб вправи були пов'язані з темою тренінгу, не були відірваними від реальності, були практико-орієнтованими</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fontAlgn="auto" hangingPunct="1">
              <a:spcAft>
                <a:spcPts val="0"/>
              </a:spcAft>
              <a:defRPr/>
            </a:pPr>
            <a:r>
              <a:rPr lang="uk" sz="3400" smtClean="0"/>
              <a:t> </a:t>
            </a:r>
            <a:r>
              <a:rPr lang="ru-RU" sz="3400" smtClean="0"/>
              <a:t/>
            </a:r>
            <a:br>
              <a:rPr lang="ru-RU" sz="3400" smtClean="0"/>
            </a:br>
            <a:r>
              <a:rPr lang="uk" sz="3400" i="1" smtClean="0"/>
              <a:t>Практична частина</a:t>
            </a:r>
            <a:endParaRPr lang="ru-RU" sz="3400" smtClean="0"/>
          </a:p>
        </p:txBody>
      </p:sp>
      <p:sp>
        <p:nvSpPr>
          <p:cNvPr id="61443"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uk" smtClean="0">
                <a:latin typeface="Century Schoolbook" pitchFamily="18" charset="0"/>
              </a:rPr>
              <a:t>Під час підготовки важливо дослідити групу, щоб визначити її установки, стиль, енергійність тощо.</a:t>
            </a:r>
          </a:p>
          <a:p>
            <a:pPr eaLnBrk="1" hangingPunct="1">
              <a:lnSpc>
                <a:spcPct val="80000"/>
              </a:lnSpc>
            </a:pPr>
            <a:r>
              <a:rPr lang="uk" smtClean="0">
                <a:latin typeface="Century Schoolbook" pitchFamily="18" charset="0"/>
              </a:rPr>
              <a:t>При розробці програми необхідно запастись адекватними прикладами, конкретними випадками зі своєї практики, матеріалом для рольових ігор, що знайде відгук учасників.</a:t>
            </a:r>
          </a:p>
          <a:p>
            <a:pPr eaLnBrk="1" hangingPunct="1">
              <a:lnSpc>
                <a:spcPct val="80000"/>
              </a:lnSpc>
            </a:pPr>
            <a:r>
              <a:rPr lang="uk" smtClean="0">
                <a:latin typeface="Century Schoolbook" pitchFamily="18" charset="0"/>
              </a:rPr>
              <a:t>Пошук «працюючих вправ». (рольові ігри, ділові ігри тощо) Створення цих прикладів вимагає часу, тому створивши їх один раз, використовуйте як модель і надалі, експериментуйте, поки не знайдете те, що працює якнайкраще.</a:t>
            </a:r>
            <a:endParaRPr lang="ru-RU" i="1" smtClean="0">
              <a:latin typeface="Century Schoolbook" pitchFamily="18" charset="0"/>
            </a:endParaRPr>
          </a:p>
          <a:p>
            <a:pPr eaLnBrk="1" hangingPunct="1">
              <a:lnSpc>
                <a:spcPct val="80000"/>
              </a:lnSpc>
            </a:pPr>
            <a:endParaRPr lang="ru-RU" smtClean="0">
              <a:latin typeface="Century Schoolbook"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algn="ctr" eaLnBrk="1" hangingPunct="1"/>
            <a:r>
              <a:rPr lang="uk" cap="none" smtClean="0">
                <a:latin typeface="Century Schoolbook" pitchFamily="18" charset="0"/>
              </a:rPr>
              <a:t>ЗВОРОТНИЙ ЗВ'ЯЗОК («Я ВАС ЧУЮ»)</a:t>
            </a:r>
          </a:p>
        </p:txBody>
      </p:sp>
      <p:sp>
        <p:nvSpPr>
          <p:cNvPr id="62467" name="Rectangle 3"/>
          <p:cNvSpPr>
            <a:spLocks noGrp="1" noChangeArrowheads="1"/>
          </p:cNvSpPr>
          <p:nvPr>
            <p:ph sz="quarter" idx="1"/>
          </p:nvPr>
        </p:nvSpPr>
        <p:spPr>
          <a:xfrm>
            <a:off x="457200" y="1600200"/>
            <a:ext cx="7467600" cy="4873625"/>
          </a:xfrm>
        </p:spPr>
        <p:txBody>
          <a:bodyPr/>
          <a:lstStyle/>
          <a:p>
            <a:pPr eaLnBrk="1" hangingPunct="1">
              <a:lnSpc>
                <a:spcPct val="90000"/>
              </a:lnSpc>
              <a:buFont typeface="Wingdings" pitchFamily="2" charset="2"/>
              <a:buNone/>
            </a:pPr>
            <a:endParaRPr lang="ru-RU" sz="2600" smtClean="0">
              <a:latin typeface="Century Schoolbook" pitchFamily="18" charset="0"/>
            </a:endParaRPr>
          </a:p>
          <a:p>
            <a:pPr eaLnBrk="1" hangingPunct="1">
              <a:lnSpc>
                <a:spcPct val="90000"/>
              </a:lnSpc>
            </a:pPr>
            <a:r>
              <a:rPr lang="uk" sz="2600" smtClean="0">
                <a:latin typeface="Century Schoolbook" pitchFamily="18" charset="0"/>
              </a:rPr>
              <a:t>Перш, ніж робити якісь дії, варто витратити час пояснення групі механізму зворотний зв'язок. (ЯК ЦЕ БУДЕ?)</a:t>
            </a:r>
          </a:p>
          <a:p>
            <a:pPr eaLnBrk="1" hangingPunct="1">
              <a:lnSpc>
                <a:spcPct val="90000"/>
              </a:lnSpc>
            </a:pPr>
            <a:r>
              <a:rPr lang="uk" sz="2600" smtClean="0">
                <a:latin typeface="Century Schoolbook" pitchFamily="18" charset="0"/>
              </a:rPr>
              <a:t>Учасникам дається чітке керівництво щодо ліміту часу, що відводиться на зворотний зв'язок та його графічного зображення. Наприклад: «На зворотний зв'язок вам приділяється приблизно десять хвилин і два фліп-чарти». (ЧІТКІСТЬ)</a:t>
            </a:r>
            <a:endParaRPr lang="ru-RU" sz="2600" i="1" smtClean="0">
              <a:latin typeface="Century Schoolbook"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algn="ctr" eaLnBrk="1" fontAlgn="auto" hangingPunct="1">
              <a:spcAft>
                <a:spcPts val="0"/>
              </a:spcAft>
              <a:defRPr/>
            </a:pPr>
            <a:r>
              <a:rPr lang="ru-RU" smtClean="0"/>
              <a:t/>
            </a:r>
            <a:br>
              <a:rPr lang="ru-RU" smtClean="0"/>
            </a:br>
            <a:r>
              <a:rPr lang="uk" sz="3400" smtClean="0"/>
              <a:t>Огляд ключових пунктів навчання</a:t>
            </a:r>
            <a:r>
              <a:rPr lang="uk" smtClean="0"/>
              <a:t> </a:t>
            </a:r>
            <a:r>
              <a:rPr lang="ru-RU" smtClean="0"/>
              <a:t/>
            </a:r>
            <a:br>
              <a:rPr lang="ru-RU" smtClean="0"/>
            </a:br>
            <a:r>
              <a:rPr lang="uk" smtClean="0"/>
              <a:t>«Повторення – мати навчання»</a:t>
            </a:r>
          </a:p>
        </p:txBody>
      </p:sp>
      <p:sp>
        <p:nvSpPr>
          <p:cNvPr id="63491" name="Rectangle 3"/>
          <p:cNvSpPr>
            <a:spLocks noGrp="1" noChangeArrowheads="1"/>
          </p:cNvSpPr>
          <p:nvPr>
            <p:ph sz="quarter" idx="1"/>
          </p:nvPr>
        </p:nvSpPr>
        <p:spPr>
          <a:xfrm>
            <a:off x="457200" y="1600200"/>
            <a:ext cx="7467600" cy="4873625"/>
          </a:xfrm>
        </p:spPr>
        <p:txBody>
          <a:bodyPr/>
          <a:lstStyle/>
          <a:p>
            <a:pPr eaLnBrk="1" hangingPunct="1">
              <a:lnSpc>
                <a:spcPct val="90000"/>
              </a:lnSpc>
              <a:buFont typeface="Wingdings" pitchFamily="2" charset="2"/>
              <a:buNone/>
            </a:pPr>
            <a:endParaRPr lang="ru-RU" sz="2600" smtClean="0">
              <a:latin typeface="Century Schoolbook" pitchFamily="18" charset="0"/>
            </a:endParaRPr>
          </a:p>
          <a:p>
            <a:pPr eaLnBrk="1" hangingPunct="1">
              <a:lnSpc>
                <a:spcPct val="90000"/>
              </a:lnSpc>
            </a:pPr>
            <a:r>
              <a:rPr lang="uk" sz="2600" smtClean="0">
                <a:latin typeface="Century Schoolbook" pitchFamily="18" charset="0"/>
              </a:rPr>
              <a:t>На жаль, іноді про нього забувають або відводять на нього занадто мало часу.</a:t>
            </a:r>
          </a:p>
          <a:p>
            <a:pPr eaLnBrk="1" hangingPunct="1">
              <a:lnSpc>
                <a:spcPct val="90000"/>
              </a:lnSpc>
            </a:pPr>
            <a:r>
              <a:rPr lang="uk" sz="2600" smtClean="0">
                <a:latin typeface="Century Schoolbook" pitchFamily="18" charset="0"/>
              </a:rPr>
              <a:t>Учасники цінують, коли тренер висвітлює ключові моменти після проведеного тренінгового елементу.</a:t>
            </a:r>
          </a:p>
          <a:p>
            <a:pPr eaLnBrk="1" hangingPunct="1">
              <a:lnSpc>
                <a:spcPct val="90000"/>
              </a:lnSpc>
            </a:pPr>
            <a:r>
              <a:rPr lang="uk" sz="2600" smtClean="0">
                <a:latin typeface="Century Schoolbook" pitchFamily="18" charset="0"/>
              </a:rPr>
              <a:t>Не повинно займати занадто багато часу і має повторюватися, а тривати рівно стільки, скільки потрібно підкріплення навчання.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7467600" cy="654050"/>
          </a:xfrm>
        </p:spPr>
        <p:txBody>
          <a:bodyPr/>
          <a:lstStyle/>
          <a:p>
            <a:pPr eaLnBrk="1" fontAlgn="auto" hangingPunct="1">
              <a:spcAft>
                <a:spcPts val="0"/>
              </a:spcAft>
              <a:defRPr/>
            </a:pPr>
            <a:r>
              <a:rPr lang="uk" dirty="0" smtClean="0"/>
              <a:t>рекомендована література</a:t>
            </a:r>
          </a:p>
        </p:txBody>
      </p:sp>
      <p:sp>
        <p:nvSpPr>
          <p:cNvPr id="18435" name="Rectangle 3"/>
          <p:cNvSpPr>
            <a:spLocks noChangeArrowheads="1"/>
          </p:cNvSpPr>
          <p:nvPr/>
        </p:nvSpPr>
        <p:spPr bwMode="auto">
          <a:xfrm>
            <a:off x="1533525" y="1685925"/>
            <a:ext cx="2279650" cy="0"/>
          </a:xfrm>
          <a:prstGeom prst="rect">
            <a:avLst/>
          </a:prstGeom>
          <a:noFill/>
          <a:ln w="9525">
            <a:noFill/>
            <a:miter lim="800000"/>
            <a:headEnd/>
            <a:tailEnd/>
          </a:ln>
        </p:spPr>
        <p:txBody>
          <a:bodyPr wrap="none">
            <a:spAutoFit/>
          </a:bodyPr>
          <a:lstStyle/>
          <a:p>
            <a:endParaRPr lang="ru-RU"/>
          </a:p>
        </p:txBody>
      </p:sp>
      <p:graphicFrame>
        <p:nvGraphicFramePr>
          <p:cNvPr id="68638" name="Group 30"/>
          <p:cNvGraphicFramePr>
            <a:graphicFrameLocks noGrp="1"/>
          </p:cNvGraphicFramePr>
          <p:nvPr/>
        </p:nvGraphicFramePr>
        <p:xfrm>
          <a:off x="500063" y="1000125"/>
          <a:ext cx="8215370" cy="5120640"/>
        </p:xfrm>
        <a:graphic>
          <a:graphicData uri="http://schemas.openxmlformats.org/drawingml/2006/table">
            <a:tbl>
              <a:tblPr/>
              <a:tblGrid>
                <a:gridCol w="5786478"/>
                <a:gridCol w="2428892"/>
              </a:tblGrid>
              <a:tr h="1871663">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800" b="1" i="0" u="none" strike="noStrike" cap="none" normalizeH="0" baseline="0" dirty="0" err="1" smtClean="0">
                          <a:ln>
                            <a:noFill/>
                          </a:ln>
                          <a:solidFill>
                            <a:schemeClr val="tx1"/>
                          </a:solidFill>
                          <a:effectLst/>
                          <a:latin typeface="Arial" charset="0"/>
                          <a:cs typeface="Arial" charset="0"/>
                        </a:rPr>
                        <a:t>Моносова </a:t>
                      </a:r>
                      <a:r>
                        <a:rPr kumimoji="0" lang="uk" sz="1800" b="1" i="0" u="none" strike="noStrike" cap="none" normalizeH="0" baseline="0" dirty="0" smtClean="0">
                          <a:ln>
                            <a:noFill/>
                          </a:ln>
                          <a:solidFill>
                            <a:schemeClr val="tx1"/>
                          </a:solidFill>
                          <a:effectLst/>
                          <a:latin typeface="Arial" charset="0"/>
                          <a:cs typeface="Arial" charset="0"/>
                        </a:rPr>
                        <a:t>А. Книга для </a:t>
                      </a:r>
                      <a:r>
                        <a:rPr kumimoji="0" lang="uk" sz="1800" b="1" i="0" u="none" strike="noStrike" cap="none" normalizeH="0" baseline="0" dirty="0" err="1" smtClean="0">
                          <a:ln>
                            <a:noFill/>
                          </a:ln>
                          <a:solidFill>
                            <a:schemeClr val="tx1"/>
                          </a:solidFill>
                          <a:effectLst/>
                          <a:latin typeface="Arial" charset="0"/>
                          <a:cs typeface="Arial" charset="0"/>
                        </a:rPr>
                        <a:t>бізнес-тренінгу </a:t>
                      </a:r>
                      <a:r>
                        <a:rPr kumimoji="0" lang="uk" sz="1800" b="1" i="0" u="none" strike="noStrike" cap="none" normalizeH="0" baseline="0" dirty="0" smtClean="0">
                          <a:ln>
                            <a:noFill/>
                          </a:ln>
                          <a:solidFill>
                            <a:schemeClr val="tx1"/>
                          </a:solidFill>
                          <a:effectLst/>
                          <a:latin typeface="Arial" charset="0"/>
                          <a:cs typeface="Arial" charset="0"/>
                        </a:rPr>
                        <a:t>: технології та мистецтво - СПб. : Мова, 2008 – 250 с.</a:t>
                      </a:r>
                    </a:p>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r>
                        <a:rPr kumimoji="0" lang="uk" sz="1400" b="0" i="0" u="none" strike="noStrike" cap="none" normalizeH="0" baseline="0" dirty="0" smtClean="0">
                          <a:ln>
                            <a:noFill/>
                          </a:ln>
                          <a:solidFill>
                            <a:schemeClr val="tx1"/>
                          </a:solidFill>
                          <a:effectLst/>
                          <a:latin typeface="Arial" charset="0"/>
                          <a:cs typeface="Arial" charset="0"/>
                        </a:rPr>
                        <a:t>Книга включає опис </a:t>
                      </a:r>
                      <a:r>
                        <a:rPr kumimoji="0" lang="uk" sz="1400" b="0" i="0" u="none" strike="noStrike" cap="none" normalizeH="0" baseline="0" dirty="0" err="1" smtClean="0">
                          <a:ln>
                            <a:noFill/>
                          </a:ln>
                          <a:solidFill>
                            <a:schemeClr val="tx1"/>
                          </a:solidFill>
                          <a:effectLst/>
                          <a:latin typeface="Arial" charset="0"/>
                          <a:cs typeface="Arial" charset="0"/>
                        </a:rPr>
                        <a:t>тренінгових </a:t>
                      </a:r>
                      <a:r>
                        <a:rPr kumimoji="0" lang="uk" sz="1400" b="0" i="0" u="none" strike="noStrike" cap="none" normalizeH="0" baseline="0" dirty="0" smtClean="0">
                          <a:ln>
                            <a:noFill/>
                          </a:ln>
                          <a:solidFill>
                            <a:schemeClr val="tx1"/>
                          </a:solidFill>
                          <a:effectLst/>
                          <a:latin typeface="Arial" charset="0"/>
                          <a:cs typeface="Arial" charset="0"/>
                        </a:rPr>
                        <a:t>методів і вправ. У книзі висвітлено ключові аспекти діяльності </a:t>
                      </a:r>
                      <a:r>
                        <a:rPr kumimoji="0" lang="uk" sz="1400" b="0" i="0" u="none" strike="noStrike" cap="none" normalizeH="0" baseline="0" dirty="0" err="1" smtClean="0">
                          <a:ln>
                            <a:noFill/>
                          </a:ln>
                          <a:solidFill>
                            <a:schemeClr val="tx1"/>
                          </a:solidFill>
                          <a:effectLst/>
                          <a:latin typeface="Arial" charset="0"/>
                          <a:cs typeface="Arial" charset="0"/>
                        </a:rPr>
                        <a:t>бізнес-тренера </a:t>
                      </a:r>
                      <a:r>
                        <a:rPr kumimoji="0" lang="uk" sz="1400" b="0" i="0" u="none" strike="noStrike" cap="none" normalizeH="0" baseline="0" dirty="0" smtClean="0">
                          <a:ln>
                            <a:noFill/>
                          </a:ln>
                          <a:solidFill>
                            <a:schemeClr val="tx1"/>
                          </a:solidFill>
                          <a:effectLst/>
                          <a:latin typeface="Arial" charset="0"/>
                          <a:cs typeface="Arial" charset="0"/>
                        </a:rPr>
                        <a:t>, специфіка самої професії, обговорюються складні та суперечливі моменти у підготовці та веденні тренінгу. Наведено приклади рішень робочих ситуацій учасниками курсу за період 2002-2007 років. В основі книги – матеріали авторського курсу тренінгу для тренерів "Сучасний бізнес-тренер" компанії </a:t>
                      </a:r>
                      <a:r>
                        <a:rPr kumimoji="0" lang="uk" sz="1400" b="0" i="0" u="none" strike="noStrike" cap="none" normalizeH="0" baseline="0" dirty="0" err="1" smtClean="0">
                          <a:ln>
                            <a:noFill/>
                          </a:ln>
                          <a:solidFill>
                            <a:schemeClr val="tx1"/>
                          </a:solidFill>
                          <a:effectLst/>
                          <a:latin typeface="Arial" charset="0"/>
                          <a:cs typeface="Arial" charset="0"/>
                        </a:rPr>
                        <a:t>Ars</a:t>
                      </a:r>
                      <a:r>
                        <a:rPr kumimoji="0" lang="uk" sz="1400" b="0" i="0" u="none" strike="noStrike" cap="none" normalizeH="0" baseline="0" dirty="0" smtClean="0">
                          <a:ln>
                            <a:noFill/>
                          </a:ln>
                          <a:solidFill>
                            <a:schemeClr val="tx1"/>
                          </a:solidFill>
                          <a:effectLst/>
                          <a:latin typeface="Arial" charset="0"/>
                          <a:cs typeface="Arial" charset="0"/>
                        </a:rPr>
                        <a:t> </a:t>
                      </a:r>
                      <a:r>
                        <a:rPr kumimoji="0" lang="uk" sz="1400" b="0" i="0" u="none" strike="noStrike" cap="none" normalizeH="0" baseline="0" dirty="0" err="1" smtClean="0">
                          <a:ln>
                            <a:noFill/>
                          </a:ln>
                          <a:solidFill>
                            <a:schemeClr val="tx1"/>
                          </a:solidFill>
                          <a:effectLst/>
                          <a:latin typeface="Arial" charset="0"/>
                          <a:cs typeface="Arial" charset="0"/>
                        </a:rPr>
                        <a:t>Vitae </a:t>
                      </a:r>
                      <a:r>
                        <a:rPr kumimoji="0" lang="uk" sz="14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3825">
                <a:tc>
                  <a:txBody>
                    <a:bodyPr/>
                    <a:lstStyle/>
                    <a:p>
                      <a:r>
                        <a:rPr kumimoji="0" lang="uk" sz="1800" b="1" i="0" kern="1200" dirty="0" smtClean="0">
                          <a:solidFill>
                            <a:schemeClr val="tx1"/>
                          </a:solidFill>
                          <a:latin typeface="+mn-lt"/>
                          <a:ea typeface="+mn-ea"/>
                          <a:cs typeface="+mn-cs"/>
                        </a:rPr>
                        <a:t>Ж.В. Зав'ялова «Шлях тренера»</a:t>
                      </a:r>
                      <a:r>
                        <a:rPr kumimoji="0" lang="uk" sz="1800" b="1" i="0" kern="1200" baseline="0" dirty="0" smtClean="0">
                          <a:solidFill>
                            <a:schemeClr val="tx1"/>
                          </a:solidFill>
                          <a:latin typeface="+mn-lt"/>
                          <a:ea typeface="+mn-ea"/>
                          <a:cs typeface="+mn-cs"/>
                        </a:rPr>
                        <a:t> </a:t>
                      </a:r>
                      <a:r>
                        <a:rPr kumimoji="0" lang="uk" sz="1800" b="1" i="0" kern="1200" dirty="0" smtClean="0">
                          <a:solidFill>
                            <a:schemeClr val="tx1"/>
                          </a:solidFill>
                          <a:latin typeface="+mn-lt"/>
                          <a:ea typeface="+mn-ea"/>
                          <a:cs typeface="+mn-cs"/>
                        </a:rPr>
                        <a:t>- Мова. 2002 р </a:t>
                      </a:r>
                      <a:r>
                        <a:rPr kumimoji="0" lang="uk" sz="1400" b="1" i="0" kern="1200" dirty="0" smtClean="0">
                          <a:solidFill>
                            <a:schemeClr val="tx1"/>
                          </a:solidFill>
                          <a:latin typeface="+mn-lt"/>
                          <a:ea typeface="+mn-ea"/>
                          <a:cs typeface="+mn-cs"/>
                        </a:rPr>
                        <a:t>.</a:t>
                      </a:r>
                    </a:p>
                    <a:p>
                      <a:r>
                        <a:rPr kumimoji="0" lang="uk" sz="1400" b="0" i="0" kern="1200" dirty="0" smtClean="0">
                          <a:solidFill>
                            <a:schemeClr val="tx1"/>
                          </a:solidFill>
                          <a:latin typeface="+mn-lt"/>
                          <a:ea typeface="+mn-ea"/>
                          <a:cs typeface="+mn-cs"/>
                        </a:rPr>
                        <a:t> </a:t>
                      </a:r>
                    </a:p>
                    <a:p>
                      <a:r>
                        <a:rPr kumimoji="0" lang="uk" sz="1400" b="0" i="0" kern="1200" dirty="0" smtClean="0">
                          <a:solidFill>
                            <a:schemeClr val="tx1"/>
                          </a:solidFill>
                          <a:latin typeface="+mn-lt"/>
                          <a:ea typeface="+mn-ea"/>
                          <a:cs typeface="+mn-cs"/>
                        </a:rPr>
                        <a:t>З чого починати? Як просувати себе? Як вибрати позицію тренера – внутрішній чи зовнішній, як вести переговори із клієнтами, як провести свій перший тренінг.</a:t>
                      </a:r>
                    </a:p>
                    <a:p>
                      <a:endParaRPr kumimoji="0" lang="ru-RU" sz="1400" b="0" i="0" kern="1200" dirty="0" smtClean="0">
                        <a:solidFill>
                          <a:schemeClr val="tx1"/>
                        </a:solidFill>
                        <a:latin typeface="+mn-lt"/>
                        <a:ea typeface="+mn-ea"/>
                        <a:cs typeface="+mn-cs"/>
                      </a:endParaRPr>
                    </a:p>
                    <a:p>
                      <a:r>
                        <a:rPr kumimoji="0" lang="uk" sz="1400" b="0" i="0" kern="1200" dirty="0" smtClean="0">
                          <a:solidFill>
                            <a:schemeClr val="tx1"/>
                          </a:solidFill>
                          <a:latin typeface="+mn-lt"/>
                          <a:ea typeface="+mn-ea"/>
                          <a:cs typeface="+mn-cs"/>
                        </a:rPr>
                        <a:t>У книзі описаний приклад, як побудувати систему навчання з нуля (на прикладі відомої компанії « </a:t>
                      </a:r>
                      <a:r>
                        <a:rPr kumimoji="0" lang="uk" sz="1400" b="0" i="0" kern="1200" dirty="0" err="1" smtClean="0">
                          <a:solidFill>
                            <a:schemeClr val="tx1"/>
                          </a:solidFill>
                          <a:latin typeface="+mn-lt"/>
                          <a:ea typeface="+mn-ea"/>
                          <a:cs typeface="+mn-cs"/>
                        </a:rPr>
                        <a:t>Комус </a:t>
                      </a:r>
                      <a:r>
                        <a:rPr kumimoji="0" lang="uk" sz="1400" b="0" i="0" kern="1200" dirty="0" smtClean="0">
                          <a:solidFill>
                            <a:schemeClr val="tx1"/>
                          </a:solidFill>
                          <a:latin typeface="+mn-lt"/>
                          <a:ea typeface="+mn-ea"/>
                          <a:cs typeface="+mn-cs"/>
                        </a:rPr>
                        <a:t>»), та багато інших реальних кейсів.</a:t>
                      </a:r>
                    </a:p>
                    <a:p>
                      <a:r>
                        <a:rPr kumimoji="0" lang="uk" sz="1400" b="0" i="0" kern="1200" dirty="0" smtClean="0">
                          <a:solidFill>
                            <a:schemeClr val="tx1"/>
                          </a:solidFill>
                          <a:latin typeface="+mn-lt"/>
                          <a:ea typeface="+mn-ea"/>
                          <a:cs typeface="+mn-cs"/>
                        </a:rPr>
                        <a:t>Друга частина присвячена методичним матеріалам для бізнес-тренера, що погодьтеся, саме собою вже цінно.</a:t>
                      </a:r>
                    </a:p>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endParaRPr kumimoji="0" lang="ru-RU" sz="1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8447" name="Picture 2" descr="Жанна Завьялова: Путь тренера"/>
          <p:cNvPicPr>
            <a:picLocks noChangeAspect="1" noChangeArrowheads="1"/>
          </p:cNvPicPr>
          <p:nvPr/>
        </p:nvPicPr>
        <p:blipFill>
          <a:blip r:embed="rId2" cstate="print"/>
          <a:srcRect/>
          <a:stretch>
            <a:fillRect/>
          </a:stretch>
        </p:blipFill>
        <p:spPr bwMode="auto">
          <a:xfrm>
            <a:off x="6429375" y="3619500"/>
            <a:ext cx="2095500" cy="3238500"/>
          </a:xfrm>
          <a:prstGeom prst="rect">
            <a:avLst/>
          </a:prstGeom>
          <a:noFill/>
          <a:ln w="9525">
            <a:noFill/>
            <a:miter lim="800000"/>
            <a:headEnd/>
            <a:tailEnd/>
          </a:ln>
        </p:spPr>
      </p:pic>
      <p:pic>
        <p:nvPicPr>
          <p:cNvPr id="18448" name="Picture 24" descr="531268"/>
          <p:cNvPicPr>
            <a:picLocks noChangeAspect="1" noChangeArrowheads="1"/>
          </p:cNvPicPr>
          <p:nvPr/>
        </p:nvPicPr>
        <p:blipFill>
          <a:blip r:embed="rId3" cstate="print"/>
          <a:srcRect/>
          <a:stretch>
            <a:fillRect/>
          </a:stretch>
        </p:blipFill>
        <p:spPr bwMode="auto">
          <a:xfrm>
            <a:off x="6500813" y="1214438"/>
            <a:ext cx="1628775" cy="228600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eaLnBrk="1" fontAlgn="auto" hangingPunct="1">
              <a:spcAft>
                <a:spcPts val="0"/>
              </a:spcAft>
              <a:defRPr/>
            </a:pPr>
            <a:r>
              <a:rPr lang="uk" smtClean="0"/>
              <a:t>Участь іншого тренера (ко-тренерство)</a:t>
            </a:r>
          </a:p>
        </p:txBody>
      </p:sp>
      <p:sp>
        <p:nvSpPr>
          <p:cNvPr id="64515" name="Rectangle 3"/>
          <p:cNvSpPr>
            <a:spLocks noGrp="1" noChangeArrowheads="1"/>
          </p:cNvSpPr>
          <p:nvPr>
            <p:ph sz="quarter" idx="1"/>
          </p:nvPr>
        </p:nvSpPr>
        <p:spPr>
          <a:xfrm>
            <a:off x="457200" y="1600200"/>
            <a:ext cx="7467600" cy="4873625"/>
          </a:xfrm>
        </p:spPr>
        <p:txBody>
          <a:bodyPr/>
          <a:lstStyle/>
          <a:p>
            <a:pPr eaLnBrk="1" hangingPunct="1">
              <a:lnSpc>
                <a:spcPct val="80000"/>
              </a:lnSpc>
              <a:buFont typeface="Wingdings" pitchFamily="2" charset="2"/>
              <a:buNone/>
            </a:pPr>
            <a:endParaRPr lang="ru-RU" sz="2100" smtClean="0">
              <a:latin typeface="Century Schoolbook" pitchFamily="18" charset="0"/>
            </a:endParaRPr>
          </a:p>
          <a:p>
            <a:pPr eaLnBrk="1" hangingPunct="1">
              <a:lnSpc>
                <a:spcPct val="80000"/>
              </a:lnSpc>
            </a:pPr>
            <a:r>
              <a:rPr lang="uk" sz="2100" b="1" smtClean="0">
                <a:latin typeface="Century Schoolbook" pitchFamily="18" charset="0"/>
              </a:rPr>
              <a:t>РОЗДІЛИТИ ЗОНИ ВІДПОВІДАЛЬНОСТІ. </a:t>
            </a:r>
            <a:r>
              <a:rPr lang="uk" sz="2100" smtClean="0">
                <a:latin typeface="Century Schoolbook" pitchFamily="18" charset="0"/>
              </a:rPr>
              <a:t>Яку б техніку ви не використовували, необхідно усвідомлювати сили та можливості один одного, та розподілити роботу відповідно до них.</a:t>
            </a:r>
          </a:p>
          <a:p>
            <a:pPr eaLnBrk="1" hangingPunct="1">
              <a:lnSpc>
                <a:spcPct val="80000"/>
              </a:lnSpc>
            </a:pPr>
            <a:endParaRPr lang="ru-RU" sz="2100" smtClean="0">
              <a:latin typeface="Century Schoolbook" pitchFamily="18" charset="0"/>
            </a:endParaRPr>
          </a:p>
          <a:p>
            <a:pPr eaLnBrk="1" hangingPunct="1">
              <a:lnSpc>
                <a:spcPct val="80000"/>
              </a:lnSpc>
            </a:pPr>
            <a:r>
              <a:rPr lang="uk" sz="2100" b="1" smtClean="0">
                <a:latin typeface="Century Schoolbook" pitchFamily="18" charset="0"/>
              </a:rPr>
              <a:t>Цілісність, робота на загальний результат. </a:t>
            </a:r>
            <a:r>
              <a:rPr lang="uk" sz="2100" smtClean="0">
                <a:latin typeface="Century Schoolbook" pitchFamily="18" charset="0"/>
              </a:rPr>
              <a:t>Цілісна програма повинна ґрунтуватися на сильних сторонах різних стилів та підходів, але при цьому не мати структури ковдри.</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algn="ctr" eaLnBrk="1" fontAlgn="auto" hangingPunct="1">
              <a:spcAft>
                <a:spcPts val="0"/>
              </a:spcAft>
              <a:defRPr/>
            </a:pPr>
            <a:r>
              <a:rPr lang="uk" sz="2600" b="1" smtClean="0"/>
              <a:t>Розподіл часу у структурі бізнес-тренінгу (формула ефективності)</a:t>
            </a:r>
          </a:p>
        </p:txBody>
      </p:sp>
      <p:sp>
        <p:nvSpPr>
          <p:cNvPr id="65539" name="Rectangle 3"/>
          <p:cNvSpPr>
            <a:spLocks noGrp="1" noChangeArrowheads="1"/>
          </p:cNvSpPr>
          <p:nvPr>
            <p:ph sz="quarter" idx="1"/>
          </p:nvPr>
        </p:nvSpPr>
        <p:spPr>
          <a:xfrm>
            <a:off x="457200" y="1600200"/>
            <a:ext cx="7467600" cy="4873625"/>
          </a:xfrm>
        </p:spPr>
        <p:txBody>
          <a:bodyPr/>
          <a:lstStyle/>
          <a:p>
            <a:pPr eaLnBrk="1" hangingPunct="1">
              <a:lnSpc>
                <a:spcPct val="90000"/>
              </a:lnSpc>
            </a:pPr>
            <a:endParaRPr lang="ru-RU" sz="2100" b="1" smtClean="0">
              <a:latin typeface="Century Schoolbook" pitchFamily="18" charset="0"/>
            </a:endParaRPr>
          </a:p>
          <a:p>
            <a:pPr eaLnBrk="1" hangingPunct="1">
              <a:lnSpc>
                <a:spcPct val="90000"/>
              </a:lnSpc>
            </a:pPr>
            <a:r>
              <a:rPr lang="uk" sz="2100" b="1" smtClean="0">
                <a:latin typeface="Century Schoolbook" pitchFamily="18" charset="0"/>
              </a:rPr>
              <a:t>2 % </a:t>
            </a:r>
            <a:r>
              <a:rPr lang="uk" sz="2100" smtClean="0">
                <a:latin typeface="Century Schoolbook" pitchFamily="18" charset="0"/>
              </a:rPr>
              <a:t>Введення, цілі та завдання тренінгу,</a:t>
            </a:r>
          </a:p>
          <a:p>
            <a:pPr eaLnBrk="1" hangingPunct="1">
              <a:lnSpc>
                <a:spcPct val="90000"/>
              </a:lnSpc>
            </a:pPr>
            <a:r>
              <a:rPr lang="uk" sz="2100" b="1" smtClean="0">
                <a:latin typeface="Century Schoolbook" pitchFamily="18" charset="0"/>
              </a:rPr>
              <a:t>25% </a:t>
            </a:r>
            <a:r>
              <a:rPr lang="uk" sz="2100" smtClean="0">
                <a:latin typeface="Century Schoolbook" pitchFamily="18" charset="0"/>
              </a:rPr>
              <a:t>теоретичний матеріал (у тому числі огляд ключових пунктів навчання, у тому числі зворотний зв'язок з теоретичного матеріалу),</a:t>
            </a:r>
          </a:p>
          <a:p>
            <a:pPr eaLnBrk="1" hangingPunct="1">
              <a:lnSpc>
                <a:spcPct val="90000"/>
              </a:lnSpc>
            </a:pPr>
            <a:r>
              <a:rPr lang="uk" sz="2100" b="1" smtClean="0">
                <a:latin typeface="Century Schoolbook" pitchFamily="18" charset="0"/>
              </a:rPr>
              <a:t>65% </a:t>
            </a:r>
            <a:r>
              <a:rPr lang="uk" sz="2100" smtClean="0">
                <a:latin typeface="Century Schoolbook" pitchFamily="18" charset="0"/>
              </a:rPr>
              <a:t>практичний матеріал (50% ділові ігри, вправи, кейс-стадії, 20% робота учасників: мозкові штурми, обговорення, розбір конкретних прикладів, у тому числі зворотний зв'язок із практичного матеріалу, у тому числі «Криголам»)</a:t>
            </a:r>
          </a:p>
          <a:p>
            <a:pPr eaLnBrk="1" hangingPunct="1">
              <a:lnSpc>
                <a:spcPct val="90000"/>
              </a:lnSpc>
            </a:pPr>
            <a:r>
              <a:rPr lang="uk" sz="2100" b="1" smtClean="0">
                <a:latin typeface="Century Schoolbook" pitchFamily="18" charset="0"/>
              </a:rPr>
              <a:t>5% </a:t>
            </a:r>
            <a:r>
              <a:rPr lang="uk" sz="2100" smtClean="0">
                <a:latin typeface="Century Schoolbook" pitchFamily="18" charset="0"/>
              </a:rPr>
              <a:t>консультації з питань слухачів на тему тренінгу,</a:t>
            </a:r>
          </a:p>
          <a:p>
            <a:pPr eaLnBrk="1" hangingPunct="1">
              <a:lnSpc>
                <a:spcPct val="90000"/>
              </a:lnSpc>
            </a:pPr>
            <a:r>
              <a:rPr lang="uk" sz="2100" b="1" smtClean="0">
                <a:latin typeface="Century Schoolbook" pitchFamily="18" charset="0"/>
              </a:rPr>
              <a:t>3 % </a:t>
            </a:r>
            <a:r>
              <a:rPr lang="uk" sz="2100" smtClean="0">
                <a:latin typeface="Century Schoolbook" pitchFamily="18" charset="0"/>
              </a:rPr>
              <a:t>Підсумки тренінгу та фіксація результатів.</a:t>
            </a:r>
          </a:p>
          <a:p>
            <a:pPr eaLnBrk="1" hangingPunct="1">
              <a:lnSpc>
                <a:spcPct val="90000"/>
              </a:lnSpc>
            </a:pPr>
            <a:endParaRPr lang="ru-RU" sz="2100" smtClean="0">
              <a:latin typeface="Century Schoolbook"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p:txBody>
          <a:bodyPr/>
          <a:lstStyle/>
          <a:p>
            <a:pPr algn="ctr" eaLnBrk="1" fontAlgn="auto" hangingPunct="1">
              <a:spcAft>
                <a:spcPts val="0"/>
              </a:spcAft>
              <a:defRPr/>
            </a:pPr>
            <a:r>
              <a:rPr lang="uk" dirty="0" smtClean="0"/>
              <a:t>Структура продає опис тренінгу</a:t>
            </a:r>
          </a:p>
        </p:txBody>
      </p:sp>
      <p:sp>
        <p:nvSpPr>
          <p:cNvPr id="66563" name="Содержимое 2"/>
          <p:cNvSpPr>
            <a:spLocks noGrp="1"/>
          </p:cNvSpPr>
          <p:nvPr>
            <p:ph sz="quarter" idx="1"/>
          </p:nvPr>
        </p:nvSpPr>
        <p:spPr>
          <a:xfrm>
            <a:off x="457200" y="1600200"/>
            <a:ext cx="7467600" cy="4873625"/>
          </a:xfrm>
        </p:spPr>
        <p:txBody>
          <a:bodyPr/>
          <a:lstStyle/>
          <a:p>
            <a:pPr eaLnBrk="1" hangingPunct="1">
              <a:buFont typeface="Wingdings" pitchFamily="2" charset="2"/>
              <a:buNone/>
            </a:pPr>
            <a:r>
              <a:rPr lang="uk" smtClean="0">
                <a:latin typeface="Century Schoolbook" pitchFamily="18" charset="0"/>
              </a:rPr>
              <a:t>1. Гачок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2. Що ви дізнаєтесь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3. Чого ви навчитеся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4. Які проблеми зможете вирішити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5. Кому треба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6. Кому не треба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7. Коротка програма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8. Відгуки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9. Ціна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10. Заперечення </a:t>
            </a:r>
            <a:r>
              <a:rPr lang="ru-RU" smtClean="0">
                <a:latin typeface="Century Schoolbook" pitchFamily="18" charset="0"/>
              </a:rPr>
              <a:t/>
            </a:r>
            <a:br>
              <a:rPr lang="ru-RU" smtClean="0">
                <a:latin typeface="Century Schoolbook" pitchFamily="18" charset="0"/>
              </a:rPr>
            </a:br>
            <a:r>
              <a:rPr lang="uk" smtClean="0">
                <a:latin typeface="Century Schoolbook" pitchFamily="18" charset="0"/>
              </a:rPr>
              <a:t>11. Постскриптум</a:t>
            </a:r>
            <a:r>
              <a:rPr lang="ru-RU" smtClean="0">
                <a:latin typeface="Century Schoolbook" pitchFamily="18" charset="0"/>
              </a:rPr>
              <a:t/>
            </a:r>
            <a:br>
              <a:rPr lang="ru-RU" smtClean="0">
                <a:latin typeface="Century Schoolbook" pitchFamily="18" charset="0"/>
              </a:rPr>
            </a:br>
            <a:endParaRPr lang="ru-RU" smtClean="0">
              <a:latin typeface="Century Schoolbook"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500313" y="1428750"/>
            <a:ext cx="6172200" cy="1893888"/>
          </a:xfrm>
        </p:spPr>
        <p:txBody>
          <a:bodyPr/>
          <a:lstStyle/>
          <a:p>
            <a:pPr eaLnBrk="1" hangingPunct="1">
              <a:defRPr/>
            </a:pPr>
            <a:r>
              <a:rPr lang="uk" dirty="0" smtClean="0"/>
              <a:t>Як бути ефективним?</a:t>
            </a:r>
            <a:endParaRPr lang="ru-RU" dirty="0"/>
          </a:p>
        </p:txBody>
      </p:sp>
      <p:sp>
        <p:nvSpPr>
          <p:cNvPr id="67587" name="Подзаголовок 4"/>
          <p:cNvSpPr>
            <a:spLocks noGrp="1"/>
          </p:cNvSpPr>
          <p:nvPr>
            <p:ph type="subTitle" idx="1"/>
          </p:nvPr>
        </p:nvSpPr>
        <p:spPr>
          <a:xfrm>
            <a:off x="2428875" y="3357563"/>
            <a:ext cx="6172200" cy="1371600"/>
          </a:xfrm>
        </p:spPr>
        <p:txBody>
          <a:bodyPr/>
          <a:lstStyle/>
          <a:p>
            <a:pPr eaLnBrk="1" hangingPunct="1"/>
            <a:endParaRPr lang="ru-RU" smtClean="0">
              <a:latin typeface="Century Schoolbook" pitchFamily="18" charset="0"/>
            </a:endParaRPr>
          </a:p>
          <a:p>
            <a:pPr eaLnBrk="1" hangingPunct="1"/>
            <a:r>
              <a:rPr lang="uk" smtClean="0">
                <a:latin typeface="Century Schoolbook" pitchFamily="18" charset="0"/>
              </a:rPr>
              <a:t>-коректна діагностика потреби,</a:t>
            </a:r>
          </a:p>
          <a:p>
            <a:pPr eaLnBrk="1" hangingPunct="1">
              <a:buFontTx/>
              <a:buChar char="-"/>
            </a:pPr>
            <a:r>
              <a:rPr lang="uk" smtClean="0">
                <a:latin typeface="Century Schoolbook" pitchFamily="18" charset="0"/>
              </a:rPr>
              <a:t>-організаційні рівні та діагностика потреби у навчанні,</a:t>
            </a:r>
          </a:p>
          <a:p>
            <a:pPr eaLnBrk="1" hangingPunct="1">
              <a:buFontTx/>
              <a:buChar char="-"/>
            </a:pPr>
            <a:r>
              <a:rPr lang="uk" smtClean="0">
                <a:latin typeface="Century Schoolbook" pitchFamily="18" charset="0"/>
              </a:rPr>
              <a:t>- критерії ефективності (модель Кілпатріка)</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fontAlgn="auto" hangingPunct="1">
              <a:spcAft>
                <a:spcPts val="0"/>
              </a:spcAft>
              <a:defRPr/>
            </a:pPr>
            <a:r>
              <a:rPr lang="uk" sz="3400" b="1" smtClean="0"/>
              <a:t>Цілі діагностики потреби у навчанні:</a:t>
            </a:r>
          </a:p>
        </p:txBody>
      </p:sp>
      <p:sp>
        <p:nvSpPr>
          <p:cNvPr id="68611" name="Rectangle 3"/>
          <p:cNvSpPr>
            <a:spLocks noGrp="1" noChangeArrowheads="1"/>
          </p:cNvSpPr>
          <p:nvPr>
            <p:ph sz="quarter" idx="1"/>
          </p:nvPr>
        </p:nvSpPr>
        <p:spPr>
          <a:xfrm>
            <a:off x="457200" y="1600200"/>
            <a:ext cx="7467600" cy="4873625"/>
          </a:xfrm>
        </p:spPr>
        <p:txBody>
          <a:bodyPr/>
          <a:lstStyle/>
          <a:p>
            <a:pPr algn="ctr" eaLnBrk="1" hangingPunct="1">
              <a:lnSpc>
                <a:spcPct val="80000"/>
              </a:lnSpc>
            </a:pPr>
            <a:r>
              <a:rPr lang="uk" sz="1700" smtClean="0">
                <a:latin typeface="Century Schoolbook" pitchFamily="18" charset="0"/>
              </a:rPr>
              <a:t> </a:t>
            </a:r>
            <a:r>
              <a:rPr lang="ru-RU" sz="1700" smtClean="0">
                <a:latin typeface="Century Schoolbook" pitchFamily="18" charset="0"/>
              </a:rPr>
              <a:t/>
            </a:r>
            <a:br>
              <a:rPr lang="ru-RU" sz="1700" smtClean="0">
                <a:latin typeface="Century Schoolbook" pitchFamily="18" charset="0"/>
              </a:rPr>
            </a:br>
            <a:r>
              <a:rPr lang="uk" sz="2100" smtClean="0">
                <a:latin typeface="Century Schoolbook" pitchFamily="18" charset="0"/>
              </a:rPr>
              <a:t>- прояснення цілей розвитку підприємства – прояснення стратегії ( </a:t>
            </a:r>
            <a:r>
              <a:rPr lang="uk" sz="2100" i="1" smtClean="0">
                <a:latin typeface="Century Schoolbook" pitchFamily="18" charset="0"/>
              </a:rPr>
              <a:t>тобто </a:t>
            </a:r>
            <a:r>
              <a:rPr lang="uk" sz="2100" b="1" i="1" smtClean="0">
                <a:latin typeface="Century Schoolbook" pitchFamily="18" charset="0"/>
              </a:rPr>
              <a:t>. НАВІЩО вчити </a:t>
            </a:r>
            <a:r>
              <a:rPr lang="uk" sz="2100" i="1" smtClean="0">
                <a:latin typeface="Century Schoolbook" pitchFamily="18" charset="0"/>
              </a:rPr>
              <a:t>) </a:t>
            </a:r>
            <a:r>
              <a:rPr lang="uk" sz="2100" smtClean="0">
                <a:latin typeface="Century Schoolbook" pitchFamily="18" charset="0"/>
              </a:rPr>
              <a:t>;</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algn="ctr" eaLnBrk="1" hangingPunct="1">
              <a:lnSpc>
                <a:spcPct val="80000"/>
              </a:lnSpc>
              <a:buFont typeface="Wingdings" pitchFamily="2" charset="2"/>
              <a:buNone/>
            </a:pPr>
            <a:r>
              <a:rPr lang="uk" sz="2100" smtClean="0">
                <a:latin typeface="Century Schoolbook" pitchFamily="18" charset="0"/>
              </a:rPr>
              <a:t>- визначення, яким компетенціям необхідно вивчати</a:t>
            </a:r>
          </a:p>
          <a:p>
            <a:pPr algn="ctr" eaLnBrk="1" hangingPunct="1">
              <a:lnSpc>
                <a:spcPct val="80000"/>
              </a:lnSpc>
              <a:buFont typeface="Wingdings" pitchFamily="2" charset="2"/>
              <a:buNone/>
            </a:pPr>
            <a:r>
              <a:rPr lang="uk" sz="2100" smtClean="0">
                <a:latin typeface="Century Schoolbook" pitchFamily="18" charset="0"/>
              </a:rPr>
              <a:t>( </a:t>
            </a:r>
            <a:r>
              <a:rPr lang="uk" sz="2100" i="1" smtClean="0">
                <a:latin typeface="Century Schoolbook" pitchFamily="18" charset="0"/>
              </a:rPr>
              <a:t>Тобто </a:t>
            </a:r>
            <a:r>
              <a:rPr lang="uk" sz="2100" b="1" i="1" smtClean="0">
                <a:latin typeface="Century Schoolbook" pitchFamily="18" charset="0"/>
              </a:rPr>
              <a:t>ЧОМУ вчити </a:t>
            </a:r>
            <a:r>
              <a:rPr lang="uk" sz="2100" b="1" smtClean="0">
                <a:latin typeface="Century Schoolbook" pitchFamily="18" charset="0"/>
              </a:rPr>
              <a:t>);</a:t>
            </a:r>
            <a:r>
              <a:rPr lang="ru-RU" sz="2100" b="1" smtClean="0">
                <a:latin typeface="Century Schoolbook" pitchFamily="18" charset="0"/>
              </a:rPr>
              <a:t/>
            </a:r>
            <a:br>
              <a:rPr lang="ru-RU" sz="2100" b="1" smtClean="0">
                <a:latin typeface="Century Schoolbook" pitchFamily="18" charset="0"/>
              </a:rPr>
            </a:br>
            <a:endParaRPr lang="ru-RU" sz="2100" b="1" smtClean="0">
              <a:latin typeface="Century Schoolbook" pitchFamily="18" charset="0"/>
            </a:endParaRPr>
          </a:p>
          <a:p>
            <a:pPr algn="ctr" eaLnBrk="1" hangingPunct="1">
              <a:lnSpc>
                <a:spcPct val="80000"/>
              </a:lnSpc>
              <a:buFont typeface="Wingdings" pitchFamily="2" charset="2"/>
              <a:buNone/>
            </a:pPr>
            <a:r>
              <a:rPr lang="uk" sz="2100" smtClean="0">
                <a:latin typeface="Century Schoolbook" pitchFamily="18" charset="0"/>
              </a:rPr>
              <a:t>- Виявлення категорій співробітників, які не володіють необхідними компетенціями для досягнення цілей</a:t>
            </a:r>
          </a:p>
          <a:p>
            <a:pPr algn="ctr" eaLnBrk="1" hangingPunct="1">
              <a:lnSpc>
                <a:spcPct val="80000"/>
              </a:lnSpc>
              <a:buFont typeface="Wingdings" pitchFamily="2" charset="2"/>
              <a:buNone/>
            </a:pPr>
            <a:r>
              <a:rPr lang="uk" sz="2100" smtClean="0">
                <a:latin typeface="Century Schoolbook" pitchFamily="18" charset="0"/>
              </a:rPr>
              <a:t>( </a:t>
            </a:r>
            <a:r>
              <a:rPr lang="uk" sz="2100" i="1" smtClean="0">
                <a:latin typeface="Century Schoolbook" pitchFamily="18" charset="0"/>
              </a:rPr>
              <a:t>Тобто </a:t>
            </a:r>
            <a:r>
              <a:rPr lang="uk" sz="2100" b="1" i="1" smtClean="0">
                <a:latin typeface="Century Schoolbook" pitchFamily="18" charset="0"/>
              </a:rPr>
              <a:t>КОГО вчити </a:t>
            </a:r>
            <a:r>
              <a:rPr lang="uk" sz="2100" i="1" smtClean="0">
                <a:latin typeface="Century Schoolbook" pitchFamily="18" charset="0"/>
              </a:rPr>
              <a:t>) </a:t>
            </a:r>
            <a:r>
              <a:rPr lang="uk" sz="2100" smtClean="0">
                <a:latin typeface="Century Schoolbook" pitchFamily="18" charset="0"/>
              </a:rPr>
              <a:t>;</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80000"/>
              </a:lnSpc>
            </a:pPr>
            <a:endParaRPr lang="ru-RU" sz="1700" smtClean="0">
              <a:latin typeface="Century Schoolbook"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algn="ctr" eaLnBrk="1" fontAlgn="auto" hangingPunct="1">
              <a:spcAft>
                <a:spcPts val="0"/>
              </a:spcAft>
              <a:defRPr/>
            </a:pPr>
            <a:r>
              <a:rPr lang="uk" b="1" smtClean="0"/>
              <a:t>Методи збору інформації при виявленні потреби у навчанні:</a:t>
            </a:r>
          </a:p>
        </p:txBody>
      </p:sp>
      <p:sp>
        <p:nvSpPr>
          <p:cNvPr id="70659" name="Rectangle 3"/>
          <p:cNvSpPr>
            <a:spLocks noGrp="1" noChangeArrowheads="1"/>
          </p:cNvSpPr>
          <p:nvPr>
            <p:ph sz="quarter" idx="1"/>
          </p:nvPr>
        </p:nvSpPr>
        <p:spPr>
          <a:xfrm>
            <a:off x="457200" y="1600200"/>
            <a:ext cx="7467600" cy="4873625"/>
          </a:xfrm>
        </p:spPr>
        <p:txBody>
          <a:bodyPr/>
          <a:lstStyle/>
          <a:p>
            <a:pPr eaLnBrk="1" hangingPunct="1">
              <a:lnSpc>
                <a:spcPct val="80000"/>
              </a:lnSpc>
              <a:buFont typeface="Wingdings" pitchFamily="2" charset="2"/>
              <a:buNone/>
            </a:pPr>
            <a:r>
              <a:rPr lang="uk" sz="2100" smtClean="0">
                <a:latin typeface="Century Schoolbook" pitchFamily="18" charset="0"/>
              </a:rPr>
              <a:t> </a:t>
            </a:r>
            <a:r>
              <a:rPr lang="ru-RU" sz="2100" smtClean="0">
                <a:latin typeface="Century Schoolbook" pitchFamily="18" charset="0"/>
              </a:rPr>
              <a:t/>
            </a:r>
            <a:br>
              <a:rPr lang="ru-RU" sz="2100" smtClean="0">
                <a:latin typeface="Century Schoolbook" pitchFamily="18" charset="0"/>
              </a:rPr>
            </a:br>
            <a:r>
              <a:rPr lang="uk" sz="2100" smtClean="0">
                <a:latin typeface="Century Schoolbook" pitchFamily="18" charset="0"/>
              </a:rPr>
              <a:t>- інтерв'ю чи індивідуальні консультаційні сесії із замовником (зазвичай менеджером з персоналу);</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80000"/>
              </a:lnSpc>
              <a:buFontTx/>
              <a:buChar char="-"/>
            </a:pPr>
            <a:r>
              <a:rPr lang="uk" sz="2100" smtClean="0">
                <a:latin typeface="Century Schoolbook" pitchFamily="18" charset="0"/>
              </a:rPr>
              <a:t>інтерв'ю з учнями;</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80000"/>
              </a:lnSpc>
              <a:buFontTx/>
              <a:buChar char="-"/>
            </a:pPr>
            <a:r>
              <a:rPr lang="uk" sz="2100" smtClean="0">
                <a:latin typeface="Century Schoolbook" pitchFamily="18" charset="0"/>
              </a:rPr>
              <a:t>- Передтренінгова анкета або опитувальник;</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80000"/>
              </a:lnSpc>
              <a:buFontTx/>
              <a:buChar char="-"/>
            </a:pPr>
            <a:r>
              <a:rPr lang="uk" sz="2100" smtClean="0">
                <a:latin typeface="Century Schoolbook" pitchFamily="18" charset="0"/>
              </a:rPr>
              <a:t>- аналіз структури, зокрема, аналіз тексту посадових інструкцій учнів;</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80000"/>
              </a:lnSpc>
              <a:buFontTx/>
              <a:buChar char="-"/>
            </a:pPr>
            <a:r>
              <a:rPr lang="uk" sz="2100" smtClean="0">
                <a:latin typeface="Century Schoolbook" pitchFamily="18" charset="0"/>
              </a:rPr>
              <a:t>"Польові дослідження".</a:t>
            </a:r>
            <a:r>
              <a:rPr lang="ru-RU" sz="2100" smtClean="0">
                <a:latin typeface="Century Schoolbook" pitchFamily="18" charset="0"/>
              </a:rPr>
              <a:t/>
            </a:r>
            <a:br>
              <a:rPr lang="ru-RU" sz="2100" smtClean="0">
                <a:latin typeface="Century Schoolbook" pitchFamily="18" charset="0"/>
              </a:rPr>
            </a:b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fontAlgn="auto" hangingPunct="1">
              <a:spcAft>
                <a:spcPts val="0"/>
              </a:spcAft>
              <a:defRPr/>
            </a:pPr>
            <a:r>
              <a:rPr lang="uk" sz="3400" smtClean="0"/>
              <a:t>Корпоративна модель компетенцій</a:t>
            </a:r>
          </a:p>
        </p:txBody>
      </p:sp>
      <p:sp>
        <p:nvSpPr>
          <p:cNvPr id="71683" name="Rectangle 3"/>
          <p:cNvSpPr>
            <a:spLocks noGrp="1" noChangeArrowheads="1"/>
          </p:cNvSpPr>
          <p:nvPr>
            <p:ph sz="quarter" idx="1"/>
          </p:nvPr>
        </p:nvSpPr>
        <p:spPr>
          <a:xfrm>
            <a:off x="457200" y="1600200"/>
            <a:ext cx="7467600" cy="4873625"/>
          </a:xfrm>
        </p:spPr>
        <p:txBody>
          <a:bodyPr/>
          <a:lstStyle/>
          <a:p>
            <a:pPr eaLnBrk="1" hangingPunct="1">
              <a:lnSpc>
                <a:spcPct val="90000"/>
              </a:lnSpc>
              <a:buFont typeface="Wingdings" pitchFamily="2" charset="2"/>
              <a:buNone/>
            </a:pPr>
            <a:r>
              <a:rPr lang="uk" sz="2100" smtClean="0">
                <a:latin typeface="Century Schoolbook" pitchFamily="18" charset="0"/>
              </a:rPr>
              <a:t>У корпоративній моделі компетенцій профіль посад суворо прив'язується до стратегії розвитку компанії.</a:t>
            </a:r>
          </a:p>
          <a:p>
            <a:pPr eaLnBrk="1" hangingPunct="1">
              <a:lnSpc>
                <a:spcPct val="90000"/>
              </a:lnSpc>
              <a:buFont typeface="Wingdings" pitchFamily="2" charset="2"/>
              <a:buNone/>
            </a:pPr>
            <a:r>
              <a:rPr lang="uk" sz="2100" smtClean="0">
                <a:latin typeface="Century Schoolbook" pitchFamily="18" charset="0"/>
              </a:rPr>
              <a:t>Тобто спочатку розробляється стратегія, створюється образ бажаного майбутнього і потім виявляються компетенції, необхідні досягнення цього майбутнього.</a:t>
            </a:r>
          </a:p>
          <a:p>
            <a:pPr eaLnBrk="1" hangingPunct="1">
              <a:lnSpc>
                <a:spcPct val="90000"/>
              </a:lnSpc>
              <a:buFont typeface="Wingdings" pitchFamily="2" charset="2"/>
              <a:buNone/>
            </a:pPr>
            <a:r>
              <a:rPr lang="uk" sz="2100" smtClean="0">
                <a:latin typeface="Century Schoolbook" pitchFamily="18" charset="0"/>
              </a:rPr>
              <a:t>Корпоративна модель компетенцій змінюється разом із зміною стратегії.</a:t>
            </a:r>
            <a:r>
              <a:rPr lang="ru-RU" sz="2100" smtClean="0">
                <a:latin typeface="Century Schoolbook" pitchFamily="18" charset="0"/>
              </a:rPr>
              <a:t/>
            </a:r>
            <a:br>
              <a:rPr lang="ru-RU" sz="2100" smtClean="0">
                <a:latin typeface="Century Schoolbook" pitchFamily="18" charset="0"/>
              </a:rPr>
            </a:b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algn="ctr" eaLnBrk="1" fontAlgn="auto" hangingPunct="1">
              <a:spcAft>
                <a:spcPts val="0"/>
              </a:spcAft>
              <a:defRPr/>
            </a:pPr>
            <a:r>
              <a:rPr lang="uk" sz="2600" b="1" smtClean="0"/>
              <a:t>Результати діагностики потреби у навчанні:</a:t>
            </a:r>
            <a:r>
              <a:rPr lang="ru-RU" sz="2600" smtClean="0"/>
              <a:t/>
            </a:r>
            <a:br>
              <a:rPr lang="ru-RU" sz="2600" smtClean="0"/>
            </a:br>
            <a:endParaRPr lang="ru-RU" sz="2600" smtClean="0"/>
          </a:p>
        </p:txBody>
      </p:sp>
      <p:sp>
        <p:nvSpPr>
          <p:cNvPr id="72707"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uk" sz="2100" smtClean="0">
                <a:latin typeface="Century Schoolbook" pitchFamily="18" charset="0"/>
              </a:rPr>
              <a:t>- максимально точна розробка програм навчання; </a:t>
            </a:r>
            <a:r>
              <a:rPr lang="ru-RU" sz="2100" smtClean="0">
                <a:latin typeface="Century Schoolbook" pitchFamily="18" charset="0"/>
              </a:rPr>
              <a:t/>
            </a:r>
            <a:br>
              <a:rPr lang="ru-RU" sz="2100" smtClean="0">
                <a:latin typeface="Century Schoolbook" pitchFamily="18" charset="0"/>
              </a:rPr>
            </a:br>
            <a:r>
              <a:rPr lang="uk" sz="2100" smtClean="0">
                <a:latin typeface="Century Schoolbook" pitchFamily="18" charset="0"/>
              </a:rPr>
              <a:t>- Зміна теми навчання відповідно до виявленої потреби; </a:t>
            </a:r>
            <a:r>
              <a:rPr lang="ru-RU" sz="2100" smtClean="0">
                <a:latin typeface="Century Schoolbook" pitchFamily="18" charset="0"/>
              </a:rPr>
              <a:t/>
            </a:r>
            <a:br>
              <a:rPr lang="ru-RU" sz="2100" smtClean="0">
                <a:latin typeface="Century Schoolbook" pitchFamily="18" charset="0"/>
              </a:rPr>
            </a:br>
            <a:r>
              <a:rPr lang="uk" sz="2100" smtClean="0">
                <a:latin typeface="Century Schoolbook" pitchFamily="18" charset="0"/>
              </a:rPr>
              <a:t>- переміщення пріоритетності у навчанні з однієї цільової групи в іншу.</a:t>
            </a:r>
            <a:r>
              <a:rPr lang="ru-RU" sz="2100" smtClean="0">
                <a:latin typeface="Century Schoolbook" pitchFamily="18" charset="0"/>
              </a:rPr>
              <a:t/>
            </a:r>
            <a:br>
              <a:rPr lang="ru-RU" sz="2100" smtClean="0">
                <a:latin typeface="Century Schoolbook" pitchFamily="18" charset="0"/>
              </a:rPr>
            </a:br>
            <a:endParaRPr lang="ru-RU" sz="2100" smtClean="0">
              <a:latin typeface="Century Schoolbook" pitchFamily="18" charset="0"/>
            </a:endParaRPr>
          </a:p>
          <a:p>
            <a:pPr eaLnBrk="1" hangingPunct="1">
              <a:lnSpc>
                <a:spcPct val="90000"/>
              </a:lnSpc>
            </a:pPr>
            <a:r>
              <a:rPr lang="uk" sz="2100" smtClean="0">
                <a:latin typeface="Century Schoolbook" pitchFamily="18" charset="0"/>
              </a:rPr>
              <a:t>У процесі надання послуги з діагностики потреби у навчанні тренери-консультанти свідомо чи мимоволі, але завжди проводять </a:t>
            </a:r>
            <a:r>
              <a:rPr lang="uk" sz="2500" b="1" smtClean="0">
                <a:latin typeface="Century Schoolbook" pitchFamily="18" charset="0"/>
              </a:rPr>
              <a:t>експрес-діагностику якості управління </a:t>
            </a:r>
            <a:r>
              <a:rPr lang="uk" sz="2100" smtClean="0">
                <a:latin typeface="Century Schoolbook" pitchFamily="18" charset="0"/>
              </a:rPr>
              <a:t>.</a:t>
            </a:r>
          </a:p>
          <a:p>
            <a:pPr eaLnBrk="1" hangingPunct="1">
              <a:lnSpc>
                <a:spcPct val="90000"/>
              </a:lnSpc>
            </a:pPr>
            <a:r>
              <a:rPr lang="uk" sz="2100" smtClean="0">
                <a:latin typeface="Century Schoolbook" pitchFamily="18" charset="0"/>
              </a:rPr>
              <a:t>Сам захід із проведення тренінгу чи семінару перетворюється на етап діагностики.</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2"/>
          <p:cNvSpPr>
            <a:spLocks noGrp="1" noChangeArrowheads="1"/>
          </p:cNvSpPr>
          <p:nvPr>
            <p:ph type="title" idx="4294967295"/>
          </p:nvPr>
        </p:nvSpPr>
        <p:spPr>
          <a:xfrm>
            <a:off x="574675" y="304800"/>
            <a:ext cx="8001000" cy="1216025"/>
          </a:xfrm>
        </p:spPr>
        <p:txBody>
          <a:bodyPr/>
          <a:lstStyle/>
          <a:p>
            <a:pPr algn="ctr" eaLnBrk="1" fontAlgn="auto" hangingPunct="1">
              <a:spcAft>
                <a:spcPts val="0"/>
              </a:spcAft>
              <a:defRPr/>
            </a:pPr>
            <a:r>
              <a:rPr lang="uk" sz="2200" dirty="0" smtClean="0"/>
              <a:t>Діагностика потреби у навчанні Організації зумовлює діагностику всіх організаційних компонент, які впливають компетенцію.</a:t>
            </a:r>
          </a:p>
        </p:txBody>
      </p:sp>
      <p:sp>
        <p:nvSpPr>
          <p:cNvPr id="3081" name="Rectangle 3"/>
          <p:cNvSpPr>
            <a:spLocks noGrp="1" noChangeArrowheads="1"/>
          </p:cNvSpPr>
          <p:nvPr>
            <p:ph type="body" sz="half" idx="4294967295"/>
          </p:nvPr>
        </p:nvSpPr>
        <p:spPr>
          <a:xfrm>
            <a:off x="566738" y="1752600"/>
            <a:ext cx="3924300" cy="4267200"/>
          </a:xfrm>
        </p:spPr>
        <p:txBody>
          <a:bodyPr/>
          <a:lstStyle/>
          <a:p>
            <a:pPr marL="571500" indent="-571500" eaLnBrk="1" hangingPunct="1"/>
            <a:r>
              <a:rPr lang="uk" sz="2600" smtClean="0">
                <a:latin typeface="Century Schoolbook" pitchFamily="18" charset="0"/>
              </a:rPr>
              <a:t>Особистісний рівень</a:t>
            </a:r>
          </a:p>
          <a:p>
            <a:pPr marL="571500" indent="-571500" eaLnBrk="1" hangingPunct="1"/>
            <a:r>
              <a:rPr lang="uk" sz="2600" smtClean="0">
                <a:latin typeface="Century Schoolbook" pitchFamily="18" charset="0"/>
              </a:rPr>
              <a:t>Рівень взаємовідносин</a:t>
            </a:r>
          </a:p>
          <a:p>
            <a:pPr marL="571500" indent="-571500" eaLnBrk="1" hangingPunct="1"/>
            <a:r>
              <a:rPr lang="uk" sz="2600" smtClean="0">
                <a:latin typeface="Century Schoolbook" pitchFamily="18" charset="0"/>
              </a:rPr>
              <a:t>Рівень груп/команд</a:t>
            </a:r>
          </a:p>
          <a:p>
            <a:pPr marL="571500" indent="-571500" eaLnBrk="1" hangingPunct="1"/>
            <a:r>
              <a:rPr lang="uk" sz="2600" smtClean="0">
                <a:latin typeface="Century Schoolbook" pitchFamily="18" charset="0"/>
              </a:rPr>
              <a:t>Системний/організаційний рівень</a:t>
            </a:r>
          </a:p>
          <a:p>
            <a:pPr marL="571500" indent="-571500" eaLnBrk="1" hangingPunct="1">
              <a:buFont typeface="Wingdings" pitchFamily="2" charset="2"/>
              <a:buAutoNum type="arabicPeriod"/>
            </a:pPr>
            <a:endParaRPr lang="ru-RU" sz="2600" smtClean="0">
              <a:latin typeface="Century Schoolbook" pitchFamily="18" charset="0"/>
            </a:endParaRPr>
          </a:p>
        </p:txBody>
      </p:sp>
      <p:graphicFrame>
        <p:nvGraphicFramePr>
          <p:cNvPr id="5" name="Схема 4"/>
          <p:cNvGraphicFramePr/>
          <p:nvPr/>
        </p:nvGraphicFramePr>
        <p:xfrm>
          <a:off x="4643438" y="1752600"/>
          <a:ext cx="39243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eaLnBrk="1" fontAlgn="auto" hangingPunct="1">
              <a:spcAft>
                <a:spcPts val="0"/>
              </a:spcAft>
              <a:defRPr/>
            </a:pPr>
            <a:r>
              <a:rPr lang="uk" sz="3400" b="1" smtClean="0"/>
              <a:t>Особистісний рівень</a:t>
            </a:r>
            <a:r>
              <a:rPr lang="ru-RU" sz="3400" smtClean="0"/>
              <a:t/>
            </a:r>
            <a:br>
              <a:rPr lang="ru-RU" sz="3400" smtClean="0"/>
            </a:br>
            <a:endParaRPr lang="ru-RU" sz="3400" smtClean="0"/>
          </a:p>
        </p:txBody>
      </p:sp>
      <p:sp>
        <p:nvSpPr>
          <p:cNvPr id="75779" name="Rectangle 3"/>
          <p:cNvSpPr>
            <a:spLocks noGrp="1" noChangeArrowheads="1"/>
          </p:cNvSpPr>
          <p:nvPr>
            <p:ph sz="quarter" idx="1"/>
          </p:nvPr>
        </p:nvSpPr>
        <p:spPr>
          <a:xfrm>
            <a:off x="457200" y="1600200"/>
            <a:ext cx="7467600" cy="4873625"/>
          </a:xfrm>
        </p:spPr>
        <p:txBody>
          <a:bodyPr/>
          <a:lstStyle/>
          <a:p>
            <a:pPr eaLnBrk="1" hangingPunct="1"/>
            <a:r>
              <a:rPr lang="uk" smtClean="0">
                <a:latin typeface="Century Schoolbook" pitchFamily="18" charset="0"/>
              </a:rPr>
              <a:t>Знання людини,</a:t>
            </a:r>
          </a:p>
          <a:p>
            <a:pPr eaLnBrk="1" hangingPunct="1"/>
            <a:r>
              <a:rPr lang="uk" smtClean="0">
                <a:latin typeface="Century Schoolbook" pitchFamily="18" charset="0"/>
              </a:rPr>
              <a:t>Вміння та навички,</a:t>
            </a:r>
          </a:p>
          <a:p>
            <a:pPr eaLnBrk="1" hangingPunct="1"/>
            <a:r>
              <a:rPr lang="uk" smtClean="0">
                <a:latin typeface="Century Schoolbook" pitchFamily="18" charset="0"/>
              </a:rPr>
              <a:t>Його відносини, установки, цінності,</a:t>
            </a:r>
          </a:p>
          <a:p>
            <a:pPr eaLnBrk="1" hangingPunct="1"/>
            <a:r>
              <a:rPr lang="uk" smtClean="0">
                <a:latin typeface="Century Schoolbook" pitchFamily="18" charset="0"/>
              </a:rPr>
              <a:t>Особисті цілі та мотивація.</a:t>
            </a:r>
          </a:p>
          <a:p>
            <a:pPr eaLnBrk="1" hangingPunct="1"/>
            <a:r>
              <a:rPr lang="uk" smtClean="0">
                <a:latin typeface="Century Schoolbook" pitchFamily="18" charset="0"/>
              </a:rPr>
              <a:t>Рівень свідомості.</a:t>
            </a:r>
          </a:p>
          <a:p>
            <a:pPr eaLnBrk="1" hangingPunct="1"/>
            <a:endParaRPr lang="ru-RU" smtClean="0">
              <a:latin typeface="Century Schoolbook"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58113" cy="1143000"/>
          </a:xfrm>
        </p:spPr>
        <p:txBody>
          <a:bodyPr>
            <a:noAutofit/>
          </a:bodyPr>
          <a:lstStyle/>
          <a:p>
            <a:pPr algn="ctr" eaLnBrk="1" fontAlgn="auto" hangingPunct="1">
              <a:spcAft>
                <a:spcPts val="0"/>
              </a:spcAft>
              <a:defRPr/>
            </a:pPr>
            <a:r>
              <a:rPr lang="uk" sz="1800" b="1" dirty="0" smtClean="0"/>
              <a:t>За ред. Жанни </a:t>
            </a:r>
            <a:r>
              <a:rPr lang="uk" sz="1800" b="1" dirty="0" err="1" smtClean="0"/>
              <a:t>Зав'ялової</a:t>
            </a:r>
            <a:r>
              <a:rPr lang="uk" sz="1800" b="1" dirty="0" smtClean="0"/>
              <a:t> </a:t>
            </a:r>
            <a:r>
              <a:rPr lang="ru-RU" sz="1800" b="1" dirty="0" smtClean="0"/>
              <a:t/>
            </a:r>
            <a:br>
              <a:rPr lang="ru-RU" sz="1800" b="1" dirty="0" smtClean="0"/>
            </a:br>
            <a:r>
              <a:rPr lang="uk" sz="1800" b="1" dirty="0" smtClean="0"/>
              <a:t>Метафорична ділова гра. </a:t>
            </a:r>
            <a:r>
              <a:rPr lang="ru-RU" sz="1800" b="1" dirty="0" smtClean="0"/>
              <a:t/>
            </a:r>
            <a:br>
              <a:rPr lang="ru-RU" sz="1800" b="1" dirty="0" smtClean="0"/>
            </a:br>
            <a:r>
              <a:rPr lang="uk" sz="1800" b="1" dirty="0" smtClean="0"/>
              <a:t>Практичний посібник для бізнес-тренера </a:t>
            </a:r>
            <a:r>
              <a:rPr lang="ru-RU" sz="1800" b="1" dirty="0" smtClean="0"/>
              <a:t/>
            </a:r>
            <a:br>
              <a:rPr lang="ru-RU" sz="1800" b="1" dirty="0" smtClean="0"/>
            </a:br>
            <a:r>
              <a:rPr lang="uk" sz="1800" b="1" dirty="0" smtClean="0"/>
              <a:t>Мова – 2004 р.</a:t>
            </a:r>
            <a:endParaRPr lang="ru-RU" sz="1800" b="1" dirty="0"/>
          </a:p>
        </p:txBody>
      </p:sp>
      <p:sp>
        <p:nvSpPr>
          <p:cNvPr id="3" name="Содержимое 2"/>
          <p:cNvSpPr>
            <a:spLocks noGrp="1"/>
          </p:cNvSpPr>
          <p:nvPr>
            <p:ph sz="quarter" idx="1"/>
          </p:nvPr>
        </p:nvSpPr>
        <p:spPr>
          <a:xfrm>
            <a:off x="457200" y="1428750"/>
            <a:ext cx="6615113" cy="5045075"/>
          </a:xfrm>
        </p:spPr>
        <p:txBody>
          <a:bodyPr>
            <a:normAutofit fontScale="77500" lnSpcReduction="20000"/>
          </a:bodyPr>
          <a:lstStyle/>
          <a:p>
            <a:pPr marL="274320" indent="-274320" eaLnBrk="1" fontAlgn="auto" hangingPunct="1">
              <a:spcAft>
                <a:spcPts val="0"/>
              </a:spcAft>
              <a:buFont typeface="Wingdings"/>
              <a:buChar char=""/>
              <a:defRPr/>
            </a:pPr>
            <a:r>
              <a:rPr lang="uk" dirty="0" smtClean="0"/>
              <a:t>Це збірка конкретних проблем, що найчастіше зустрічаються в сферах маркетингу, менеджменту, закупівель, продажів і</a:t>
            </a:r>
          </a:p>
          <a:p>
            <a:pPr marL="274320" indent="-274320" eaLnBrk="1" fontAlgn="auto" hangingPunct="1">
              <a:spcAft>
                <a:spcPts val="0"/>
              </a:spcAft>
              <a:buFont typeface="Wingdings"/>
              <a:buNone/>
              <a:defRPr/>
            </a:pPr>
            <a:r>
              <a:rPr lang="uk" dirty="0" smtClean="0"/>
              <a:t>телефонних переговорів</a:t>
            </a:r>
          </a:p>
          <a:p>
            <a:pPr marL="274320" indent="-274320" eaLnBrk="1" fontAlgn="auto" hangingPunct="1">
              <a:spcAft>
                <a:spcPts val="0"/>
              </a:spcAft>
              <a:buFont typeface="Wingdings"/>
              <a:buChar char=""/>
              <a:defRPr/>
            </a:pPr>
            <a:r>
              <a:rPr lang="uk" dirty="0" smtClean="0"/>
              <a:t>На кожну проблему підібрано ділова</a:t>
            </a:r>
          </a:p>
          <a:p>
            <a:pPr marL="274320" indent="-274320" eaLnBrk="1" fontAlgn="auto" hangingPunct="1">
              <a:spcAft>
                <a:spcPts val="0"/>
              </a:spcAft>
              <a:buFont typeface="Wingdings"/>
              <a:buNone/>
              <a:defRPr/>
            </a:pPr>
            <a:r>
              <a:rPr lang="uk" dirty="0" smtClean="0"/>
              <a:t>гра, яка допомагає учасникам знайти</a:t>
            </a:r>
          </a:p>
          <a:p>
            <a:pPr marL="274320" indent="-274320" eaLnBrk="1" fontAlgn="auto" hangingPunct="1">
              <a:spcAft>
                <a:spcPts val="0"/>
              </a:spcAft>
              <a:buFont typeface="Wingdings"/>
              <a:buNone/>
              <a:defRPr/>
            </a:pPr>
            <a:r>
              <a:rPr lang="uk" dirty="0" smtClean="0"/>
              <a:t>рішення, а тренеру - успішно і з вогником</a:t>
            </a:r>
          </a:p>
          <a:p>
            <a:pPr marL="274320" indent="-274320" eaLnBrk="1" fontAlgn="auto" hangingPunct="1">
              <a:spcAft>
                <a:spcPts val="0"/>
              </a:spcAft>
              <a:buFont typeface="Wingdings"/>
              <a:buNone/>
              <a:defRPr/>
            </a:pPr>
            <a:r>
              <a:rPr lang="uk" dirty="0" smtClean="0"/>
              <a:t>провести свій тренінг.</a:t>
            </a:r>
          </a:p>
          <a:p>
            <a:pPr marL="274320" indent="-274320" eaLnBrk="1" fontAlgn="auto" hangingPunct="1">
              <a:spcAft>
                <a:spcPts val="0"/>
              </a:spcAft>
              <a:buFont typeface="Wingdings"/>
              <a:buChar char=""/>
              <a:defRPr/>
            </a:pPr>
            <a:r>
              <a:rPr lang="uk" dirty="0" smtClean="0"/>
              <a:t>Збірка складається із 70 ділових ігор. </a:t>
            </a:r>
            <a:r>
              <a:rPr lang="ru-RU" dirty="0" smtClean="0"/>
              <a:t/>
            </a:r>
            <a:br>
              <a:rPr lang="ru-RU" dirty="0" smtClean="0"/>
            </a:br>
            <a:r>
              <a:rPr lang="uk" dirty="0" smtClean="0"/>
              <a:t>Також у книзі ви знайдете інформацію щодо методології метафоричної ділової гри.</a:t>
            </a:r>
          </a:p>
          <a:p>
            <a:pPr marL="274320" indent="-274320" eaLnBrk="1" fontAlgn="auto" hangingPunct="1">
              <a:spcAft>
                <a:spcPts val="0"/>
              </a:spcAft>
              <a:buFont typeface="Wingdings"/>
              <a:buChar char=""/>
              <a:defRPr/>
            </a:pPr>
            <a:endParaRPr lang="ru-RU" dirty="0" smtClean="0"/>
          </a:p>
          <a:p>
            <a:pPr marL="274320" indent="-274320" eaLnBrk="1" fontAlgn="auto" hangingPunct="1">
              <a:spcAft>
                <a:spcPts val="0"/>
              </a:spcAft>
              <a:buFont typeface="Wingdings"/>
              <a:buChar char=""/>
              <a:defRPr/>
            </a:pPr>
            <a:r>
              <a:rPr lang="uk" dirty="0" smtClean="0"/>
              <a:t>Автори сподіваються, що для свого тренінгу ви зможете вибрати сценарій ділової гри в даному збірнику, або створити самі нову гру, користуючись методикою, докладно описаною в розділі "Методологія".</a:t>
            </a:r>
            <a:r>
              <a:rPr lang="ru-RU" dirty="0" smtClean="0"/>
              <a:t/>
            </a:r>
            <a:br>
              <a:rPr lang="ru-RU" dirty="0" smtClean="0"/>
            </a:br>
            <a:endParaRPr lang="ru-RU" dirty="0"/>
          </a:p>
        </p:txBody>
      </p:sp>
      <p:pic>
        <p:nvPicPr>
          <p:cNvPr id="19460" name="Picture 2" descr="Метафорическая деловая игра. Практическое пособие для бизнес-тренера"/>
          <p:cNvPicPr>
            <a:picLocks noChangeAspect="1" noChangeArrowheads="1"/>
          </p:cNvPicPr>
          <p:nvPr/>
        </p:nvPicPr>
        <p:blipFill>
          <a:blip r:embed="rId2" cstate="print"/>
          <a:srcRect/>
          <a:stretch>
            <a:fillRect/>
          </a:stretch>
        </p:blipFill>
        <p:spPr bwMode="auto">
          <a:xfrm>
            <a:off x="6286500" y="1500188"/>
            <a:ext cx="2233613" cy="3343275"/>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eaLnBrk="1" fontAlgn="auto" hangingPunct="1">
              <a:spcAft>
                <a:spcPts val="0"/>
              </a:spcAft>
              <a:defRPr/>
            </a:pPr>
            <a:r>
              <a:rPr lang="uk" b="1" smtClean="0"/>
              <a:t>Рівень взаємовідносин</a:t>
            </a:r>
          </a:p>
        </p:txBody>
      </p:sp>
      <p:sp>
        <p:nvSpPr>
          <p:cNvPr id="76803"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uk" smtClean="0">
                <a:latin typeface="Century Schoolbook" pitchFamily="18" charset="0"/>
              </a:rPr>
              <a:t>Стиль управління / норми взаємин керівник – підлеглий,</a:t>
            </a:r>
          </a:p>
          <a:p>
            <a:pPr eaLnBrk="1" hangingPunct="1">
              <a:lnSpc>
                <a:spcPct val="90000"/>
              </a:lnSpc>
            </a:pPr>
            <a:r>
              <a:rPr lang="uk" smtClean="0">
                <a:latin typeface="Century Schoolbook" pitchFamily="18" charset="0"/>
              </a:rPr>
              <a:t>Стиль прийняття рішень, методи вирішення проблем в організації,</a:t>
            </a:r>
          </a:p>
          <a:p>
            <a:pPr eaLnBrk="1" hangingPunct="1">
              <a:lnSpc>
                <a:spcPct val="90000"/>
              </a:lnSpc>
            </a:pPr>
            <a:r>
              <a:rPr lang="uk" smtClean="0">
                <a:latin typeface="Century Schoolbook" pitchFamily="18" charset="0"/>
              </a:rPr>
              <a:t>Норми взаємин співробітник – співробітник,</a:t>
            </a:r>
          </a:p>
          <a:p>
            <a:pPr eaLnBrk="1" hangingPunct="1">
              <a:lnSpc>
                <a:spcPct val="90000"/>
              </a:lnSpc>
            </a:pPr>
            <a:r>
              <a:rPr lang="uk" smtClean="0">
                <a:latin typeface="Century Schoolbook" pitchFamily="18" charset="0"/>
              </a:rPr>
              <a:t>Відношення до конфліктів та способи їх вирішення.</a:t>
            </a:r>
          </a:p>
          <a:p>
            <a:pPr eaLnBrk="1" hangingPunct="1">
              <a:lnSpc>
                <a:spcPct val="90000"/>
              </a:lnSpc>
            </a:pPr>
            <a:endParaRPr lang="ru-RU" smtClean="0">
              <a:latin typeface="Century Schoolbook"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fontAlgn="auto" hangingPunct="1">
              <a:spcAft>
                <a:spcPts val="0"/>
              </a:spcAft>
              <a:defRPr/>
            </a:pPr>
            <a:r>
              <a:rPr lang="uk" sz="3400" b="1" smtClean="0"/>
              <a:t>Рівень команд/груп</a:t>
            </a:r>
            <a:r>
              <a:rPr lang="ru-RU" sz="3400" smtClean="0"/>
              <a:t/>
            </a:r>
            <a:br>
              <a:rPr lang="ru-RU" sz="3400" smtClean="0"/>
            </a:br>
            <a:endParaRPr lang="ru-RU" sz="3400" smtClean="0"/>
          </a:p>
        </p:txBody>
      </p:sp>
      <p:sp>
        <p:nvSpPr>
          <p:cNvPr id="77827" name="Rectangle 3"/>
          <p:cNvSpPr>
            <a:spLocks noGrp="1" noChangeArrowheads="1"/>
          </p:cNvSpPr>
          <p:nvPr>
            <p:ph sz="quarter" idx="1"/>
          </p:nvPr>
        </p:nvSpPr>
        <p:spPr>
          <a:xfrm>
            <a:off x="457200" y="1600200"/>
            <a:ext cx="7467600" cy="4873625"/>
          </a:xfrm>
        </p:spPr>
        <p:txBody>
          <a:bodyPr/>
          <a:lstStyle/>
          <a:p>
            <a:pPr eaLnBrk="1" hangingPunct="1"/>
            <a:r>
              <a:rPr lang="uk" smtClean="0">
                <a:latin typeface="Century Schoolbook" pitchFamily="18" charset="0"/>
              </a:rPr>
              <a:t>Стиль командної взаємодії,</a:t>
            </a:r>
          </a:p>
          <a:p>
            <a:pPr eaLnBrk="1" hangingPunct="1"/>
            <a:r>
              <a:rPr lang="uk" smtClean="0">
                <a:latin typeface="Century Schoolbook" pitchFamily="18" charset="0"/>
              </a:rPr>
              <a:t>Норми та правила взаємодії та комунікації між відділами.</a:t>
            </a:r>
          </a:p>
          <a:p>
            <a:pPr eaLnBrk="1" hangingPunct="1"/>
            <a:r>
              <a:rPr lang="uk" smtClean="0">
                <a:latin typeface="Century Schoolbook" pitchFamily="18" charset="0"/>
              </a:rPr>
              <a:t>Атмосфера в компанії</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4213" y="333375"/>
            <a:ext cx="8001000" cy="1216025"/>
          </a:xfrm>
        </p:spPr>
        <p:txBody>
          <a:bodyPr>
            <a:normAutofit fontScale="90000"/>
          </a:bodyPr>
          <a:lstStyle/>
          <a:p>
            <a:pPr algn="ctr" eaLnBrk="1" fontAlgn="auto" hangingPunct="1">
              <a:spcAft>
                <a:spcPts val="0"/>
              </a:spcAft>
              <a:defRPr/>
            </a:pPr>
            <a:r>
              <a:rPr lang="uk" b="1" smtClean="0"/>
              <a:t> </a:t>
            </a:r>
            <a:r>
              <a:rPr lang="ru-RU" b="1" smtClean="0"/>
              <a:t/>
            </a:r>
            <a:br>
              <a:rPr lang="ru-RU" b="1" smtClean="0"/>
            </a:br>
            <a:r>
              <a:rPr lang="uk" b="1" smtClean="0"/>
              <a:t>Системний/організаційний рівень</a:t>
            </a:r>
            <a:r>
              <a:rPr lang="ru-RU" smtClean="0"/>
              <a:t/>
            </a:r>
            <a:br>
              <a:rPr lang="ru-RU" smtClean="0"/>
            </a:br>
            <a:endParaRPr lang="ru-RU" smtClean="0"/>
          </a:p>
        </p:txBody>
      </p:sp>
      <p:sp>
        <p:nvSpPr>
          <p:cNvPr id="78851" name="Rectangle 3"/>
          <p:cNvSpPr>
            <a:spLocks noGrp="1" noChangeArrowheads="1"/>
          </p:cNvSpPr>
          <p:nvPr>
            <p:ph sz="quarter" idx="1"/>
          </p:nvPr>
        </p:nvSpPr>
        <p:spPr>
          <a:xfrm>
            <a:off x="539750" y="1773238"/>
            <a:ext cx="8001000" cy="4267200"/>
          </a:xfrm>
        </p:spPr>
        <p:txBody>
          <a:bodyPr/>
          <a:lstStyle/>
          <a:p>
            <a:pPr eaLnBrk="1" hangingPunct="1"/>
            <a:r>
              <a:rPr lang="uk" smtClean="0">
                <a:latin typeface="Century Schoolbook" pitchFamily="18" charset="0"/>
              </a:rPr>
              <a:t>Цілі організації,</a:t>
            </a:r>
          </a:p>
          <a:p>
            <a:pPr eaLnBrk="1" hangingPunct="1"/>
            <a:r>
              <a:rPr lang="uk" smtClean="0">
                <a:latin typeface="Century Schoolbook" pitchFamily="18" charset="0"/>
              </a:rPr>
              <a:t>Стратегія організації</a:t>
            </a:r>
          </a:p>
          <a:p>
            <a:pPr eaLnBrk="1" hangingPunct="1"/>
            <a:r>
              <a:rPr lang="uk" smtClean="0">
                <a:latin typeface="Century Schoolbook" pitchFamily="18" charset="0"/>
              </a:rPr>
              <a:t>Структура організації,</a:t>
            </a:r>
          </a:p>
          <a:p>
            <a:pPr eaLnBrk="1" hangingPunct="1"/>
            <a:r>
              <a:rPr lang="uk" smtClean="0">
                <a:latin typeface="Century Schoolbook" pitchFamily="18" charset="0"/>
              </a:rPr>
              <a:t>Регламентуючі документи, розпорядження, укази тощо.</a:t>
            </a:r>
          </a:p>
          <a:p>
            <a:pPr eaLnBrk="1" hangingPunct="1"/>
            <a:endParaRPr lang="ru-RU" smtClean="0">
              <a:latin typeface="Century Schoolbook"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pPr algn="ctr" eaLnBrk="1" fontAlgn="auto" hangingPunct="1">
              <a:spcAft>
                <a:spcPts val="0"/>
              </a:spcAft>
              <a:defRPr/>
            </a:pPr>
            <a:r>
              <a:rPr lang="uk" sz="3400" smtClean="0"/>
              <a:t>Приклад </a:t>
            </a:r>
            <a:r>
              <a:rPr lang="ru-RU" sz="3400" smtClean="0"/>
              <a:t/>
            </a:r>
            <a:br>
              <a:rPr lang="ru-RU" sz="3400" smtClean="0"/>
            </a:br>
            <a:r>
              <a:rPr lang="uk" sz="3400" smtClean="0"/>
              <a:t>«Тренінг з управління часом»</a:t>
            </a:r>
          </a:p>
        </p:txBody>
      </p:sp>
      <p:sp>
        <p:nvSpPr>
          <p:cNvPr id="79875" name="Rectangle 3"/>
          <p:cNvSpPr>
            <a:spLocks noGrp="1" noChangeArrowheads="1"/>
          </p:cNvSpPr>
          <p:nvPr>
            <p:ph sz="quarter" idx="1"/>
          </p:nvPr>
        </p:nvSpPr>
        <p:spPr>
          <a:xfrm>
            <a:off x="457200" y="1600200"/>
            <a:ext cx="7467600" cy="4873625"/>
          </a:xfrm>
        </p:spPr>
        <p:txBody>
          <a:bodyPr/>
          <a:lstStyle/>
          <a:p>
            <a:pPr eaLnBrk="1" hangingPunct="1"/>
            <a:r>
              <a:rPr lang="uk" smtClean="0">
                <a:latin typeface="Century Schoolbook" pitchFamily="18" charset="0"/>
              </a:rPr>
              <a:t>Мета тренінгу – збільшення ефективності використання робочого часу та якості планування.</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574675" y="304800"/>
            <a:ext cx="8001000" cy="963613"/>
          </a:xfrm>
        </p:spPr>
        <p:txBody>
          <a:bodyPr/>
          <a:lstStyle/>
          <a:p>
            <a:pPr algn="ctr" eaLnBrk="1" fontAlgn="auto" hangingPunct="1">
              <a:spcAft>
                <a:spcPts val="0"/>
              </a:spcAft>
              <a:defRPr/>
            </a:pPr>
            <a:r>
              <a:rPr lang="uk" sz="2600" smtClean="0"/>
              <a:t>Ефективність тренінгу </a:t>
            </a:r>
            <a:r>
              <a:rPr lang="ru-RU" sz="2600" smtClean="0"/>
              <a:t/>
            </a:r>
            <a:br>
              <a:rPr lang="ru-RU" sz="2600" smtClean="0"/>
            </a:br>
            <a:r>
              <a:rPr lang="uk" sz="2600" smtClean="0"/>
              <a:t>управління часом</a:t>
            </a:r>
          </a:p>
        </p:txBody>
      </p:sp>
      <p:graphicFrame>
        <p:nvGraphicFramePr>
          <p:cNvPr id="80920" name="Group 24"/>
          <p:cNvGraphicFramePr>
            <a:graphicFrameLocks noGrp="1"/>
          </p:cNvGraphicFramePr>
          <p:nvPr>
            <p:ph type="tbl" idx="4294967295"/>
          </p:nvPr>
        </p:nvGraphicFramePr>
        <p:xfrm>
          <a:off x="539750" y="1773238"/>
          <a:ext cx="8001000" cy="4146868"/>
        </p:xfrm>
        <a:graphic>
          <a:graphicData uri="http://schemas.openxmlformats.org/drawingml/2006/table">
            <a:tbl>
              <a:tblPr/>
              <a:tblGrid>
                <a:gridCol w="1944688"/>
                <a:gridCol w="6056312"/>
              </a:tblGrid>
              <a:tr h="274638">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600" b="1" i="0" u="none" strike="noStrike" cap="none" normalizeH="0" baseline="0" smtClean="0">
                          <a:ln>
                            <a:noFill/>
                          </a:ln>
                          <a:solidFill>
                            <a:schemeClr val="tx1"/>
                          </a:solidFill>
                          <a:effectLst/>
                          <a:latin typeface="Times New Roman" pitchFamily="18" charset="0"/>
                          <a:cs typeface="Times New Roman" pitchFamily="18" charset="0"/>
                        </a:rPr>
                        <a:t>Рівень</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600" b="1" i="0" u="none" strike="noStrike" cap="none" normalizeH="0" baseline="0" smtClean="0">
                          <a:ln>
                            <a:noFill/>
                          </a:ln>
                          <a:solidFill>
                            <a:schemeClr val="tx1"/>
                          </a:solidFill>
                          <a:effectLst/>
                          <a:latin typeface="Times New Roman" pitchFamily="18" charset="0"/>
                          <a:cs typeface="Times New Roman" pitchFamily="18" charset="0"/>
                        </a:rPr>
                        <a:t>Основні моменти розробки тренінгу управління часом</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1250">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Особистісний рівень</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Яких знань, умінь та навичок не вистачає учасникам, які ЗУН є і якою мірою їх потрібно розвивати, які установки заважають ефективному використанню робочого часу та плануванню?</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8850">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Рівень</a:t>
                      </a:r>
                    </a:p>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Взаємини</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Яке відношення до часу проявляється у взаєминах керівник-підлеглий, чи визначаються ПРІОРИТЕТИ, чи цінуватиметься час кожного?</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7263">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Рівень</a:t>
                      </a:r>
                    </a:p>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команд / груп</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Наскільки цінуватиметься планування в компанії? Чи прийнято узгоджувати плани між відділами? Наскільки ефективно використовуються планерки, збори?</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4225">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Системний рівень</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Чи є регламенти щодо планування діяльності, якими внутрішніми документами підтримується цінність часу?</a:t>
                      </a:r>
                      <a:endParaRPr kumimoji="0" lang="ru-RU"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algn="ctr" eaLnBrk="1" hangingPunct="1"/>
            <a:r>
              <a:rPr lang="uk" sz="3400" cap="none" smtClean="0">
                <a:latin typeface="Century Schoolbook" pitchFamily="18" charset="0"/>
              </a:rPr>
              <a:t>ЕФЕКТИВНІСТЬ ТРЕНІНГУ: НЕОБХІДНО</a:t>
            </a:r>
          </a:p>
        </p:txBody>
      </p:sp>
      <p:sp>
        <p:nvSpPr>
          <p:cNvPr id="81923"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uk" sz="2100" smtClean="0">
                <a:latin typeface="Century Schoolbook" pitchFamily="18" charset="0"/>
              </a:rPr>
              <a:t>1. Відноситися до кожного корпоративного тренінгу як до проекту з організаційного розвитку, який включає:</a:t>
            </a:r>
          </a:p>
          <a:p>
            <a:pPr eaLnBrk="1" hangingPunct="1">
              <a:lnSpc>
                <a:spcPct val="80000"/>
              </a:lnSpc>
              <a:buFont typeface="Wingdings" pitchFamily="2" charset="2"/>
              <a:buNone/>
            </a:pPr>
            <a:r>
              <a:rPr lang="uk" sz="2100" smtClean="0">
                <a:latin typeface="Century Schoolbook" pitchFamily="18" charset="0"/>
              </a:rPr>
              <a:t>A. Визначення основного завдання/проблеми</a:t>
            </a:r>
          </a:p>
          <a:p>
            <a:pPr eaLnBrk="1" hangingPunct="1">
              <a:lnSpc>
                <a:spcPct val="80000"/>
              </a:lnSpc>
              <a:buFont typeface="Wingdings" pitchFamily="2" charset="2"/>
              <a:buNone/>
            </a:pPr>
            <a:r>
              <a:rPr lang="uk" sz="2100" smtClean="0">
                <a:latin typeface="Century Schoolbook" pitchFamily="18" charset="0"/>
              </a:rPr>
              <a:t>B. Визначення необхідних змін у поведінці</a:t>
            </a:r>
          </a:p>
          <a:p>
            <a:pPr eaLnBrk="1" hangingPunct="1">
              <a:lnSpc>
                <a:spcPct val="80000"/>
              </a:lnSpc>
              <a:buFont typeface="Wingdings" pitchFamily="2" charset="2"/>
              <a:buNone/>
            </a:pPr>
            <a:r>
              <a:rPr lang="uk" sz="2100" smtClean="0">
                <a:latin typeface="Century Schoolbook" pitchFamily="18" charset="0"/>
              </a:rPr>
              <a:t>C. Дослідження корпоративної культури на всіх рівнях, виявлення факторів, що сприяють та перешкоджають зміні</a:t>
            </a:r>
          </a:p>
          <a:p>
            <a:pPr eaLnBrk="1" hangingPunct="1">
              <a:lnSpc>
                <a:spcPct val="80000"/>
              </a:lnSpc>
              <a:buFont typeface="Wingdings" pitchFamily="2" charset="2"/>
              <a:buNone/>
            </a:pPr>
            <a:r>
              <a:rPr lang="uk" sz="2100" smtClean="0">
                <a:latin typeface="Century Schoolbook" pitchFamily="18" charset="0"/>
              </a:rPr>
              <a:t>D. Розробку програми тренінгу та пост тренінгових заходів, які враховують особливості корпоративної культури конкретної компанії та спрямовані на її розвиток.</a:t>
            </a:r>
          </a:p>
          <a:p>
            <a:pPr eaLnBrk="1" hangingPunct="1">
              <a:lnSpc>
                <a:spcPct val="80000"/>
              </a:lnSpc>
              <a:buFont typeface="Wingdings" pitchFamily="2" charset="2"/>
              <a:buNone/>
            </a:pPr>
            <a:r>
              <a:rPr lang="uk" sz="2100" smtClean="0">
                <a:latin typeface="Century Schoolbook" pitchFamily="18" charset="0"/>
              </a:rPr>
              <a:t>E. Проведення тренінгу та підтримуючих заходів</a:t>
            </a:r>
          </a:p>
          <a:p>
            <a:pPr eaLnBrk="1" hangingPunct="1">
              <a:lnSpc>
                <a:spcPct val="80000"/>
              </a:lnSpc>
            </a:pPr>
            <a:endParaRPr lang="ru-RU" sz="2100" smtClean="0">
              <a:latin typeface="Century Schoolbook"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fontAlgn="auto" hangingPunct="1">
              <a:spcAft>
                <a:spcPts val="0"/>
              </a:spcAft>
              <a:defRPr/>
            </a:pPr>
            <a:r>
              <a:rPr lang="uk" sz="3400" smtClean="0"/>
              <a:t>Збільшення ефективності тренінгу:</a:t>
            </a:r>
          </a:p>
        </p:txBody>
      </p:sp>
      <p:sp>
        <p:nvSpPr>
          <p:cNvPr id="82947" name="Rectangle 3"/>
          <p:cNvSpPr>
            <a:spLocks noGrp="1" noChangeArrowheads="1"/>
          </p:cNvSpPr>
          <p:nvPr>
            <p:ph sz="quarter" idx="1"/>
          </p:nvPr>
        </p:nvSpPr>
        <p:spPr>
          <a:xfrm>
            <a:off x="457200" y="1600200"/>
            <a:ext cx="7467600" cy="4873625"/>
          </a:xfrm>
        </p:spPr>
        <p:txBody>
          <a:bodyPr/>
          <a:lstStyle/>
          <a:p>
            <a:pPr eaLnBrk="1" hangingPunct="1">
              <a:buFont typeface="Wingdings" pitchFamily="2" charset="2"/>
              <a:buNone/>
            </a:pPr>
            <a:r>
              <a:rPr lang="uk" sz="2600" smtClean="0">
                <a:latin typeface="Century Schoolbook" pitchFamily="18" charset="0"/>
              </a:rPr>
              <a:t>2. Під час підготовки та проведення корпоративного тренінгу фокусуватися на наступних елементах:</a:t>
            </a:r>
          </a:p>
          <a:p>
            <a:pPr eaLnBrk="1" hangingPunct="1">
              <a:buFont typeface="Wingdings" pitchFamily="2" charset="2"/>
              <a:buNone/>
            </a:pPr>
            <a:r>
              <a:rPr lang="uk" sz="2600" smtClean="0">
                <a:latin typeface="Century Schoolbook" pitchFamily="18" charset="0"/>
              </a:rPr>
              <a:t>- знання учасників</a:t>
            </a:r>
          </a:p>
          <a:p>
            <a:pPr eaLnBrk="1" hangingPunct="1">
              <a:buFont typeface="Wingdings" pitchFamily="2" charset="2"/>
              <a:buNone/>
            </a:pPr>
            <a:r>
              <a:rPr lang="uk" sz="2600" smtClean="0">
                <a:latin typeface="Century Schoolbook" pitchFamily="18" charset="0"/>
              </a:rPr>
              <a:t>- Вміння та навички учасників</a:t>
            </a:r>
          </a:p>
          <a:p>
            <a:pPr eaLnBrk="1" hangingPunct="1">
              <a:buFont typeface="Wingdings" pitchFamily="2" charset="2"/>
              <a:buNone/>
            </a:pPr>
            <a:r>
              <a:rPr lang="uk" sz="2600" smtClean="0">
                <a:latin typeface="Century Schoolbook" pitchFamily="18" charset="0"/>
              </a:rPr>
              <a:t>- Відносини та встановлення учасників</a:t>
            </a:r>
          </a:p>
          <a:p>
            <a:pPr eaLnBrk="1" hangingPunct="1">
              <a:buFont typeface="Wingdings" pitchFamily="2" charset="2"/>
              <a:buNone/>
            </a:pPr>
            <a:r>
              <a:rPr lang="uk" sz="2600" smtClean="0">
                <a:latin typeface="Century Schoolbook" pitchFamily="18" charset="0"/>
              </a:rPr>
              <a:t>- Корпоративна культура організації: норми, цінності, правила та їх вплив на передбачувані зміни.</a:t>
            </a:r>
          </a:p>
          <a:p>
            <a:pPr eaLnBrk="1" hangingPunct="1"/>
            <a:endParaRPr lang="ru-RU" sz="2600" smtClean="0">
              <a:latin typeface="Century Schoolbook"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eaLnBrk="1" fontAlgn="auto" hangingPunct="1">
              <a:spcAft>
                <a:spcPts val="0"/>
              </a:spcAft>
              <a:defRPr/>
            </a:pPr>
            <a:r>
              <a:rPr lang="uk" sz="3400" smtClean="0"/>
              <a:t>Збільшення ефективності тренінгу:</a:t>
            </a:r>
          </a:p>
        </p:txBody>
      </p:sp>
      <p:sp>
        <p:nvSpPr>
          <p:cNvPr id="83971" name="Rectangle 3"/>
          <p:cNvSpPr>
            <a:spLocks noGrp="1" noChangeArrowheads="1"/>
          </p:cNvSpPr>
          <p:nvPr>
            <p:ph sz="quarter" idx="1"/>
          </p:nvPr>
        </p:nvSpPr>
        <p:spPr>
          <a:xfrm>
            <a:off x="457200" y="1600200"/>
            <a:ext cx="7467600" cy="4873625"/>
          </a:xfrm>
        </p:spPr>
        <p:txBody>
          <a:bodyPr/>
          <a:lstStyle/>
          <a:p>
            <a:pPr eaLnBrk="1" hangingPunct="1"/>
            <a:r>
              <a:rPr lang="uk" smtClean="0">
                <a:latin typeface="Century Schoolbook" pitchFamily="18" charset="0"/>
              </a:rPr>
              <a:t>3. Формувати критичну масу нових знань та навичок у компанії, через залучення до навчання:</a:t>
            </a:r>
          </a:p>
          <a:p>
            <a:pPr eaLnBrk="1" hangingPunct="1">
              <a:buFont typeface="Wingdings" pitchFamily="2" charset="2"/>
              <a:buNone/>
            </a:pPr>
            <a:r>
              <a:rPr lang="uk" smtClean="0">
                <a:latin typeface="Century Schoolbook" pitchFamily="18" charset="0"/>
              </a:rPr>
              <a:t>- більшої кількості співробітників;</a:t>
            </a:r>
          </a:p>
          <a:p>
            <a:pPr eaLnBrk="1" hangingPunct="1">
              <a:buFont typeface="Wingdings" pitchFamily="2" charset="2"/>
              <a:buNone/>
            </a:pPr>
            <a:r>
              <a:rPr lang="uk" smtClean="0">
                <a:latin typeface="Century Schoolbook" pitchFamily="18" charset="0"/>
              </a:rPr>
              <a:t>- керівників різного рівня;</a:t>
            </a:r>
          </a:p>
          <a:p>
            <a:pPr eaLnBrk="1" hangingPunct="1">
              <a:buFont typeface="Wingdings" pitchFamily="2" charset="2"/>
              <a:buNone/>
            </a:pPr>
            <a:r>
              <a:rPr lang="uk" smtClean="0">
                <a:latin typeface="Century Schoolbook" pitchFamily="18" charset="0"/>
              </a:rPr>
              <a:t>- співробітників різних відділів та підрозділів.</a:t>
            </a:r>
          </a:p>
          <a:p>
            <a:pPr eaLnBrk="1" hangingPunct="1">
              <a:buFont typeface="Wingdings" pitchFamily="2" charset="2"/>
              <a:buNone/>
            </a:pPr>
            <a:endParaRPr lang="ru-RU" smtClean="0">
              <a:latin typeface="Century Schoolbook"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uk" b="1" cap="none" smtClean="0">
                <a:latin typeface="Arial" charset="0"/>
              </a:rPr>
              <a:t>ТРИ РІВНІ ТРЕНІНГОВИХ ПРОДУКТІВ</a:t>
            </a:r>
            <a:r>
              <a:rPr lang="uk" sz="1500" b="1" cap="none" smtClean="0">
                <a:solidFill>
                  <a:srgbClr val="0000CC"/>
                </a:solidFill>
                <a:effectLst>
                  <a:outerShdw blurRad="38100" dist="38100" dir="2700000" algn="tl">
                    <a:srgbClr val="C0C0C0"/>
                  </a:outerShdw>
                </a:effectLst>
                <a:latin typeface="Verdana" pitchFamily="34" charset="0"/>
              </a:rPr>
              <a:t> </a:t>
            </a:r>
            <a:r>
              <a:rPr lang="ru-RU" sz="1500" b="1" cap="none" smtClean="0">
                <a:solidFill>
                  <a:srgbClr val="0000CC"/>
                </a:solidFill>
                <a:effectLst>
                  <a:outerShdw blurRad="38100" dist="38100" dir="2700000" algn="tl">
                    <a:srgbClr val="C0C0C0"/>
                  </a:outerShdw>
                </a:effectLst>
                <a:latin typeface="Verdana" pitchFamily="34" charset="0"/>
              </a:rPr>
              <a:t/>
            </a:r>
            <a:br>
              <a:rPr lang="ru-RU" sz="1500" b="1" cap="none" smtClean="0">
                <a:solidFill>
                  <a:srgbClr val="0000CC"/>
                </a:solidFill>
                <a:effectLst>
                  <a:outerShdw blurRad="38100" dist="38100" dir="2700000" algn="tl">
                    <a:srgbClr val="C0C0C0"/>
                  </a:outerShdw>
                </a:effectLst>
                <a:latin typeface="Verdana" pitchFamily="34" charset="0"/>
              </a:rPr>
            </a:br>
            <a:endParaRPr lang="ru-RU" sz="1300" cap="none" smtClean="0">
              <a:solidFill>
                <a:srgbClr val="0000CC"/>
              </a:solidFill>
              <a:effectLst>
                <a:outerShdw blurRad="38100" dist="38100" dir="2700000" algn="tl">
                  <a:srgbClr val="C0C0C0"/>
                </a:outerShdw>
              </a:effectLst>
              <a:latin typeface="Verdana" pitchFamily="34" charset="0"/>
            </a:endParaRPr>
          </a:p>
        </p:txBody>
      </p:sp>
      <p:sp>
        <p:nvSpPr>
          <p:cNvPr id="165891" name="Rectangle 3"/>
          <p:cNvSpPr>
            <a:spLocks noGrp="1"/>
          </p:cNvSpPr>
          <p:nvPr>
            <p:ph type="body" idx="4294967295"/>
          </p:nvPr>
        </p:nvSpPr>
        <p:spPr>
          <a:xfrm>
            <a:off x="457200" y="1412875"/>
            <a:ext cx="8229600" cy="4713288"/>
          </a:xfrm>
        </p:spPr>
        <p:txBody>
          <a:bodyPr/>
          <a:lstStyle/>
          <a:p>
            <a:pPr>
              <a:buFont typeface="Wingdings" pitchFamily="2" charset="2"/>
              <a:buNone/>
            </a:pPr>
            <a:endParaRPr lang="ru-RU" smtClean="0">
              <a:latin typeface="Century Schoolbook" pitchFamily="18" charset="0"/>
            </a:endParaRPr>
          </a:p>
        </p:txBody>
      </p:sp>
      <p:grpSp>
        <p:nvGrpSpPr>
          <p:cNvPr id="165892" name="Group 4"/>
          <p:cNvGrpSpPr>
            <a:grpSpLocks noChangeAspect="1"/>
          </p:cNvGrpSpPr>
          <p:nvPr/>
        </p:nvGrpSpPr>
        <p:grpSpPr bwMode="auto">
          <a:xfrm>
            <a:off x="827088" y="1628775"/>
            <a:ext cx="7129462" cy="4537075"/>
            <a:chOff x="1722" y="1134"/>
            <a:chExt cx="9180" cy="8820"/>
          </a:xfrm>
        </p:grpSpPr>
        <p:sp>
          <p:nvSpPr>
            <p:cNvPr id="165893" name="AutoShape 5"/>
            <p:cNvSpPr>
              <a:spLocks noChangeAspect="1" noChangeArrowheads="1"/>
            </p:cNvSpPr>
            <p:nvPr/>
          </p:nvSpPr>
          <p:spPr bwMode="auto">
            <a:xfrm>
              <a:off x="1722" y="1134"/>
              <a:ext cx="9180" cy="8820"/>
            </a:xfrm>
            <a:prstGeom prst="rect">
              <a:avLst/>
            </a:prstGeom>
            <a:noFill/>
            <a:ln w="9525">
              <a:noFill/>
              <a:miter lim="800000"/>
              <a:headEnd/>
              <a:tailEnd/>
            </a:ln>
          </p:spPr>
          <p:txBody>
            <a:bodyPr/>
            <a:lstStyle/>
            <a:p>
              <a:endParaRPr lang="ru-RU"/>
            </a:p>
          </p:txBody>
        </p:sp>
        <p:sp>
          <p:nvSpPr>
            <p:cNvPr id="165894" name="Oval 6"/>
            <p:cNvSpPr>
              <a:spLocks noChangeArrowheads="1"/>
            </p:cNvSpPr>
            <p:nvPr/>
          </p:nvSpPr>
          <p:spPr bwMode="auto">
            <a:xfrm>
              <a:off x="1722" y="3114"/>
              <a:ext cx="3240" cy="1620"/>
            </a:xfrm>
            <a:prstGeom prst="ellipse">
              <a:avLst/>
            </a:prstGeom>
            <a:solidFill>
              <a:srgbClr val="33CCCC"/>
            </a:solidFill>
            <a:ln w="9525">
              <a:solidFill>
                <a:srgbClr val="000000"/>
              </a:solidFill>
              <a:round/>
              <a:headEnd/>
              <a:tailEnd/>
            </a:ln>
          </p:spPr>
          <p:txBody>
            <a:bodyPr/>
            <a:lstStyle/>
            <a:p>
              <a:pPr algn="ctr"/>
              <a:endParaRPr lang="ru-RU" sz="1200" b="1">
                <a:latin typeface="Arial" charset="0"/>
              </a:endParaRPr>
            </a:p>
            <a:p>
              <a:pPr algn="ctr"/>
              <a:r>
                <a:rPr lang="uk" sz="1200" b="1">
                  <a:latin typeface="Arial" charset="0"/>
                </a:rPr>
                <a:t>Організаційна система</a:t>
              </a:r>
              <a:endParaRPr lang="ru-RU">
                <a:latin typeface="Arial" charset="0"/>
              </a:endParaRPr>
            </a:p>
          </p:txBody>
        </p:sp>
        <p:sp>
          <p:nvSpPr>
            <p:cNvPr id="165895" name="Oval 7"/>
            <p:cNvSpPr>
              <a:spLocks noChangeArrowheads="1"/>
            </p:cNvSpPr>
            <p:nvPr/>
          </p:nvSpPr>
          <p:spPr bwMode="auto">
            <a:xfrm>
              <a:off x="7662" y="2934"/>
              <a:ext cx="3240" cy="1980"/>
            </a:xfrm>
            <a:prstGeom prst="ellipse">
              <a:avLst/>
            </a:prstGeom>
            <a:solidFill>
              <a:srgbClr val="33CCCC"/>
            </a:solidFill>
            <a:ln w="9525">
              <a:solidFill>
                <a:srgbClr val="000000"/>
              </a:solidFill>
              <a:round/>
              <a:headEnd/>
              <a:tailEnd/>
            </a:ln>
          </p:spPr>
          <p:txBody>
            <a:bodyPr/>
            <a:lstStyle/>
            <a:p>
              <a:endParaRPr lang="ru-RU" sz="1200">
                <a:latin typeface="Arial" charset="0"/>
              </a:endParaRPr>
            </a:p>
            <a:p>
              <a:pPr algn="ctr"/>
              <a:r>
                <a:rPr lang="uk" sz="1200" b="1">
                  <a:latin typeface="Arial" charset="0"/>
                </a:rPr>
                <a:t>Організаційна система</a:t>
              </a:r>
            </a:p>
            <a:p>
              <a:pPr algn="ctr"/>
              <a:r>
                <a:rPr lang="uk" sz="1200" b="1">
                  <a:latin typeface="Arial" charset="0"/>
                </a:rPr>
                <a:t>в майбутньому</a:t>
              </a:r>
              <a:endParaRPr lang="ru-RU">
                <a:latin typeface="Arial" charset="0"/>
              </a:endParaRPr>
            </a:p>
          </p:txBody>
        </p:sp>
        <p:sp>
          <p:nvSpPr>
            <p:cNvPr id="165896" name="AutoShape 8"/>
            <p:cNvSpPr>
              <a:spLocks noChangeArrowheads="1"/>
            </p:cNvSpPr>
            <p:nvPr/>
          </p:nvSpPr>
          <p:spPr bwMode="auto">
            <a:xfrm>
              <a:off x="8922" y="1494"/>
              <a:ext cx="1620" cy="1080"/>
            </a:xfrm>
            <a:prstGeom prst="wedgeRoundRectCallout">
              <a:avLst>
                <a:gd name="adj1" fmla="val -44444"/>
                <a:gd name="adj2" fmla="val 110000"/>
                <a:gd name="adj3" fmla="val 16667"/>
              </a:avLst>
            </a:prstGeom>
            <a:solidFill>
              <a:srgbClr val="FFFFFF"/>
            </a:solidFill>
            <a:ln w="9525">
              <a:solidFill>
                <a:srgbClr val="000000"/>
              </a:solidFill>
              <a:miter lim="800000"/>
              <a:headEnd/>
              <a:tailEnd/>
            </a:ln>
          </p:spPr>
          <p:txBody>
            <a:bodyPr/>
            <a:lstStyle/>
            <a:p>
              <a:pPr algn="ctr"/>
              <a:r>
                <a:rPr lang="uk" sz="1200" b="1">
                  <a:latin typeface="Arial" charset="0"/>
                </a:rPr>
                <a:t>Бізнес-результат,</a:t>
              </a:r>
            </a:p>
            <a:p>
              <a:pPr algn="ctr"/>
              <a:r>
                <a:rPr lang="uk" sz="1200" b="1">
                  <a:latin typeface="Arial" charset="0"/>
                </a:rPr>
                <a:t>$</a:t>
              </a:r>
              <a:endParaRPr lang="ru-RU">
                <a:latin typeface="Arial" charset="0"/>
              </a:endParaRPr>
            </a:p>
          </p:txBody>
        </p:sp>
        <p:sp>
          <p:nvSpPr>
            <p:cNvPr id="165897" name="AutoShape 9"/>
            <p:cNvSpPr>
              <a:spLocks noChangeArrowheads="1"/>
            </p:cNvSpPr>
            <p:nvPr/>
          </p:nvSpPr>
          <p:spPr bwMode="auto">
            <a:xfrm>
              <a:off x="4962" y="3474"/>
              <a:ext cx="2700" cy="9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CCFF"/>
            </a:solidFill>
            <a:ln w="9525">
              <a:solidFill>
                <a:srgbClr val="000000"/>
              </a:solidFill>
              <a:miter lim="800000"/>
              <a:headEnd/>
              <a:tailEnd/>
            </a:ln>
          </p:spPr>
          <p:txBody>
            <a:bodyPr/>
            <a:lstStyle/>
            <a:p>
              <a:r>
                <a:rPr lang="uk" sz="1200" b="1">
                  <a:latin typeface="Arial" charset="0"/>
                </a:rPr>
                <a:t>Бізнес – завдання</a:t>
              </a:r>
              <a:endParaRPr lang="ru-RU">
                <a:latin typeface="Arial" charset="0"/>
              </a:endParaRPr>
            </a:p>
          </p:txBody>
        </p:sp>
        <p:sp>
          <p:nvSpPr>
            <p:cNvPr id="165898" name="AutoShape 10"/>
            <p:cNvSpPr>
              <a:spLocks noChangeArrowheads="1"/>
            </p:cNvSpPr>
            <p:nvPr/>
          </p:nvSpPr>
          <p:spPr bwMode="auto">
            <a:xfrm>
              <a:off x="5322" y="2034"/>
              <a:ext cx="1800" cy="1440"/>
            </a:xfrm>
            <a:prstGeom prst="cloudCallout">
              <a:avLst>
                <a:gd name="adj1" fmla="val -25000"/>
                <a:gd name="adj2" fmla="val 70000"/>
              </a:avLst>
            </a:prstGeom>
            <a:solidFill>
              <a:srgbClr val="FFFFFF"/>
            </a:solidFill>
            <a:ln w="9525">
              <a:solidFill>
                <a:srgbClr val="000000"/>
              </a:solidFill>
              <a:round/>
              <a:headEnd/>
              <a:tailEnd/>
            </a:ln>
          </p:spPr>
          <p:txBody>
            <a:bodyPr/>
            <a:lstStyle/>
            <a:p>
              <a:r>
                <a:rPr lang="uk" sz="1200" b="1">
                  <a:latin typeface="Arial" charset="0"/>
                </a:rPr>
                <a:t>Бізнес-рішення???</a:t>
              </a:r>
              <a:endParaRPr lang="ru-RU">
                <a:latin typeface="Arial" charset="0"/>
              </a:endParaRPr>
            </a:p>
          </p:txBody>
        </p:sp>
        <p:sp>
          <p:nvSpPr>
            <p:cNvPr id="165899" name="Oval 11"/>
            <p:cNvSpPr>
              <a:spLocks noChangeArrowheads="1"/>
            </p:cNvSpPr>
            <p:nvPr/>
          </p:nvSpPr>
          <p:spPr bwMode="auto">
            <a:xfrm>
              <a:off x="1722" y="5634"/>
              <a:ext cx="2880" cy="1620"/>
            </a:xfrm>
            <a:prstGeom prst="ellipse">
              <a:avLst/>
            </a:prstGeom>
            <a:solidFill>
              <a:srgbClr val="00FFFF"/>
            </a:solidFill>
            <a:ln w="9525">
              <a:solidFill>
                <a:srgbClr val="000000"/>
              </a:solidFill>
              <a:round/>
              <a:headEnd/>
              <a:tailEnd/>
            </a:ln>
          </p:spPr>
          <p:txBody>
            <a:bodyPr/>
            <a:lstStyle/>
            <a:p>
              <a:pPr algn="ctr"/>
              <a:r>
                <a:rPr lang="uk" sz="1200" b="1">
                  <a:latin typeface="Arial" charset="0"/>
                </a:rPr>
                <a:t>Взаємодія учасників до тренінгу</a:t>
              </a:r>
              <a:endParaRPr lang="ru-RU">
                <a:latin typeface="Arial" charset="0"/>
              </a:endParaRPr>
            </a:p>
          </p:txBody>
        </p:sp>
        <p:sp>
          <p:nvSpPr>
            <p:cNvPr id="165900" name="Oval 12"/>
            <p:cNvSpPr>
              <a:spLocks noChangeArrowheads="1"/>
            </p:cNvSpPr>
            <p:nvPr/>
          </p:nvSpPr>
          <p:spPr bwMode="auto">
            <a:xfrm>
              <a:off x="7842" y="5454"/>
              <a:ext cx="2880" cy="1800"/>
            </a:xfrm>
            <a:prstGeom prst="ellipse">
              <a:avLst/>
            </a:prstGeom>
            <a:solidFill>
              <a:srgbClr val="00FFFF"/>
            </a:solidFill>
            <a:ln w="9525">
              <a:solidFill>
                <a:srgbClr val="000000"/>
              </a:solidFill>
              <a:round/>
              <a:headEnd/>
              <a:tailEnd/>
            </a:ln>
          </p:spPr>
          <p:txBody>
            <a:bodyPr/>
            <a:lstStyle/>
            <a:p>
              <a:pPr algn="ctr"/>
              <a:r>
                <a:rPr lang="uk" sz="1200" b="1">
                  <a:latin typeface="Arial" charset="0"/>
                </a:rPr>
                <a:t>Взаємодія учасників після тренінгу</a:t>
              </a:r>
              <a:endParaRPr lang="ru-RU">
                <a:latin typeface="Arial" charset="0"/>
              </a:endParaRPr>
            </a:p>
          </p:txBody>
        </p:sp>
        <p:sp>
          <p:nvSpPr>
            <p:cNvPr id="165901" name="Oval 13"/>
            <p:cNvSpPr>
              <a:spLocks noChangeArrowheads="1"/>
            </p:cNvSpPr>
            <p:nvPr/>
          </p:nvSpPr>
          <p:spPr bwMode="auto">
            <a:xfrm>
              <a:off x="6402" y="7794"/>
              <a:ext cx="2160" cy="1260"/>
            </a:xfrm>
            <a:prstGeom prst="ellipse">
              <a:avLst/>
            </a:prstGeom>
            <a:solidFill>
              <a:srgbClr val="99CCFF"/>
            </a:solidFill>
            <a:ln w="9525">
              <a:solidFill>
                <a:srgbClr val="000000"/>
              </a:solidFill>
              <a:round/>
              <a:headEnd/>
              <a:tailEnd/>
            </a:ln>
          </p:spPr>
          <p:txBody>
            <a:bodyPr/>
            <a:lstStyle/>
            <a:p>
              <a:pPr algn="ctr"/>
              <a:r>
                <a:rPr lang="uk" sz="1200" b="1">
                  <a:latin typeface="Arial" charset="0"/>
                </a:rPr>
                <a:t>Персонал після тренінгу</a:t>
              </a:r>
              <a:endParaRPr lang="ru-RU">
                <a:latin typeface="Arial" charset="0"/>
              </a:endParaRPr>
            </a:p>
          </p:txBody>
        </p:sp>
        <p:sp>
          <p:nvSpPr>
            <p:cNvPr id="165902" name="Oval 14"/>
            <p:cNvSpPr>
              <a:spLocks noChangeArrowheads="1"/>
            </p:cNvSpPr>
            <p:nvPr/>
          </p:nvSpPr>
          <p:spPr bwMode="auto">
            <a:xfrm>
              <a:off x="1891" y="7974"/>
              <a:ext cx="1811" cy="900"/>
            </a:xfrm>
            <a:prstGeom prst="ellipse">
              <a:avLst/>
            </a:prstGeom>
            <a:solidFill>
              <a:srgbClr val="99CCFF"/>
            </a:solidFill>
            <a:ln w="9525">
              <a:solidFill>
                <a:srgbClr val="000000"/>
              </a:solidFill>
              <a:round/>
              <a:headEnd/>
              <a:tailEnd/>
            </a:ln>
          </p:spPr>
          <p:txBody>
            <a:bodyPr/>
            <a:lstStyle/>
            <a:p>
              <a:pPr algn="ctr"/>
              <a:r>
                <a:rPr lang="uk" sz="1200" b="1">
                  <a:latin typeface="Arial" charset="0"/>
                </a:rPr>
                <a:t>Персонал</a:t>
              </a:r>
              <a:endParaRPr lang="ru-RU">
                <a:latin typeface="Arial" charset="0"/>
              </a:endParaRPr>
            </a:p>
          </p:txBody>
        </p:sp>
        <p:sp>
          <p:nvSpPr>
            <p:cNvPr id="165903" name="AutoShape 15"/>
            <p:cNvSpPr>
              <a:spLocks noChangeArrowheads="1"/>
            </p:cNvSpPr>
            <p:nvPr/>
          </p:nvSpPr>
          <p:spPr bwMode="auto">
            <a:xfrm>
              <a:off x="4602" y="5814"/>
              <a:ext cx="3240" cy="126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FFFF"/>
            </a:solidFill>
            <a:ln w="9525">
              <a:solidFill>
                <a:srgbClr val="000000"/>
              </a:solidFill>
              <a:miter lim="800000"/>
              <a:headEnd/>
              <a:tailEnd/>
            </a:ln>
          </p:spPr>
          <p:txBody>
            <a:bodyPr/>
            <a:lstStyle/>
            <a:p>
              <a:r>
                <a:rPr lang="uk" sz="1200" b="1">
                  <a:latin typeface="Arial" charset="0"/>
                </a:rPr>
                <a:t>Зміни у взаємодії (2)</a:t>
              </a:r>
              <a:endParaRPr lang="ru-RU">
                <a:latin typeface="Arial" charset="0"/>
              </a:endParaRPr>
            </a:p>
          </p:txBody>
        </p:sp>
        <p:sp>
          <p:nvSpPr>
            <p:cNvPr id="165904" name="AutoShape 16"/>
            <p:cNvSpPr>
              <a:spLocks noChangeArrowheads="1"/>
            </p:cNvSpPr>
            <p:nvPr/>
          </p:nvSpPr>
          <p:spPr bwMode="auto">
            <a:xfrm>
              <a:off x="3702" y="7794"/>
              <a:ext cx="2700" cy="126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99CCFF"/>
            </a:solidFill>
            <a:ln w="9525">
              <a:solidFill>
                <a:srgbClr val="000000"/>
              </a:solidFill>
              <a:miter lim="800000"/>
              <a:headEnd/>
              <a:tailEnd/>
            </a:ln>
          </p:spPr>
          <p:txBody>
            <a:bodyPr/>
            <a:lstStyle/>
            <a:p>
              <a:r>
                <a:rPr lang="uk" sz="1200" b="1">
                  <a:latin typeface="Arial" charset="0"/>
                </a:rPr>
                <a:t>Зміни до учасників (1)</a:t>
              </a:r>
              <a:endParaRPr lang="ru-RU">
                <a:latin typeface="Arial" charset="0"/>
              </a:endParaRPr>
            </a:p>
          </p:txBody>
        </p:sp>
        <p:sp>
          <p:nvSpPr>
            <p:cNvPr id="165905" name="AutoShape 17"/>
            <p:cNvSpPr>
              <a:spLocks noChangeArrowheads="1"/>
            </p:cNvSpPr>
            <p:nvPr/>
          </p:nvSpPr>
          <p:spPr bwMode="auto">
            <a:xfrm>
              <a:off x="5862" y="4554"/>
              <a:ext cx="1800" cy="900"/>
            </a:xfrm>
            <a:prstGeom prst="wedgeRoundRectCallout">
              <a:avLst>
                <a:gd name="adj1" fmla="val -2056"/>
                <a:gd name="adj2" fmla="val -92667"/>
                <a:gd name="adj3" fmla="val 16667"/>
              </a:avLst>
            </a:prstGeom>
            <a:solidFill>
              <a:srgbClr val="FFFFFF"/>
            </a:solidFill>
            <a:ln w="9525">
              <a:solidFill>
                <a:srgbClr val="000000"/>
              </a:solidFill>
              <a:miter lim="800000"/>
              <a:headEnd/>
              <a:tailEnd/>
            </a:ln>
          </p:spPr>
          <p:txBody>
            <a:bodyPr/>
            <a:lstStyle/>
            <a:p>
              <a:r>
                <a:rPr lang="uk" sz="1200" b="1">
                  <a:latin typeface="Arial" charset="0"/>
                </a:rPr>
                <a:t>Ухвалене рішення (3)</a:t>
              </a:r>
              <a:endParaRPr lang="ru-RU">
                <a:latin typeface="Arial" charset="0"/>
              </a:endParaRPr>
            </a:p>
          </p:txBody>
        </p:sp>
        <p:sp>
          <p:nvSpPr>
            <p:cNvPr id="165906" name="AutoShape 18"/>
            <p:cNvSpPr>
              <a:spLocks noChangeArrowheads="1"/>
            </p:cNvSpPr>
            <p:nvPr/>
          </p:nvSpPr>
          <p:spPr bwMode="auto">
            <a:xfrm>
              <a:off x="5322" y="4194"/>
              <a:ext cx="360" cy="1980"/>
            </a:xfrm>
            <a:prstGeom prst="upDownArrow">
              <a:avLst>
                <a:gd name="adj1" fmla="val 50000"/>
                <a:gd name="adj2" fmla="val 110000"/>
              </a:avLst>
            </a:prstGeom>
            <a:solidFill>
              <a:srgbClr val="FFFFFF"/>
            </a:solidFill>
            <a:ln w="9525">
              <a:solidFill>
                <a:srgbClr val="000000"/>
              </a:solidFill>
              <a:miter lim="800000"/>
              <a:headEnd/>
              <a:tailEnd/>
            </a:ln>
          </p:spPr>
          <p:txBody>
            <a:bodyPr/>
            <a:lstStyle/>
            <a:p>
              <a:endParaRPr lang="ru-RU"/>
            </a:p>
          </p:txBody>
        </p:sp>
        <p:sp>
          <p:nvSpPr>
            <p:cNvPr id="165907" name="AutoShape 19"/>
            <p:cNvSpPr>
              <a:spLocks noChangeArrowheads="1"/>
            </p:cNvSpPr>
            <p:nvPr/>
          </p:nvSpPr>
          <p:spPr bwMode="auto">
            <a:xfrm>
              <a:off x="4782" y="4194"/>
              <a:ext cx="360" cy="3960"/>
            </a:xfrm>
            <a:prstGeom prst="upDownArrow">
              <a:avLst>
                <a:gd name="adj1" fmla="val 50000"/>
                <a:gd name="adj2" fmla="val 220000"/>
              </a:avLst>
            </a:prstGeom>
            <a:solidFill>
              <a:srgbClr val="FFFFFF"/>
            </a:solidFill>
            <a:ln w="9525">
              <a:solidFill>
                <a:srgbClr val="000000"/>
              </a:solidFill>
              <a:miter lim="800000"/>
              <a:headEnd/>
              <a:tailEnd/>
            </a:ln>
          </p:spPr>
          <p:txBody>
            <a:bodyPr/>
            <a:lstStyle/>
            <a:p>
              <a:endParaRPr lang="ru-RU"/>
            </a:p>
          </p:txBody>
        </p:sp>
      </p:gr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idx="4294967295"/>
          </p:nvPr>
        </p:nvSpPr>
        <p:spPr bwMode="auto">
          <a:noFill/>
        </p:spPr>
        <p:txBody>
          <a:bodyPr wrap="square" lIns="91440" tIns="45720" rIns="91440" bIns="45720" numCol="1" anchorCtr="0" compatLnSpc="1">
            <a:prstTxWarp prst="textNoShape">
              <a:avLst/>
            </a:prstTxWarp>
          </a:bodyPr>
          <a:lstStyle/>
          <a:p>
            <a:r>
              <a:rPr lang="uk" sz="2600" b="1" cap="none" smtClean="0">
                <a:solidFill>
                  <a:schemeClr val="tx1"/>
                </a:solidFill>
                <a:latin typeface="Century Schoolbook" pitchFamily="18" charset="0"/>
              </a:rPr>
              <a:t>1 РІВЕНЬ: </a:t>
            </a:r>
            <a:r>
              <a:rPr lang="uk" sz="2600" cap="none" smtClean="0">
                <a:solidFill>
                  <a:schemeClr val="tx1"/>
                </a:solidFill>
                <a:latin typeface="Century Schoolbook" pitchFamily="18" charset="0"/>
              </a:rPr>
              <a:t>РЕЗУЛЬТАТ ТРЕНІНГУ – ІНДИВІДУАЛЬНІ ЗМІНИ У УЧАСНИКАХ</a:t>
            </a:r>
          </a:p>
        </p:txBody>
      </p:sp>
      <p:sp>
        <p:nvSpPr>
          <p:cNvPr id="167939" name="Rectangle 3"/>
          <p:cNvSpPr>
            <a:spLocks noGrp="1"/>
          </p:cNvSpPr>
          <p:nvPr>
            <p:ph type="body" idx="4294967295"/>
          </p:nvPr>
        </p:nvSpPr>
        <p:spPr/>
        <p:txBody>
          <a:bodyPr/>
          <a:lstStyle/>
          <a:p>
            <a:pPr>
              <a:lnSpc>
                <a:spcPct val="90000"/>
              </a:lnSpc>
              <a:buFont typeface="Wingdings" pitchFamily="2" charset="2"/>
              <a:buNone/>
            </a:pPr>
            <a:r>
              <a:rPr lang="uk" smtClean="0">
                <a:latin typeface="Century Schoolbook" pitchFamily="18" charset="0"/>
              </a:rPr>
              <a:t> </a:t>
            </a:r>
            <a:r>
              <a:rPr lang="uk" smtClean="0">
                <a:latin typeface="Times New Roman" pitchFamily="18" charset="0"/>
              </a:rPr>
              <a:t>Тренер організує взаємодію учасників таким чином, щоб вони змогли змінитись:</a:t>
            </a:r>
          </a:p>
          <a:p>
            <a:pPr>
              <a:lnSpc>
                <a:spcPct val="90000"/>
              </a:lnSpc>
            </a:pPr>
            <a:r>
              <a:rPr lang="uk" smtClean="0">
                <a:latin typeface="Times New Roman" pitchFamily="18" charset="0"/>
              </a:rPr>
              <a:t>усвідомити свої особистісні особливості; цілеспрямовано використовувати їх як ресурс; змінити ці особливості;</a:t>
            </a:r>
          </a:p>
          <a:p>
            <a:pPr>
              <a:lnSpc>
                <a:spcPct val="90000"/>
              </a:lnSpc>
            </a:pPr>
            <a:r>
              <a:rPr lang="uk" smtClean="0">
                <a:latin typeface="Times New Roman" pitchFamily="18" charset="0"/>
              </a:rPr>
              <a:t>Виробити навичку чи освоїти будь-які техніки, технології чи прийоми (наприклад, техніку активного слухання, прийоми ставлення запитань тощо)</a:t>
            </a:r>
          </a:p>
          <a:p>
            <a:pPr>
              <a:lnSpc>
                <a:spcPct val="90000"/>
              </a:lnSpc>
            </a:pPr>
            <a:r>
              <a:rPr lang="uk" smtClean="0">
                <a:latin typeface="Times New Roman" pitchFamily="18" charset="0"/>
              </a:rPr>
              <a:t>Змінити своє бачення реальності, придбати нову </a:t>
            </a:r>
            <a:r>
              <a:rPr lang="uk" smtClean="0">
                <a:latin typeface="Century Schoolbook"/>
              </a:rPr>
              <a:t>« </a:t>
            </a:r>
            <a:r>
              <a:rPr lang="uk" smtClean="0">
                <a:latin typeface="Times New Roman" pitchFamily="18" charset="0"/>
              </a:rPr>
              <a:t>картину світу </a:t>
            </a:r>
            <a:r>
              <a:rPr lang="uk" smtClean="0">
                <a:latin typeface="Century Schoolbook"/>
              </a:rPr>
              <a:t>» </a:t>
            </a:r>
            <a:r>
              <a:rPr lang="uk" smtClean="0">
                <a:latin typeface="Times New Roman" pitchFamily="18" charset="0"/>
              </a:rPr>
              <a:t>або будь-якого її фрагмента (почати бачити людей у категоріях типології Маейрс-Бріггс, навчитися виявляти рівень зрілості співробітників тощо)</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7467600" cy="511175"/>
          </a:xfrm>
        </p:spPr>
        <p:txBody>
          <a:bodyPr>
            <a:normAutofit fontScale="90000"/>
          </a:bodyPr>
          <a:lstStyle/>
          <a:p>
            <a:pPr eaLnBrk="1" fontAlgn="auto" hangingPunct="1">
              <a:spcAft>
                <a:spcPts val="0"/>
              </a:spcAft>
              <a:defRPr/>
            </a:pPr>
            <a:r>
              <a:rPr lang="uk" dirty="0" smtClean="0"/>
              <a:t>рекомендована література</a:t>
            </a:r>
          </a:p>
        </p:txBody>
      </p:sp>
      <p:sp>
        <p:nvSpPr>
          <p:cNvPr id="20483" name="Rectangle 3"/>
          <p:cNvSpPr>
            <a:spLocks noChangeArrowheads="1"/>
          </p:cNvSpPr>
          <p:nvPr/>
        </p:nvSpPr>
        <p:spPr bwMode="auto">
          <a:xfrm>
            <a:off x="1533525" y="1685925"/>
            <a:ext cx="2279650" cy="0"/>
          </a:xfrm>
          <a:prstGeom prst="rect">
            <a:avLst/>
          </a:prstGeom>
          <a:noFill/>
          <a:ln w="9525">
            <a:noFill/>
            <a:miter lim="800000"/>
            <a:headEnd/>
            <a:tailEnd/>
          </a:ln>
        </p:spPr>
        <p:txBody>
          <a:bodyPr wrap="none">
            <a:spAutoFit/>
          </a:bodyPr>
          <a:lstStyle/>
          <a:p>
            <a:endParaRPr lang="ru-RU"/>
          </a:p>
        </p:txBody>
      </p:sp>
      <p:graphicFrame>
        <p:nvGraphicFramePr>
          <p:cNvPr id="71706" name="Group 26"/>
          <p:cNvGraphicFramePr>
            <a:graphicFrameLocks noGrp="1"/>
          </p:cNvGraphicFramePr>
          <p:nvPr/>
        </p:nvGraphicFramePr>
        <p:xfrm>
          <a:off x="357188" y="928688"/>
          <a:ext cx="8286808" cy="5643602"/>
        </p:xfrm>
        <a:graphic>
          <a:graphicData uri="http://schemas.openxmlformats.org/drawingml/2006/table">
            <a:tbl>
              <a:tblPr/>
              <a:tblGrid>
                <a:gridCol w="6129192"/>
                <a:gridCol w="2157616"/>
              </a:tblGrid>
              <a:tr h="2863225">
                <a:tc>
                  <a:txBody>
                    <a:bodyPr/>
                    <a:lstStyle/>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600" b="1" i="0" kern="1200" dirty="0" smtClean="0">
                          <a:solidFill>
                            <a:schemeClr val="tx1"/>
                          </a:solidFill>
                          <a:latin typeface="+mn-lt"/>
                          <a:ea typeface="+mn-ea"/>
                          <a:cs typeface="+mn-cs"/>
                        </a:rPr>
                        <a:t>Кіпніс М. 128 найкращих ігор та вправ </a:t>
                      </a:r>
                      <a:r>
                        <a:rPr kumimoji="0" lang="uk" sz="1600" b="1" i="0" kern="1200" baseline="0" dirty="0" smtClean="0">
                          <a:solidFill>
                            <a:schemeClr val="tx1"/>
                          </a:solidFill>
                          <a:latin typeface="+mn-lt"/>
                          <a:ea typeface="+mn-ea"/>
                          <a:cs typeface="+mn-cs"/>
                        </a:rPr>
                        <a:t>для будь-якого тренінгу: як зарядити, оживити, налаштувати та згуртувати групу – 2008, АСТ</a:t>
                      </a:r>
                      <a:endParaRPr kumimoji="0" lang="ru-RU" sz="1600" b="1" i="0" kern="1200" dirty="0" smtClean="0">
                        <a:solidFill>
                          <a:schemeClr val="tx1"/>
                        </a:solidFill>
                        <a:latin typeface="+mn-lt"/>
                        <a:ea typeface="+mn-ea"/>
                        <a:cs typeface="+mn-cs"/>
                      </a:endParaRP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Найкращі</a:t>
                      </a:r>
                      <a:r>
                        <a:rPr kumimoji="0" lang="uk" sz="1400" b="0" i="0" kern="1200" baseline="0" dirty="0" smtClean="0">
                          <a:solidFill>
                            <a:schemeClr val="tx1"/>
                          </a:solidFill>
                          <a:latin typeface="+mn-lt"/>
                          <a:ea typeface="+mn-ea"/>
                          <a:cs typeface="+mn-cs"/>
                        </a:rPr>
                        <a:t> </a:t>
                      </a:r>
                      <a:r>
                        <a:rPr kumimoji="0" lang="uk" sz="1400" b="0" i="0" kern="1200" dirty="0" smtClean="0">
                          <a:solidFill>
                            <a:schemeClr val="tx1"/>
                          </a:solidFill>
                          <a:latin typeface="+mn-lt"/>
                          <a:ea typeface="+mn-ea"/>
                          <a:cs typeface="+mn-cs"/>
                        </a:rPr>
                        <a:t>ігри</a:t>
                      </a:r>
                      <a:r>
                        <a:rPr kumimoji="0" lang="uk" sz="1400" b="0" i="0" kern="1200" baseline="0" dirty="0" smtClean="0">
                          <a:solidFill>
                            <a:schemeClr val="tx1"/>
                          </a:solidFill>
                          <a:latin typeface="+mn-lt"/>
                          <a:ea typeface="+mn-ea"/>
                          <a:cs typeface="+mn-cs"/>
                        </a:rPr>
                        <a:t> </a:t>
                      </a:r>
                      <a:r>
                        <a:rPr kumimoji="0" lang="uk" sz="1400" b="0" i="0" kern="1200" dirty="0" smtClean="0">
                          <a:solidFill>
                            <a:schemeClr val="tx1"/>
                          </a:solidFill>
                          <a:latin typeface="+mn-lt"/>
                          <a:ea typeface="+mn-ea"/>
                          <a:cs typeface="+mn-cs"/>
                        </a:rPr>
                        <a:t>на розігрів, активне залучення до командної</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роботу та активне освоєння матеріалу: це "криголамки",</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 </a:t>
                      </a:r>
                      <a:r>
                        <a:rPr kumimoji="0" lang="uk" sz="1400" b="0" i="0" kern="1200" dirty="0" err="1" smtClean="0">
                          <a:solidFill>
                            <a:schemeClr val="tx1"/>
                          </a:solidFill>
                          <a:latin typeface="+mn-lt"/>
                          <a:ea typeface="+mn-ea"/>
                          <a:cs typeface="+mn-cs"/>
                        </a:rPr>
                        <a:t>енерджайзери </a:t>
                      </a:r>
                      <a:r>
                        <a:rPr kumimoji="0" lang="uk" sz="1400" b="0" i="0" kern="1200" dirty="0" smtClean="0">
                          <a:solidFill>
                            <a:schemeClr val="tx1"/>
                          </a:solidFill>
                          <a:latin typeface="+mn-lt"/>
                          <a:ea typeface="+mn-ea"/>
                          <a:cs typeface="+mn-cs"/>
                        </a:rPr>
                        <a:t>", " </a:t>
                      </a:r>
                      <a:r>
                        <a:rPr kumimoji="0" lang="uk" sz="1400" b="0" i="0" kern="1200" dirty="0" err="1" smtClean="0">
                          <a:solidFill>
                            <a:schemeClr val="tx1"/>
                          </a:solidFill>
                          <a:latin typeface="+mn-lt"/>
                          <a:ea typeface="+mn-ea"/>
                          <a:cs typeface="+mn-cs"/>
                        </a:rPr>
                        <a:t>контактери </a:t>
                      </a:r>
                      <a:r>
                        <a:rPr kumimoji="0" lang="uk" sz="1400" b="0" i="0" kern="1200" dirty="0" smtClean="0">
                          <a:solidFill>
                            <a:schemeClr val="tx1"/>
                          </a:solidFill>
                          <a:latin typeface="+mn-lt"/>
                          <a:ea typeface="+mn-ea"/>
                          <a:cs typeface="+mn-cs"/>
                        </a:rPr>
                        <a:t>", " </a:t>
                      </a:r>
                      <a:r>
                        <a:rPr kumimoji="0" lang="uk" sz="1400" b="0" i="0" kern="1200" dirty="0" err="1" smtClean="0">
                          <a:solidFill>
                            <a:schemeClr val="tx1"/>
                          </a:solidFill>
                          <a:latin typeface="+mn-lt"/>
                          <a:ea typeface="+mn-ea"/>
                          <a:cs typeface="+mn-cs"/>
                        </a:rPr>
                        <a:t>активізатори </a:t>
                      </a:r>
                      <a:r>
                        <a:rPr kumimoji="0" lang="uk" sz="1400" b="0" i="0" kern="1200" dirty="0" smtClean="0">
                          <a:solidFill>
                            <a:schemeClr val="tx1"/>
                          </a:solidFill>
                          <a:latin typeface="+mn-lt"/>
                          <a:ea typeface="+mn-ea"/>
                          <a:cs typeface="+mn-cs"/>
                        </a:rPr>
                        <a:t>", "ключи" та</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"інтегратори", без яких неможливо уявити жоден</a:t>
                      </a:r>
                      <a:endParaRPr kumimoji="0" lang="ru-RU" sz="1400" b="0" i="0" kern="1200" baseline="0" dirty="0" smtClean="0">
                        <a:solidFill>
                          <a:schemeClr val="tx1"/>
                        </a:solidFill>
                        <a:latin typeface="+mn-lt"/>
                        <a:ea typeface="+mn-ea"/>
                        <a:cs typeface="+mn-cs"/>
                      </a:endParaRP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тренінг.</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Ці вправи прості, ефективні та універсальні, тобто.</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їх можна використовувати в найрізноманітніших тренінгах для</a:t>
                      </a: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учасників з найширшим віковим,</a:t>
                      </a:r>
                      <a:endParaRPr kumimoji="0" lang="ru-RU" sz="1400" b="0" i="0" kern="1200" baseline="0" dirty="0" smtClean="0">
                        <a:solidFill>
                          <a:schemeClr val="tx1"/>
                        </a:solidFill>
                        <a:latin typeface="+mn-lt"/>
                        <a:ea typeface="+mn-ea"/>
                        <a:cs typeface="+mn-cs"/>
                      </a:endParaRPr>
                    </a:p>
                    <a:p>
                      <a:pPr marL="469900" marR="0" lvl="0" indent="-469900" algn="l" defTabSz="914400" rtl="0" eaLnBrk="1" fontAlgn="base" latinLnBrk="0" hangingPunct="1">
                        <a:lnSpc>
                          <a:spcPct val="100000"/>
                        </a:lnSpc>
                        <a:spcBef>
                          <a:spcPct val="0"/>
                        </a:spcBef>
                        <a:spcAft>
                          <a:spcPct val="0"/>
                        </a:spcAft>
                        <a:buClrTx/>
                        <a:buSzTx/>
                        <a:buFont typeface="Arial" charset="0"/>
                        <a:buNone/>
                        <a:tabLst/>
                      </a:pPr>
                      <a:r>
                        <a:rPr kumimoji="0" lang="uk" sz="1400" b="0" i="0" kern="1200" dirty="0" smtClean="0">
                          <a:solidFill>
                            <a:schemeClr val="tx1"/>
                          </a:solidFill>
                          <a:latin typeface="+mn-lt"/>
                          <a:ea typeface="+mn-ea"/>
                          <a:cs typeface="+mn-cs"/>
                        </a:rPr>
                        <a:t>професійним та соціальним складом.</a:t>
                      </a:r>
                      <a:endParaRPr kumimoji="0" lang="ru-RU" sz="13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80377">
                <a:tc>
                  <a:txBody>
                    <a:bodyPr/>
                    <a:lstStyle/>
                    <a:p>
                      <a:pPr marL="469900" marR="0" lvl="0" indent="-469900" algn="ctr" defTabSz="914400" rtl="0" eaLnBrk="1" fontAlgn="base" latinLnBrk="0" hangingPunct="1">
                        <a:lnSpc>
                          <a:spcPct val="100000"/>
                        </a:lnSpc>
                        <a:spcBef>
                          <a:spcPct val="0"/>
                        </a:spcBef>
                        <a:spcAft>
                          <a:spcPct val="0"/>
                        </a:spcAft>
                        <a:buClrTx/>
                        <a:buSzTx/>
                        <a:buFont typeface="Arial" charset="0"/>
                        <a:buNone/>
                        <a:tabLst/>
                        <a:defRPr/>
                      </a:pPr>
                      <a:r>
                        <a:rPr kumimoji="0" lang="uk" sz="1300" b="1" i="0" u="none" strike="noStrike" cap="none" normalizeH="0" baseline="0" dirty="0" err="1" smtClean="0">
                          <a:ln>
                            <a:noFill/>
                          </a:ln>
                          <a:solidFill>
                            <a:schemeClr val="tx1"/>
                          </a:solidFill>
                          <a:effectLst/>
                          <a:latin typeface="Arial" charset="0"/>
                          <a:cs typeface="Arial" charset="0"/>
                        </a:rPr>
                        <a:t>Єремєєва </a:t>
                      </a:r>
                      <a:r>
                        <a:rPr kumimoji="0" lang="uk" sz="1300" b="1" i="0" u="none" strike="noStrike" cap="none" normalizeH="0" baseline="0" dirty="0" smtClean="0">
                          <a:ln>
                            <a:noFill/>
                          </a:ln>
                          <a:solidFill>
                            <a:schemeClr val="tx1"/>
                          </a:solidFill>
                          <a:effectLst/>
                          <a:latin typeface="Arial" charset="0"/>
                          <a:cs typeface="Arial" charset="0"/>
                        </a:rPr>
                        <a:t>Н. 100 ігор та вправ для </a:t>
                      </a:r>
                      <a:r>
                        <a:rPr kumimoji="0" lang="uk" sz="1300" b="1" i="0" u="none" strike="noStrike" cap="none" normalizeH="0" baseline="0" dirty="0" err="1" smtClean="0">
                          <a:ln>
                            <a:noFill/>
                          </a:ln>
                          <a:solidFill>
                            <a:schemeClr val="tx1"/>
                          </a:solidFill>
                          <a:effectLst/>
                          <a:latin typeface="Arial" charset="0"/>
                          <a:cs typeface="Arial" charset="0"/>
                        </a:rPr>
                        <a:t>бізнес-тренінгів </a:t>
                      </a:r>
                      <a:r>
                        <a:rPr kumimoji="0" lang="uk" sz="1300" b="1" i="0" u="none" strike="noStrike" cap="none" normalizeH="0" baseline="0" dirty="0" smtClean="0">
                          <a:ln>
                            <a:noFill/>
                          </a:ln>
                          <a:solidFill>
                            <a:schemeClr val="tx1"/>
                          </a:solidFill>
                          <a:effectLst/>
                          <a:latin typeface="Arial" charset="0"/>
                          <a:cs typeface="Arial" charset="0"/>
                        </a:rPr>
                        <a:t>– М.: </a:t>
                      </a:r>
                      <a:r>
                        <a:rPr kumimoji="0" lang="uk" sz="1300" b="1" i="0" u="none" strike="noStrike" cap="none" normalizeH="0" baseline="0" dirty="0" err="1" smtClean="0">
                          <a:ln>
                            <a:noFill/>
                          </a:ln>
                          <a:solidFill>
                            <a:schemeClr val="tx1"/>
                          </a:solidFill>
                          <a:effectLst/>
                          <a:latin typeface="Arial" charset="0"/>
                          <a:cs typeface="Arial" charset="0"/>
                        </a:rPr>
                        <a:t>прайм </a:t>
                      </a:r>
                      <a:r>
                        <a:rPr kumimoji="0" lang="uk" sz="1300" b="1" i="0" u="none" strike="noStrike" cap="none" normalizeH="0" baseline="0" dirty="0" smtClean="0">
                          <a:ln>
                            <a:noFill/>
                          </a:ln>
                          <a:solidFill>
                            <a:schemeClr val="tx1"/>
                          </a:solidFill>
                          <a:effectLst/>
                          <a:latin typeface="Arial" charset="0"/>
                          <a:cs typeface="Arial" charset="0"/>
                        </a:rPr>
                        <a:t>– </a:t>
                      </a:r>
                      <a:r>
                        <a:rPr kumimoji="0" lang="uk" sz="1300" b="1" i="0" u="none" strike="noStrike" cap="none" normalizeH="0" baseline="0" dirty="0" err="1" smtClean="0">
                          <a:ln>
                            <a:noFill/>
                          </a:ln>
                          <a:solidFill>
                            <a:schemeClr val="tx1"/>
                          </a:solidFill>
                          <a:effectLst/>
                          <a:latin typeface="Arial" charset="0"/>
                          <a:cs typeface="Arial" charset="0"/>
                        </a:rPr>
                        <a:t>Єврознак </a:t>
                      </a:r>
                      <a:r>
                        <a:rPr kumimoji="0" lang="uk" sz="1300" b="1" i="0" u="none" strike="noStrike" cap="none" normalizeH="0" baseline="0" dirty="0" smtClean="0">
                          <a:ln>
                            <a:noFill/>
                          </a:ln>
                          <a:solidFill>
                            <a:schemeClr val="tx1"/>
                          </a:solidFill>
                          <a:effectLst/>
                          <a:latin typeface="Arial" charset="0"/>
                          <a:cs typeface="Arial" charset="0"/>
                        </a:rPr>
                        <a:t>2010 – 128 с.</a:t>
                      </a:r>
                    </a:p>
                    <a:p>
                      <a:pPr marL="469900" marR="0" lvl="0" indent="-469900" algn="just" defTabSz="914400" rtl="0" eaLnBrk="1" fontAlgn="base" latinLnBrk="0" hangingPunct="1">
                        <a:lnSpc>
                          <a:spcPct val="100000"/>
                        </a:lnSpc>
                        <a:spcBef>
                          <a:spcPct val="0"/>
                        </a:spcBef>
                        <a:spcAft>
                          <a:spcPct val="0"/>
                        </a:spcAft>
                        <a:buClrTx/>
                        <a:buSzTx/>
                        <a:buFont typeface="Arial" charset="0"/>
                        <a:buNone/>
                        <a:tabLst/>
                        <a:defRPr/>
                      </a:pPr>
                      <a:r>
                        <a:rPr kumimoji="0" lang="uk" sz="1600" b="0" i="0" u="none" strike="noStrike" cap="none" normalizeH="0" baseline="0" dirty="0" smtClean="0">
                          <a:ln>
                            <a:noFill/>
                          </a:ln>
                          <a:solidFill>
                            <a:schemeClr val="tx1"/>
                          </a:solidFill>
                          <a:effectLst/>
                          <a:latin typeface="Times New Roman" pitchFamily="18" charset="0"/>
                          <a:cs typeface="Times New Roman" pitchFamily="18" charset="0"/>
                        </a:rPr>
                        <a:t>Керівництво містить опис активних ігор та вправ, які успішно застосовувалися автором у </a:t>
                      </a:r>
                      <a:r>
                        <a:rPr kumimoji="0" lang="uk" sz="1600" b="0" i="0" u="none" strike="noStrike" cap="none" normalizeH="0" baseline="0" dirty="0" err="1" smtClean="0">
                          <a:ln>
                            <a:noFill/>
                          </a:ln>
                          <a:solidFill>
                            <a:schemeClr val="tx1"/>
                          </a:solidFill>
                          <a:effectLst/>
                          <a:latin typeface="Times New Roman" pitchFamily="18" charset="0"/>
                          <a:cs typeface="Times New Roman" pitchFamily="18" charset="0"/>
                        </a:rPr>
                        <a:t>бізнес-тренінгах </a:t>
                      </a:r>
                      <a:r>
                        <a:rPr kumimoji="0" lang="uk" sz="1600" b="0" i="0" u="none" strike="noStrike" cap="none" normalizeH="0" baseline="0" dirty="0" smtClean="0">
                          <a:ln>
                            <a:noFill/>
                          </a:ln>
                          <a:solidFill>
                            <a:schemeClr val="tx1"/>
                          </a:solidFill>
                          <a:effectLst/>
                          <a:latin typeface="Times New Roman" pitchFamily="18" charset="0"/>
                          <a:cs typeface="Times New Roman" pitchFamily="18" charset="0"/>
                        </a:rPr>
                        <a:t>протягом багатьох років. Опис кожної вправи включає рекомендації щодо його застосування, необхідні матеріали, інструкції учасникам, оцінку необхідного для проведення часу та оптимального розміру групи, питання для подальшого обговорення з учасниками або висновки, до яких вони повинні дійти.</a:t>
                      </a:r>
                    </a:p>
                    <a:p>
                      <a:pPr marL="469900" marR="0" lvl="0" indent="-469900" algn="ctr" defTabSz="914400" rtl="0" eaLnBrk="1" fontAlgn="base" latinLnBrk="0" hangingPunct="1">
                        <a:lnSpc>
                          <a:spcPct val="100000"/>
                        </a:lnSpc>
                        <a:spcBef>
                          <a:spcPct val="0"/>
                        </a:spcBef>
                        <a:spcAft>
                          <a:spcPct val="0"/>
                        </a:spcAft>
                        <a:buClrTx/>
                        <a:buSzTx/>
                        <a:buFont typeface="Arial" charset="0"/>
                        <a:buNone/>
                        <a:tabLst/>
                      </a:pPr>
                      <a:endParaRPr kumimoji="0" lang="ru-RU" sz="13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20495" name="Picture 21" descr="425846"/>
          <p:cNvPicPr>
            <a:picLocks noChangeAspect="1" noChangeArrowheads="1"/>
          </p:cNvPicPr>
          <p:nvPr/>
        </p:nvPicPr>
        <p:blipFill>
          <a:blip r:embed="rId2" cstate="print"/>
          <a:srcRect/>
          <a:stretch>
            <a:fillRect/>
          </a:stretch>
        </p:blipFill>
        <p:spPr bwMode="auto">
          <a:xfrm>
            <a:off x="6643688" y="3857625"/>
            <a:ext cx="1500187" cy="2303463"/>
          </a:xfrm>
          <a:prstGeom prst="rect">
            <a:avLst/>
          </a:prstGeom>
          <a:noFill/>
          <a:ln w="9525">
            <a:noFill/>
            <a:miter lim="800000"/>
            <a:headEnd/>
            <a:tailEnd/>
          </a:ln>
        </p:spPr>
      </p:pic>
      <p:pic>
        <p:nvPicPr>
          <p:cNvPr id="20496" name="Picture 20" descr="http://ozon-st.cdn.ngenix.net/multimedia/1001169619.jpg"/>
          <p:cNvPicPr>
            <a:picLocks noChangeAspect="1" noChangeArrowheads="1"/>
          </p:cNvPicPr>
          <p:nvPr/>
        </p:nvPicPr>
        <p:blipFill>
          <a:blip r:embed="rId3" cstate="print"/>
          <a:srcRect/>
          <a:stretch>
            <a:fillRect/>
          </a:stretch>
        </p:blipFill>
        <p:spPr bwMode="auto">
          <a:xfrm>
            <a:off x="6500813" y="928688"/>
            <a:ext cx="1905000" cy="2819400"/>
          </a:xfrm>
          <a:prstGeom prst="rect">
            <a:avLst/>
          </a:prstGeom>
          <a:noFill/>
          <a:ln w="9525">
            <a:noFill/>
            <a:miter lim="800000"/>
            <a:headEnd/>
            <a:tailEnd/>
          </a:ln>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r>
              <a:rPr lang="uk" sz="2600" b="1" cap="none" smtClean="0">
                <a:solidFill>
                  <a:schemeClr val="tx1"/>
                </a:solidFill>
                <a:latin typeface="Century Schoolbook" pitchFamily="18" charset="0"/>
              </a:rPr>
              <a:t>2 РІВЕНЬ: </a:t>
            </a:r>
            <a:r>
              <a:rPr lang="uk" sz="2600" cap="none" smtClean="0">
                <a:solidFill>
                  <a:schemeClr val="tx1"/>
                </a:solidFill>
                <a:latin typeface="Century Schoolbook" pitchFamily="18" charset="0"/>
              </a:rPr>
              <a:t>РЕЗУЛЬТАТ ТРЕНІНГУ – ЗМІНИ У СИСТЕМІ ВІДНОСИН І ВЗАЄМОДІЇ УЧАСНИКІВ</a:t>
            </a:r>
          </a:p>
        </p:txBody>
      </p:sp>
      <p:sp>
        <p:nvSpPr>
          <p:cNvPr id="169987" name="Rectangle 3"/>
          <p:cNvSpPr>
            <a:spLocks noGrp="1"/>
          </p:cNvSpPr>
          <p:nvPr>
            <p:ph type="body" idx="4294967295"/>
          </p:nvPr>
        </p:nvSpPr>
        <p:spPr/>
        <p:txBody>
          <a:bodyPr/>
          <a:lstStyle/>
          <a:p>
            <a:pPr>
              <a:lnSpc>
                <a:spcPct val="90000"/>
              </a:lnSpc>
            </a:pPr>
            <a:r>
              <a:rPr lang="uk" smtClean="0">
                <a:latin typeface="Times New Roman" pitchFamily="18" charset="0"/>
              </a:rPr>
              <a:t>Суть цього напряму можна було б сформулювати так: </a:t>
            </a:r>
            <a:r>
              <a:rPr lang="uk" smtClean="0">
                <a:latin typeface="Century Schoolbook"/>
              </a:rPr>
              <a:t>" </a:t>
            </a:r>
            <a:r>
              <a:rPr lang="uk" smtClean="0">
                <a:latin typeface="Times New Roman" pitchFamily="18" charset="0"/>
              </a:rPr>
              <a:t>Нехай люди залишаються такими ж, але почнуть взаємодіяти інакше і змінять відносини один з одним </a:t>
            </a:r>
            <a:r>
              <a:rPr lang="uk" smtClean="0">
                <a:latin typeface="Century Schoolbook"/>
              </a:rPr>
              <a:t>" </a:t>
            </a:r>
            <a:r>
              <a:rPr lang="uk" smtClean="0">
                <a:latin typeface="Times New Roman" pitchFamily="18" charset="0"/>
              </a:rPr>
              <a:t>.</a:t>
            </a:r>
          </a:p>
          <a:p>
            <a:pPr>
              <a:lnSpc>
                <a:spcPct val="90000"/>
              </a:lnSpc>
            </a:pPr>
            <a:r>
              <a:rPr lang="uk" smtClean="0">
                <a:latin typeface="Times New Roman" pitchFamily="18" charset="0"/>
              </a:rPr>
              <a:t>Тренер організує досвід роботи учасників у тренінгу таким чином, що вони змогли усвідомити зв'язок параметрів та результатів групової взаємодії, а також свої ролі у цій взаємодії.</a:t>
            </a:r>
          </a:p>
          <a:p>
            <a:pPr>
              <a:lnSpc>
                <a:spcPct val="90000"/>
              </a:lnSpc>
            </a:pPr>
            <a:r>
              <a:rPr lang="uk" smtClean="0">
                <a:latin typeface="Times New Roman" pitchFamily="18" charset="0"/>
              </a:rPr>
              <a:t>Зараз цей напрямок активно розвивається у бізнес-тренінгах (корпоративні team-building, тренінги для управлінських команд, результатом яких є власні корпоративні технології прийняття рішень тощо)</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pPr algn="ctr"/>
            <a:r>
              <a:rPr lang="uk" sz="2600" b="1" cap="none" smtClean="0">
                <a:latin typeface="Century Schoolbook" pitchFamily="18" charset="0"/>
              </a:rPr>
              <a:t>3 РІВЕНЬ: </a:t>
            </a:r>
            <a:r>
              <a:rPr lang="uk" sz="2600" cap="none" smtClean="0">
                <a:latin typeface="Century Schoolbook" pitchFamily="18" charset="0"/>
              </a:rPr>
              <a:t>РЕЗУЛЬТАТ ТРЕНІНГУ – ПРИЙНЯТО РІШЕННЯ З РЕАЛЬНОЇ БІЗНЕС - ЗАВДАННЯ</a:t>
            </a:r>
          </a:p>
        </p:txBody>
      </p:sp>
      <p:sp>
        <p:nvSpPr>
          <p:cNvPr id="172035" name="Rectangle 3"/>
          <p:cNvSpPr>
            <a:spLocks noGrp="1"/>
          </p:cNvSpPr>
          <p:nvPr>
            <p:ph type="body" idx="4294967295"/>
          </p:nvPr>
        </p:nvSpPr>
        <p:spPr/>
        <p:txBody>
          <a:bodyPr/>
          <a:lstStyle/>
          <a:p>
            <a:pPr>
              <a:lnSpc>
                <a:spcPct val="90000"/>
              </a:lnSpc>
            </a:pPr>
            <a:r>
              <a:rPr lang="uk" smtClean="0">
                <a:latin typeface="Times New Roman" pitchFamily="18" charset="0"/>
              </a:rPr>
              <a:t>Цей напрямок межує з консалтингом. Результатом таких тренінгів (точніше, групових сесій) є ухвалення бізнес-рішень реальною групою управлінців.</a:t>
            </a:r>
          </a:p>
          <a:p>
            <a:pPr>
              <a:lnSpc>
                <a:spcPct val="90000"/>
              </a:lnSpc>
            </a:pPr>
            <a:r>
              <a:rPr lang="uk" smtClean="0">
                <a:latin typeface="Times New Roman" pitchFamily="18" charset="0"/>
              </a:rPr>
              <a:t>Найпопулярнішим жанром їх можна вважати модерацію/ фасилітацію стратегічних сесій. Тренер-модератор організує взаємодію учасників отже у цій системі група вирішує завдання продуктивніше.</a:t>
            </a:r>
          </a:p>
          <a:p>
            <a:pPr>
              <a:lnSpc>
                <a:spcPct val="90000"/>
              </a:lnSpc>
            </a:pPr>
            <a:r>
              <a:rPr lang="uk" smtClean="0">
                <a:latin typeface="Times New Roman" pitchFamily="18" charset="0"/>
              </a:rPr>
              <a:t>Цей результат тренінгу не вимагає впровадження, оскільки фактично є управлінським результатом </a:t>
            </a:r>
            <a:r>
              <a:rPr lang="uk" smtClean="0">
                <a:latin typeface="Century Schoolbook"/>
              </a:rPr>
              <a:t>– </a:t>
            </a:r>
            <a:r>
              <a:rPr lang="uk" smtClean="0">
                <a:latin typeface="Times New Roman" pitchFamily="18" charset="0"/>
              </a:rPr>
              <a:t>прийнятим управлінським рішенням.</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2286000" y="3124200"/>
            <a:ext cx="6172200" cy="1893888"/>
          </a:xfrm>
        </p:spPr>
        <p:txBody>
          <a:bodyPr/>
          <a:lstStyle/>
          <a:p>
            <a:pPr eaLnBrk="1" hangingPunct="1">
              <a:defRPr/>
            </a:pPr>
            <a:r>
              <a:rPr lang="uk" dirty="0" smtClean="0"/>
              <a:t>Професійне зростання тренера</a:t>
            </a:r>
            <a:endParaRPr lang="ru-RU" dirty="0"/>
          </a:p>
        </p:txBody>
      </p:sp>
      <p:sp>
        <p:nvSpPr>
          <p:cNvPr id="87043" name="Подзаголовок 5"/>
          <p:cNvSpPr>
            <a:spLocks noGrp="1"/>
          </p:cNvSpPr>
          <p:nvPr>
            <p:ph type="subTitle" idx="1"/>
          </p:nvPr>
        </p:nvSpPr>
        <p:spPr>
          <a:xfrm>
            <a:off x="2286000" y="5003800"/>
            <a:ext cx="6172200" cy="1371600"/>
          </a:xfrm>
        </p:spPr>
        <p:txBody>
          <a:bodyPr/>
          <a:lstStyle/>
          <a:p>
            <a:pPr eaLnBrk="1" hangingPunct="1"/>
            <a:r>
              <a:rPr lang="uk" smtClean="0">
                <a:latin typeface="Century Schoolbook" pitchFamily="18" charset="0"/>
              </a:rPr>
              <a:t>Додаткові матеріали</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normAutofit/>
          </a:bodyPr>
          <a:lstStyle/>
          <a:p>
            <a:pPr algn="ctr" eaLnBrk="1" fontAlgn="auto" hangingPunct="1">
              <a:spcAft>
                <a:spcPts val="0"/>
              </a:spcAft>
              <a:defRPr/>
            </a:pPr>
            <a:r>
              <a:rPr lang="uk" smtClean="0"/>
              <a:t>Чотирирівнева модель Кіркпатріка (оцінки </a:t>
            </a:r>
            <a:r>
              <a:rPr lang="uk" sz="2200" smtClean="0"/>
              <a:t>ефективності </a:t>
            </a:r>
            <a:r>
              <a:rPr lang="uk" smtClean="0"/>
              <a:t>тренінгу)</a:t>
            </a:r>
          </a:p>
        </p:txBody>
      </p:sp>
      <p:sp>
        <p:nvSpPr>
          <p:cNvPr id="173059" name="Rectangle 3"/>
          <p:cNvSpPr>
            <a:spLocks noGrp="1" noChangeArrowheads="1"/>
          </p:cNvSpPr>
          <p:nvPr>
            <p:ph type="body" idx="4294967295"/>
          </p:nvPr>
        </p:nvSpPr>
        <p:spPr>
          <a:xfrm>
            <a:off x="0" y="1600200"/>
            <a:ext cx="7467600" cy="4873625"/>
          </a:xfrm>
        </p:spPr>
        <p:txBody>
          <a:bodyPr/>
          <a:lstStyle/>
          <a:p>
            <a:pPr eaLnBrk="1" hangingPunct="1">
              <a:lnSpc>
                <a:spcPct val="80000"/>
              </a:lnSpc>
            </a:pPr>
            <a:r>
              <a:rPr lang="uk" sz="2600" b="1" smtClean="0">
                <a:latin typeface="Century Schoolbook" pitchFamily="18" charset="0"/>
              </a:rPr>
              <a:t>Рівень 1</a:t>
            </a:r>
            <a:r>
              <a:rPr lang="uk" sz="2600" smtClean="0">
                <a:latin typeface="Century Schoolbook" pitchFamily="18" charset="0"/>
              </a:rPr>
              <a:t> </a:t>
            </a:r>
            <a:r>
              <a:rPr lang="uk" sz="2600" b="1" smtClean="0">
                <a:latin typeface="Century Schoolbook" pitchFamily="18" charset="0"/>
              </a:rPr>
              <a:t>Реакція </a:t>
            </a:r>
            <a:r>
              <a:rPr lang="uk" sz="2600" smtClean="0">
                <a:latin typeface="Century Schoolbook" pitchFamily="18" charset="0"/>
              </a:rPr>
              <a:t>Глибина позитивної реакції учасників тренінгу на навчальний захід.</a:t>
            </a:r>
            <a:endParaRPr lang="ru-RU" sz="2600" b="1" smtClean="0">
              <a:latin typeface="Century Schoolbook" pitchFamily="18" charset="0"/>
            </a:endParaRPr>
          </a:p>
          <a:p>
            <a:pPr eaLnBrk="1" hangingPunct="1">
              <a:lnSpc>
                <a:spcPct val="80000"/>
              </a:lnSpc>
            </a:pPr>
            <a:r>
              <a:rPr lang="uk" sz="2600" b="1" smtClean="0">
                <a:latin typeface="Century Schoolbook" pitchFamily="18" charset="0"/>
              </a:rPr>
              <a:t>Рівень 2. Засвоєння </a:t>
            </a:r>
            <a:r>
              <a:rPr lang="uk" sz="2600" smtClean="0">
                <a:latin typeface="Century Schoolbook" pitchFamily="18" charset="0"/>
              </a:rPr>
              <a:t>Ступінь засвоєння знань, навичок та установок під час навчального заходу.</a:t>
            </a:r>
            <a:endParaRPr lang="ru-RU" sz="2600" b="1" smtClean="0">
              <a:latin typeface="Century Schoolbook" pitchFamily="18" charset="0"/>
            </a:endParaRPr>
          </a:p>
          <a:p>
            <a:pPr eaLnBrk="1" hangingPunct="1">
              <a:lnSpc>
                <a:spcPct val="80000"/>
              </a:lnSpc>
            </a:pPr>
            <a:r>
              <a:rPr lang="uk" sz="2600" b="1" smtClean="0">
                <a:latin typeface="Century Schoolbook" pitchFamily="18" charset="0"/>
              </a:rPr>
              <a:t>Рівень 3. Зміни у поведінці </a:t>
            </a:r>
            <a:r>
              <a:rPr lang="uk" sz="2600" smtClean="0">
                <a:latin typeface="Century Schoolbook" pitchFamily="18" charset="0"/>
              </a:rPr>
              <a:t>Застосування учасниками набутих навичок у робочих умовах.</a:t>
            </a:r>
            <a:endParaRPr lang="ru-RU" sz="2600" b="1" smtClean="0">
              <a:latin typeface="Century Schoolbook" pitchFamily="18" charset="0"/>
            </a:endParaRPr>
          </a:p>
          <a:p>
            <a:pPr eaLnBrk="1" hangingPunct="1">
              <a:lnSpc>
                <a:spcPct val="80000"/>
              </a:lnSpc>
            </a:pPr>
            <a:r>
              <a:rPr lang="uk" sz="2600" b="1" smtClean="0">
                <a:latin typeface="Century Schoolbook" pitchFamily="18" charset="0"/>
              </a:rPr>
              <a:t>Рівень 4. Результати </a:t>
            </a:r>
            <a:r>
              <a:rPr lang="uk" sz="2600" smtClean="0">
                <a:latin typeface="Century Schoolbook" pitchFamily="18" charset="0"/>
              </a:rPr>
              <a:t>Виявлення зв'язку запланованих результатів із проведенням тренінгу та посттренінговим закріпленням.</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574675" y="304800"/>
            <a:ext cx="8001000" cy="1216025"/>
          </a:xfrm>
        </p:spPr>
        <p:txBody>
          <a:bodyPr/>
          <a:lstStyle/>
          <a:p>
            <a:pPr algn="ctr" eaLnBrk="1" fontAlgn="auto" hangingPunct="1">
              <a:spcAft>
                <a:spcPts val="0"/>
              </a:spcAft>
              <a:defRPr/>
            </a:pPr>
            <a:r>
              <a:rPr lang="uk" sz="2200" smtClean="0"/>
              <a:t>Рівні оцінки ефективності на практиці за даними Американського товариства навчання та розвитку ASTD , 2009 р.</a:t>
            </a:r>
          </a:p>
        </p:txBody>
      </p:sp>
      <p:graphicFrame>
        <p:nvGraphicFramePr>
          <p:cNvPr id="157733" name="Group 37"/>
          <p:cNvGraphicFramePr>
            <a:graphicFrameLocks noGrp="1"/>
          </p:cNvGraphicFramePr>
          <p:nvPr>
            <p:ph sz="half" idx="4294967295"/>
          </p:nvPr>
        </p:nvGraphicFramePr>
        <p:xfrm>
          <a:off x="971550" y="2060575"/>
          <a:ext cx="7596188" cy="2798763"/>
        </p:xfrm>
        <a:graphic>
          <a:graphicData uri="http://schemas.openxmlformats.org/drawingml/2006/table">
            <a:tbl>
              <a:tblPr/>
              <a:tblGrid>
                <a:gridCol w="3798888"/>
                <a:gridCol w="3797300"/>
              </a:tblGrid>
              <a:tr h="5127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Позитивний відгук учасників</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Оцінюють 78% програм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Засвоєння ЗУН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Оцінюють 49% програм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Застосування навичок у робочих умовах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25% програм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6358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Результати для компанії</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Tx/>
                        <a:buNone/>
                        <a:tabLst/>
                      </a:pPr>
                      <a:r>
                        <a:rPr kumimoji="0" lang="uk" sz="2200" b="0" i="0" u="none" strike="noStrike" cap="none" normalizeH="0" baseline="0" smtClean="0">
                          <a:ln>
                            <a:noFill/>
                          </a:ln>
                          <a:solidFill>
                            <a:schemeClr val="tx1"/>
                          </a:solidFill>
                          <a:effectLst/>
                          <a:latin typeface="Verdana" pitchFamily="34" charset="0"/>
                          <a:cs typeface="Arial" charset="0"/>
                        </a:rPr>
                        <a:t>7% програм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algn="ctr" eaLnBrk="1" hangingPunct="1"/>
            <a:r>
              <a:rPr lang="uk" b="1" cap="none" smtClean="0">
                <a:latin typeface="Century Schoolbook" pitchFamily="18" charset="0"/>
              </a:rPr>
              <a:t>РОЛІ ТРЕНЕРА</a:t>
            </a:r>
          </a:p>
        </p:txBody>
      </p:sp>
      <p:sp>
        <p:nvSpPr>
          <p:cNvPr id="88067" name="Rectangle 3"/>
          <p:cNvSpPr>
            <a:spLocks noGrp="1" noChangeArrowheads="1"/>
          </p:cNvSpPr>
          <p:nvPr>
            <p:ph sz="quarter" idx="1"/>
          </p:nvPr>
        </p:nvSpPr>
        <p:spPr>
          <a:xfrm>
            <a:off x="457200" y="1600200"/>
            <a:ext cx="7467600" cy="4873625"/>
          </a:xfrm>
        </p:spPr>
        <p:txBody>
          <a:bodyPr/>
          <a:lstStyle/>
          <a:p>
            <a:pPr eaLnBrk="1" hangingPunct="1"/>
            <a:endParaRPr lang="ru-RU" b="1" smtClean="0">
              <a:latin typeface="Century Schoolbook" pitchFamily="18" charset="0"/>
            </a:endParaRPr>
          </a:p>
          <a:p>
            <a:pPr eaLnBrk="1" hangingPunct="1"/>
            <a:endParaRPr lang="ru-RU" smtClean="0">
              <a:latin typeface="Century Schoolbook" pitchFamily="18" charset="0"/>
            </a:endParaRPr>
          </a:p>
        </p:txBody>
      </p:sp>
      <p:sp>
        <p:nvSpPr>
          <p:cNvPr id="88068" name="Text Box 4"/>
          <p:cNvSpPr txBox="1">
            <a:spLocks noChangeArrowheads="1"/>
          </p:cNvSpPr>
          <p:nvPr/>
        </p:nvSpPr>
        <p:spPr bwMode="auto">
          <a:xfrm>
            <a:off x="1187450" y="2060575"/>
            <a:ext cx="6769100" cy="3013075"/>
          </a:xfrm>
          <a:prstGeom prst="rect">
            <a:avLst/>
          </a:prstGeom>
          <a:noFill/>
          <a:ln w="9525">
            <a:noFill/>
            <a:miter lim="800000"/>
            <a:headEnd/>
            <a:tailEnd/>
          </a:ln>
        </p:spPr>
        <p:txBody>
          <a:bodyPr>
            <a:spAutoFit/>
          </a:bodyPr>
          <a:lstStyle/>
          <a:p>
            <a:pPr>
              <a:buClr>
                <a:schemeClr val="accent1"/>
              </a:buClr>
              <a:buFont typeface="Wingdings" pitchFamily="2" charset="2"/>
              <a:buChar char="Ø"/>
            </a:pPr>
            <a:r>
              <a:rPr lang="uk" sz="2400"/>
              <a:t>Інструктор</a:t>
            </a:r>
          </a:p>
          <a:p>
            <a:pPr>
              <a:buClr>
                <a:schemeClr val="accent1"/>
              </a:buClr>
              <a:buFont typeface="Wingdings" pitchFamily="2" charset="2"/>
              <a:buChar char="Ø"/>
            </a:pPr>
            <a:r>
              <a:rPr lang="uk" sz="2400"/>
              <a:t>Наставник,</a:t>
            </a:r>
          </a:p>
          <a:p>
            <a:pPr>
              <a:buClr>
                <a:schemeClr val="accent1"/>
              </a:buClr>
              <a:buFont typeface="Wingdings" pitchFamily="2" charset="2"/>
              <a:buChar char="Ø"/>
            </a:pPr>
            <a:r>
              <a:rPr lang="uk" sz="2400"/>
              <a:t>Фасилітатор,</a:t>
            </a:r>
          </a:p>
          <a:p>
            <a:pPr>
              <a:buClr>
                <a:schemeClr val="accent1"/>
              </a:buClr>
              <a:buFont typeface="Wingdings" pitchFamily="2" charset="2"/>
              <a:buChar char="Ø"/>
            </a:pPr>
            <a:r>
              <a:rPr lang="uk" sz="2400"/>
              <a:t>Індивідуальний консультант</a:t>
            </a:r>
          </a:p>
          <a:p>
            <a:pPr>
              <a:buClr>
                <a:schemeClr val="accent1"/>
              </a:buClr>
              <a:buFont typeface="Wingdings" pitchFamily="2" charset="2"/>
              <a:buChar char="Ø"/>
            </a:pPr>
            <a:r>
              <a:rPr lang="uk" sz="2400"/>
              <a:t>Бізнес-консультант чи тренер-консультант</a:t>
            </a:r>
          </a:p>
          <a:p>
            <a:pPr>
              <a:buClr>
                <a:schemeClr val="accent1"/>
              </a:buClr>
              <a:buFont typeface="Wingdings" pitchFamily="2" charset="2"/>
              <a:buChar char="Ø"/>
            </a:pPr>
            <a:r>
              <a:rPr lang="uk" sz="2400"/>
              <a:t>Коуч.</a:t>
            </a:r>
          </a:p>
          <a:p>
            <a:pPr>
              <a:buFontTx/>
              <a:buChar char="-"/>
            </a:pPr>
            <a:endParaRPr lang="ru-RU" sz="24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574675" y="304800"/>
            <a:ext cx="8001000" cy="1216025"/>
          </a:xfrm>
        </p:spPr>
        <p:txBody>
          <a:bodyPr wrap="square" lIns="91440" tIns="45720" rIns="91440" bIns="45720" numCol="1" anchorCtr="0" compatLnSpc="1">
            <a:prstTxWarp prst="textNoShape">
              <a:avLst/>
            </a:prstTxWarp>
            <a:normAutofit fontScale="90000"/>
          </a:bodyPr>
          <a:lstStyle/>
          <a:p>
            <a:pPr algn="ctr" eaLnBrk="1" hangingPunct="1"/>
            <a:r>
              <a:rPr lang="uk" sz="3500" cap="none" smtClean="0">
                <a:latin typeface="Century Schoolbook" pitchFamily="18" charset="0"/>
              </a:rPr>
              <a:t>МОДЕЛІ КОМПЕТЕНЦІЙ БІЗНЕС-ТРЕНЕРА:</a:t>
            </a:r>
            <a:r>
              <a:rPr lang="ru-RU" sz="3500" cap="none" smtClean="0">
                <a:latin typeface="Century Schoolbook" pitchFamily="18" charset="0"/>
              </a:rPr>
              <a:t/>
            </a:r>
            <a:br>
              <a:rPr lang="ru-RU" sz="3500" cap="none" smtClean="0">
                <a:latin typeface="Century Schoolbook" pitchFamily="18" charset="0"/>
              </a:rPr>
            </a:br>
            <a:r>
              <a:rPr lang="uk" sz="3500" cap="none" smtClean="0">
                <a:latin typeface="Century Schoolbook" pitchFamily="18" charset="0"/>
              </a:rPr>
              <a:t> </a:t>
            </a:r>
            <a:r>
              <a:rPr lang="uk" sz="2600" b="1" cap="none" smtClean="0">
                <a:latin typeface="Century Schoolbook" pitchFamily="18" charset="0"/>
              </a:rPr>
              <a:t>РІВНЕВА МОДЕЛЬ</a:t>
            </a:r>
            <a:endParaRPr lang="ru-RU" sz="2600" cap="none" smtClean="0">
              <a:latin typeface="Century Schoolbook" pitchFamily="18" charset="0"/>
            </a:endParaRPr>
          </a:p>
        </p:txBody>
      </p:sp>
      <p:sp>
        <p:nvSpPr>
          <p:cNvPr id="102403" name="Rectangle 3"/>
          <p:cNvSpPr>
            <a:spLocks noGrp="1" noChangeArrowheads="1"/>
          </p:cNvSpPr>
          <p:nvPr>
            <p:ph type="body" sz="half" idx="4294967295"/>
          </p:nvPr>
        </p:nvSpPr>
        <p:spPr>
          <a:xfrm>
            <a:off x="539750" y="1773238"/>
            <a:ext cx="3924300" cy="4267200"/>
          </a:xfrm>
        </p:spPr>
        <p:txBody>
          <a:bodyPr/>
          <a:lstStyle/>
          <a:p>
            <a:pPr eaLnBrk="1" hangingPunct="1"/>
            <a:r>
              <a:rPr lang="uk" sz="2600" b="1" smtClean="0">
                <a:latin typeface="Century Schoolbook" pitchFamily="18" charset="0"/>
              </a:rPr>
              <a:t>Особистісна.</a:t>
            </a:r>
            <a:endParaRPr lang="ru-RU" sz="2600" smtClean="0">
              <a:latin typeface="Century Schoolbook" pitchFamily="18" charset="0"/>
            </a:endParaRPr>
          </a:p>
          <a:p>
            <a:pPr eaLnBrk="1" hangingPunct="1"/>
            <a:r>
              <a:rPr lang="uk" sz="2600" b="1" smtClean="0">
                <a:latin typeface="Century Schoolbook" pitchFamily="18" charset="0"/>
              </a:rPr>
              <a:t>Методична.</a:t>
            </a:r>
            <a:endParaRPr lang="ru-RU" sz="2600" smtClean="0">
              <a:latin typeface="Century Schoolbook" pitchFamily="18" charset="0"/>
            </a:endParaRPr>
          </a:p>
          <a:p>
            <a:pPr eaLnBrk="1" hangingPunct="1"/>
            <a:r>
              <a:rPr lang="uk" sz="2600" b="1" smtClean="0">
                <a:latin typeface="Century Schoolbook" pitchFamily="18" charset="0"/>
              </a:rPr>
              <a:t>Змістовна.</a:t>
            </a:r>
            <a:endParaRPr lang="ru-RU" sz="2600" smtClean="0">
              <a:latin typeface="Century Schoolbook" pitchFamily="18" charset="0"/>
            </a:endParaRPr>
          </a:p>
          <a:p>
            <a:pPr eaLnBrk="1" hangingPunct="1"/>
            <a:endParaRPr lang="ru-RU" sz="2600" smtClean="0">
              <a:latin typeface="Century Schoolbook" pitchFamily="18" charset="0"/>
            </a:endParaRPr>
          </a:p>
        </p:txBody>
      </p:sp>
      <p:graphicFrame>
        <p:nvGraphicFramePr>
          <p:cNvPr id="186395" name="Group 27"/>
          <p:cNvGraphicFramePr>
            <a:graphicFrameLocks noGrp="1"/>
          </p:cNvGraphicFramePr>
          <p:nvPr>
            <p:ph sz="half" idx="4294967295"/>
          </p:nvPr>
        </p:nvGraphicFramePr>
        <p:xfrm>
          <a:off x="4643438" y="1752600"/>
          <a:ext cx="3924300" cy="4267200"/>
        </p:xfrm>
        <a:graphic>
          <a:graphicData uri="http://schemas.openxmlformats.org/drawingml/2006/table">
            <a:tbl>
              <a:tblPr/>
              <a:tblGrid>
                <a:gridCol w="1962150"/>
                <a:gridCol w="1962150"/>
              </a:tblGrid>
              <a:tr h="21336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uk" sz="2600" b="0" i="0" u="none" strike="noStrike" cap="none" normalizeH="0" baseline="0" smtClean="0">
                          <a:ln>
                            <a:noFill/>
                          </a:ln>
                          <a:solidFill>
                            <a:schemeClr val="tx1"/>
                          </a:solidFill>
                          <a:effectLst/>
                          <a:latin typeface="Verdana" pitchFamily="34" charset="0"/>
                          <a:cs typeface="Arial" charset="0"/>
                        </a:rPr>
                        <a:t>Робочі сесії</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uk" sz="2600" b="0" i="0" u="none" strike="noStrike" cap="none" normalizeH="0" baseline="0" smtClean="0">
                          <a:ln>
                            <a:noFill/>
                          </a:ln>
                          <a:solidFill>
                            <a:schemeClr val="tx1"/>
                          </a:solidFill>
                          <a:effectLst/>
                          <a:latin typeface="Verdana" pitchFamily="34" charset="0"/>
                          <a:cs typeface="Arial" charset="0"/>
                        </a:rPr>
                        <a:t>Бізнес-тренінги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36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uk" sz="2600" b="0" i="0" u="none" strike="noStrike" cap="none" normalizeH="0" baseline="0" smtClean="0">
                          <a:ln>
                            <a:noFill/>
                          </a:ln>
                          <a:solidFill>
                            <a:schemeClr val="tx1"/>
                          </a:solidFill>
                          <a:effectLst/>
                          <a:latin typeface="Verdana" pitchFamily="34" charset="0"/>
                          <a:cs typeface="Arial" charset="0"/>
                        </a:rPr>
                        <a:t>Слайд шоу</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ru-RU" sz="2600" b="0" i="0" u="none" strike="noStrike" cap="none" normalizeH="0" baseline="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uk" sz="2600" b="0" i="0" u="none" strike="noStrike" cap="none" normalizeH="0" baseline="0" smtClean="0">
                          <a:ln>
                            <a:noFill/>
                          </a:ln>
                          <a:solidFill>
                            <a:schemeClr val="tx1"/>
                          </a:solidFill>
                          <a:effectLst/>
                          <a:latin typeface="Verdana" pitchFamily="34" charset="0"/>
                          <a:cs typeface="Arial" charset="0"/>
                        </a:rPr>
                        <a:t>Коучинг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415" name="Line 29"/>
          <p:cNvSpPr>
            <a:spLocks noChangeShapeType="1"/>
          </p:cNvSpPr>
          <p:nvPr/>
        </p:nvSpPr>
        <p:spPr bwMode="auto">
          <a:xfrm>
            <a:off x="4643438" y="6021388"/>
            <a:ext cx="4249737" cy="0"/>
          </a:xfrm>
          <a:prstGeom prst="line">
            <a:avLst/>
          </a:prstGeom>
          <a:noFill/>
          <a:ln w="57150">
            <a:solidFill>
              <a:schemeClr val="tx1"/>
            </a:solidFill>
            <a:round/>
            <a:headEnd/>
            <a:tailEnd type="triangle" w="med" len="med"/>
          </a:ln>
        </p:spPr>
        <p:txBody>
          <a:bodyPr/>
          <a:lstStyle/>
          <a:p>
            <a:endParaRPr lang="ru-RU"/>
          </a:p>
        </p:txBody>
      </p:sp>
      <p:sp>
        <p:nvSpPr>
          <p:cNvPr id="102416" name="Line 30"/>
          <p:cNvSpPr>
            <a:spLocks noChangeShapeType="1"/>
          </p:cNvSpPr>
          <p:nvPr/>
        </p:nvSpPr>
        <p:spPr bwMode="auto">
          <a:xfrm flipV="1">
            <a:off x="4643438" y="1412875"/>
            <a:ext cx="0" cy="4608513"/>
          </a:xfrm>
          <a:prstGeom prst="line">
            <a:avLst/>
          </a:prstGeom>
          <a:noFill/>
          <a:ln w="57150">
            <a:solidFill>
              <a:schemeClr val="tx1"/>
            </a:solidFill>
            <a:round/>
            <a:headEnd/>
            <a:tailEnd type="triangle" w="med" len="med"/>
          </a:ln>
        </p:spPr>
        <p:txBody>
          <a:bodyPr/>
          <a:lstStyle/>
          <a:p>
            <a:endParaRPr lang="ru-RU"/>
          </a:p>
        </p:txBody>
      </p:sp>
      <p:sp>
        <p:nvSpPr>
          <p:cNvPr id="102417" name="Text Box 31"/>
          <p:cNvSpPr txBox="1">
            <a:spLocks noChangeArrowheads="1"/>
          </p:cNvSpPr>
          <p:nvPr/>
        </p:nvSpPr>
        <p:spPr bwMode="auto">
          <a:xfrm>
            <a:off x="6927850" y="6035675"/>
            <a:ext cx="1704975" cy="641350"/>
          </a:xfrm>
          <a:prstGeom prst="rect">
            <a:avLst/>
          </a:prstGeom>
          <a:noFill/>
          <a:ln w="9525">
            <a:noFill/>
            <a:miter lim="800000"/>
            <a:headEnd/>
            <a:tailEnd/>
          </a:ln>
        </p:spPr>
        <p:txBody>
          <a:bodyPr wrap="none">
            <a:spAutoFit/>
          </a:bodyPr>
          <a:lstStyle/>
          <a:p>
            <a:r>
              <a:rPr lang="uk"/>
              <a:t>Методична</a:t>
            </a:r>
          </a:p>
          <a:p>
            <a:r>
              <a:rPr lang="uk"/>
              <a:t>підготовка</a:t>
            </a:r>
          </a:p>
        </p:txBody>
      </p:sp>
      <p:sp>
        <p:nvSpPr>
          <p:cNvPr id="102418" name="Text Box 32"/>
          <p:cNvSpPr txBox="1">
            <a:spLocks noChangeArrowheads="1"/>
          </p:cNvSpPr>
          <p:nvPr/>
        </p:nvSpPr>
        <p:spPr bwMode="auto">
          <a:xfrm rot="-5400000">
            <a:off x="3201987" y="2135188"/>
            <a:ext cx="2085975" cy="641350"/>
          </a:xfrm>
          <a:prstGeom prst="rect">
            <a:avLst/>
          </a:prstGeom>
          <a:noFill/>
          <a:ln w="9525">
            <a:noFill/>
            <a:miter lim="800000"/>
            <a:headEnd/>
            <a:tailEnd/>
          </a:ln>
        </p:spPr>
        <p:txBody>
          <a:bodyPr wrap="none">
            <a:spAutoFit/>
          </a:bodyPr>
          <a:lstStyle/>
          <a:p>
            <a:r>
              <a:rPr lang="uk"/>
              <a:t>Змістовна</a:t>
            </a:r>
          </a:p>
          <a:p>
            <a:r>
              <a:rPr lang="uk"/>
              <a:t>підготовка</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wrap="square" lIns="91440" tIns="45720" rIns="91440" bIns="45720" numCol="1" anchorCtr="0" compatLnSpc="1">
            <a:prstTxWarp prst="textNoShape">
              <a:avLst/>
            </a:prstTxWarp>
          </a:bodyPr>
          <a:lstStyle/>
          <a:p>
            <a:pPr algn="ctr" eaLnBrk="1" hangingPunct="1"/>
            <a:r>
              <a:rPr lang="uk" cap="none" smtClean="0">
                <a:latin typeface="Century Schoolbook" pitchFamily="18" charset="0"/>
              </a:rPr>
              <a:t>МОДЕЛЬ ПОТОКУ ВЗАЄМОДІЇ</a:t>
            </a:r>
          </a:p>
        </p:txBody>
      </p:sp>
      <p:sp>
        <p:nvSpPr>
          <p:cNvPr id="103427"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uk" sz="2100" smtClean="0">
                <a:latin typeface="Century Schoolbook" pitchFamily="18" charset="0"/>
              </a:rPr>
              <a:t>SmartFlow – «потік взаємодії» – потоковий стан здатності швидко та легко вирішувати різні завдання з іншими людьми, підвищена кмітливість, відповіді приходять швидко та «у крапку».</a:t>
            </a:r>
          </a:p>
          <a:p>
            <a:pPr eaLnBrk="1" hangingPunct="1">
              <a:lnSpc>
                <a:spcPct val="90000"/>
              </a:lnSpc>
            </a:pPr>
            <a:r>
              <a:rPr lang="uk" sz="2100" smtClean="0">
                <a:latin typeface="Century Schoolbook" pitchFamily="18" charset="0"/>
              </a:rPr>
              <a:t>Для тренера необхідно вміти входити саме у стан SmartFlow та утримуватись у ньому протягом усього тренінгу.</a:t>
            </a:r>
          </a:p>
          <a:p>
            <a:pPr eaLnBrk="1" hangingPunct="1">
              <a:lnSpc>
                <a:spcPct val="90000"/>
              </a:lnSpc>
            </a:pPr>
            <a:r>
              <a:rPr lang="uk" sz="2100" smtClean="0">
                <a:latin typeface="Century Schoolbook" pitchFamily="18" charset="0"/>
              </a:rPr>
              <a:t>А найкраще – вводити до нього та всіх учасників. Тоді ефективність тренінгу підвищується в рази, учасники почуваються буквально «окриленими» та отримують потужний початковий імпульс до дій, втілення матеріалу тренінгу у своє життя.</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0"/>
          <p:cNvSpPr>
            <a:spLocks noChangeArrowheads="1"/>
          </p:cNvSpPr>
          <p:nvPr/>
        </p:nvSpPr>
        <p:spPr bwMode="auto">
          <a:xfrm>
            <a:off x="1476375" y="690563"/>
            <a:ext cx="5975350" cy="915987"/>
          </a:xfrm>
          <a:prstGeom prst="rect">
            <a:avLst/>
          </a:prstGeom>
          <a:noFill/>
          <a:ln w="9525">
            <a:noFill/>
            <a:miter lim="800000"/>
            <a:headEnd/>
            <a:tailEnd/>
          </a:ln>
        </p:spPr>
        <p:txBody>
          <a:bodyPr anchor="ctr">
            <a:spAutoFit/>
          </a:bodyPr>
          <a:lstStyle/>
          <a:p>
            <a:pPr algn="ctr"/>
            <a:r>
              <a:rPr lang="uk" b="1">
                <a:latin typeface="Arial" charset="0"/>
                <a:cs typeface="Times New Roman" pitchFamily="18" charset="0"/>
              </a:rPr>
              <a:t>Три базові ресурси потоку: час, інформація, енергія</a:t>
            </a:r>
            <a:r>
              <a:rPr lang="uk" sz="1200" b="1">
                <a:latin typeface="Arial" charset="0"/>
                <a:cs typeface="Times New Roman" pitchFamily="18" charset="0"/>
              </a:rPr>
              <a:t> </a:t>
            </a:r>
            <a:endParaRPr lang="ru-RU" sz="1200">
              <a:latin typeface="Arial" charset="0"/>
              <a:cs typeface="Times New Roman" pitchFamily="18" charset="0"/>
            </a:endParaRPr>
          </a:p>
          <a:p>
            <a:pPr eaLnBrk="0" hangingPunct="0"/>
            <a:endParaRPr lang="ru-RU">
              <a:latin typeface="Arial" charset="0"/>
            </a:endParaRPr>
          </a:p>
        </p:txBody>
      </p:sp>
      <p:pic>
        <p:nvPicPr>
          <p:cNvPr id="104451" name="Picture 9" descr="http://www.ubo.ru/pic/1170.png"/>
          <p:cNvPicPr>
            <a:picLocks noChangeAspect="1" noChangeArrowheads="1"/>
          </p:cNvPicPr>
          <p:nvPr/>
        </p:nvPicPr>
        <p:blipFill>
          <a:blip r:embed="rId2" r:link="rId3" cstate="print"/>
          <a:srcRect l="33699" b="8153"/>
          <a:stretch>
            <a:fillRect/>
          </a:stretch>
        </p:blipFill>
        <p:spPr bwMode="auto">
          <a:xfrm>
            <a:off x="3419872" y="2060575"/>
            <a:ext cx="4392216" cy="2952601"/>
          </a:xfrm>
          <a:prstGeom prst="rect">
            <a:avLst/>
          </a:prstGeom>
          <a:noFill/>
          <a:ln w="9525">
            <a:noFill/>
            <a:miter lim="800000"/>
            <a:headEnd/>
            <a:tailEnd/>
          </a:ln>
        </p:spPr>
      </p:pic>
      <p:sp>
        <p:nvSpPr>
          <p:cNvPr id="4" name="Пятиугольник 3"/>
          <p:cNvSpPr/>
          <p:nvPr/>
        </p:nvSpPr>
        <p:spPr>
          <a:xfrm>
            <a:off x="1187624" y="2636912"/>
            <a:ext cx="2448272" cy="576064"/>
          </a:xfrm>
          <a:prstGeom prst="homePlat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chemeClr val="accent3">
                    <a:lumMod val="75000"/>
                  </a:schemeClr>
                </a:solidFill>
                <a:effectLst>
                  <a:outerShdw blurRad="38100" dist="38100" dir="2700000" algn="tl">
                    <a:srgbClr val="000000">
                      <a:alpha val="43137"/>
                    </a:srgbClr>
                  </a:outerShdw>
                </a:effectLst>
              </a:rPr>
              <a:t>Час</a:t>
            </a:r>
            <a:endParaRPr lang="ru-RU" sz="2400" b="1" dirty="0">
              <a:solidFill>
                <a:schemeClr val="accent3">
                  <a:lumMod val="75000"/>
                </a:schemeClr>
              </a:solidFill>
              <a:effectLst>
                <a:outerShdw blurRad="38100" dist="38100" dir="2700000" algn="tl">
                  <a:srgbClr val="000000">
                    <a:alpha val="43137"/>
                  </a:srgbClr>
                </a:outerShdw>
              </a:effectLst>
            </a:endParaRPr>
          </a:p>
        </p:txBody>
      </p:sp>
      <p:sp>
        <p:nvSpPr>
          <p:cNvPr id="5" name="Пятиугольник 4"/>
          <p:cNvSpPr/>
          <p:nvPr/>
        </p:nvSpPr>
        <p:spPr>
          <a:xfrm>
            <a:off x="1259632" y="3356992"/>
            <a:ext cx="2448272" cy="576064"/>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chemeClr val="accent3">
                    <a:lumMod val="75000"/>
                  </a:schemeClr>
                </a:solidFill>
                <a:effectLst>
                  <a:outerShdw blurRad="38100" dist="38100" dir="2700000" algn="tl">
                    <a:srgbClr val="000000">
                      <a:alpha val="43137"/>
                    </a:srgbClr>
                  </a:outerShdw>
                </a:effectLst>
              </a:rPr>
              <a:t>Інформація</a:t>
            </a:r>
            <a:endParaRPr lang="ru-RU" sz="2400" b="1" dirty="0">
              <a:solidFill>
                <a:schemeClr val="accent3">
                  <a:lumMod val="75000"/>
                </a:schemeClr>
              </a:solidFill>
              <a:effectLst>
                <a:outerShdw blurRad="38100" dist="38100" dir="2700000" algn="tl">
                  <a:srgbClr val="000000">
                    <a:alpha val="43137"/>
                  </a:srgbClr>
                </a:outerShdw>
              </a:effectLst>
            </a:endParaRPr>
          </a:p>
        </p:txBody>
      </p:sp>
      <p:sp>
        <p:nvSpPr>
          <p:cNvPr id="6" name="Пятиугольник 5"/>
          <p:cNvSpPr/>
          <p:nvPr/>
        </p:nvSpPr>
        <p:spPr>
          <a:xfrm>
            <a:off x="1259632" y="4077072"/>
            <a:ext cx="2448272" cy="576064"/>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chemeClr val="accent3">
                    <a:lumMod val="75000"/>
                  </a:schemeClr>
                </a:solidFill>
                <a:effectLst>
                  <a:outerShdw blurRad="38100" dist="38100" dir="2700000" algn="tl">
                    <a:srgbClr val="000000">
                      <a:alpha val="43137"/>
                    </a:srgbClr>
                  </a:outerShdw>
                </a:effectLst>
              </a:rPr>
              <a:t>Енергія </a:t>
            </a:r>
            <a:endParaRPr lang="ru-RU" sz="2400" b="1" dirty="0">
              <a:solidFill>
                <a:schemeClr val="accent3">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4"/>
          <p:cNvSpPr>
            <a:spLocks noGrp="1" noChangeArrowheads="1"/>
          </p:cNvSpPr>
          <p:nvPr>
            <p:ph type="title" idx="4294967295"/>
          </p:nvPr>
        </p:nvSpPr>
        <p:spPr>
          <a:xfrm>
            <a:off x="539750" y="333375"/>
            <a:ext cx="8001000" cy="1216025"/>
          </a:xfrm>
        </p:spPr>
        <p:txBody>
          <a:bodyPr wrap="square" lIns="91440" tIns="45720" rIns="91440" bIns="45720" numCol="1" anchorCtr="0" compatLnSpc="1">
            <a:prstTxWarp prst="textNoShape">
              <a:avLst/>
            </a:prstTxWarp>
          </a:bodyPr>
          <a:lstStyle/>
          <a:p>
            <a:pPr algn="ctr" eaLnBrk="1" hangingPunct="1"/>
            <a:r>
              <a:rPr lang="uk" cap="none" smtClean="0">
                <a:latin typeface="Century Schoolbook" pitchFamily="18" charset="0"/>
              </a:rPr>
              <a:t>МОДЕЛЬ ПОТОКУ</a:t>
            </a:r>
          </a:p>
        </p:txBody>
      </p:sp>
      <p:graphicFrame>
        <p:nvGraphicFramePr>
          <p:cNvPr id="105497" name="Group 25"/>
          <p:cNvGraphicFramePr>
            <a:graphicFrameLocks noGrp="1"/>
          </p:cNvGraphicFramePr>
          <p:nvPr>
            <p:ph type="tbl" idx="4294967295"/>
          </p:nvPr>
        </p:nvGraphicFramePr>
        <p:xfrm>
          <a:off x="539750" y="1773238"/>
          <a:ext cx="8001000" cy="4353878"/>
        </p:xfrm>
        <a:graphic>
          <a:graphicData uri="http://schemas.openxmlformats.org/drawingml/2006/table">
            <a:tbl>
              <a:tblPr/>
              <a:tblGrid>
                <a:gridCol w="2781300"/>
                <a:gridCol w="1728788"/>
                <a:gridCol w="3490912"/>
              </a:tblGrid>
              <a:tr h="452438">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200" b="1" i="0" u="none" strike="noStrike" cap="none" normalizeH="0" baseline="0" smtClean="0">
                          <a:ln>
                            <a:noFill/>
                          </a:ln>
                          <a:solidFill>
                            <a:schemeClr val="tx1"/>
                          </a:solidFill>
                          <a:effectLst/>
                          <a:latin typeface="Times New Roman" pitchFamily="18" charset="0"/>
                          <a:cs typeface="Times New Roman" pitchFamily="18" charset="0"/>
                        </a:rPr>
                        <a:t>На вході: Інвестиції</a:t>
                      </a:r>
                      <a:endParaRPr kumimoji="0" lang="ru-RU"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2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200" b="1" i="0" u="none" strike="noStrike" cap="none" normalizeH="0" baseline="0" smtClean="0">
                          <a:ln>
                            <a:noFill/>
                          </a:ln>
                          <a:solidFill>
                            <a:schemeClr val="tx1"/>
                          </a:solidFill>
                          <a:effectLst/>
                          <a:latin typeface="Times New Roman" pitchFamily="18" charset="0"/>
                          <a:cs typeface="Times New Roman" pitchFamily="18" charset="0"/>
                        </a:rPr>
                        <a:t>На виході: Дивіденди</a:t>
                      </a:r>
                      <a:endParaRPr kumimoji="0" lang="ru-RU"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Спеціально виділити час, обмежити регламентом Не займатися іншими справами Створити простір</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600" b="1" i="0" u="none" strike="noStrike" cap="none" normalizeH="0" baseline="0" smtClean="0">
                          <a:ln>
                            <a:noFill/>
                          </a:ln>
                          <a:solidFill>
                            <a:schemeClr val="tx1"/>
                          </a:solidFill>
                          <a:effectLst/>
                          <a:latin typeface="Times New Roman" pitchFamily="18" charset="0"/>
                          <a:cs typeface="Times New Roman" pitchFamily="18" charset="0"/>
                        </a:rPr>
                        <a:t>Час</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Час у тренінгу протікає непомітно для учасників, вони занурені у процес Ефективність</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4000">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Підготувати всі матеріали Інформація має цінність для учасників</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600" b="1" i="0" u="none" strike="noStrike" cap="none" normalizeH="0" baseline="0" smtClean="0">
                          <a:ln>
                            <a:noFill/>
                          </a:ln>
                          <a:solidFill>
                            <a:schemeClr val="tx1"/>
                          </a:solidFill>
                          <a:effectLst/>
                          <a:latin typeface="Times New Roman" pitchFamily="18" charset="0"/>
                          <a:cs typeface="Times New Roman" pitchFamily="18" charset="0"/>
                        </a:rPr>
                        <a:t>Інформація</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Тренер легко орієнтується у матеріалі, не «лізе за словом», захоплює Тренінг приносить реальну користь, має пролонгований ефект</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Початковий імпульс – зарядити енергією себе, щедро віддавати учасникам</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uk" sz="1600" b="1" i="0" u="none" strike="noStrike" cap="none" normalizeH="0" baseline="0" smtClean="0">
                          <a:ln>
                            <a:noFill/>
                          </a:ln>
                          <a:solidFill>
                            <a:schemeClr val="tx1"/>
                          </a:solidFill>
                          <a:effectLst/>
                          <a:latin typeface="Times New Roman" pitchFamily="18" charset="0"/>
                          <a:cs typeface="Times New Roman" pitchFamily="18" charset="0"/>
                        </a:rPr>
                        <a:t>Енергія</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uk" sz="1600" b="0" i="0" u="none" strike="noStrike" cap="none" normalizeH="0" baseline="0" smtClean="0">
                          <a:ln>
                            <a:noFill/>
                          </a:ln>
                          <a:solidFill>
                            <a:schemeClr val="tx1"/>
                          </a:solidFill>
                          <a:effectLst/>
                          <a:latin typeface="Times New Roman" pitchFamily="18" charset="0"/>
                          <a:cs typeface="Times New Roman" pitchFamily="18" charset="0"/>
                        </a:rPr>
                        <a:t>Драйв, наповненість, сила Енергія повертається від учасників Після тренінгу не втома, а підйом</a:t>
                      </a:r>
                      <a:endParaRPr kumimoji="0" lang="ru-RU" sz="2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1857375" y="1143000"/>
            <a:ext cx="6172200" cy="1893888"/>
          </a:xfrm>
        </p:spPr>
        <p:txBody>
          <a:bodyPr/>
          <a:lstStyle/>
          <a:p>
            <a:pPr eaLnBrk="1" fontAlgn="auto" hangingPunct="1">
              <a:spcAft>
                <a:spcPts val="0"/>
              </a:spcAft>
              <a:defRPr/>
            </a:pPr>
            <a:r>
              <a:rPr lang="uk" dirty="0" smtClean="0">
                <a:solidFill>
                  <a:srgbClr val="C00000"/>
                </a:solidFill>
              </a:rPr>
              <a:t>1. Що таке бізнес-тренінг?</a:t>
            </a:r>
            <a:endParaRPr lang="ru-RU" dirty="0">
              <a:solidFill>
                <a:srgbClr val="C00000"/>
              </a:solidFill>
            </a:endParaRPr>
          </a:p>
        </p:txBody>
      </p:sp>
      <p:sp>
        <p:nvSpPr>
          <p:cNvPr id="21507" name="Rectangle 3"/>
          <p:cNvSpPr>
            <a:spLocks noGrp="1" noChangeArrowheads="1"/>
          </p:cNvSpPr>
          <p:nvPr>
            <p:ph type="subTitle" idx="1"/>
          </p:nvPr>
        </p:nvSpPr>
        <p:spPr>
          <a:xfrm>
            <a:off x="2286000" y="3643313"/>
            <a:ext cx="6172200" cy="2500312"/>
          </a:xfrm>
        </p:spPr>
        <p:txBody>
          <a:bodyPr/>
          <a:lstStyle/>
          <a:p>
            <a:pPr marL="609600" indent="-609600" algn="ctr" eaLnBrk="1" hangingPunct="1">
              <a:buFontTx/>
              <a:buAutoNum type="arabicPeriod"/>
            </a:pPr>
            <a:r>
              <a:rPr lang="uk" smtClean="0">
                <a:latin typeface="Century Schoolbook" pitchFamily="18" charset="0"/>
              </a:rPr>
              <a:t>Тренінг як активна форма навчання.</a:t>
            </a:r>
          </a:p>
          <a:p>
            <a:pPr marL="609600" indent="-609600" algn="ctr" eaLnBrk="1" hangingPunct="1">
              <a:buFontTx/>
              <a:buAutoNum type="arabicPeriod"/>
            </a:pPr>
            <a:r>
              <a:rPr lang="uk" smtClean="0">
                <a:latin typeface="Century Schoolbook" pitchFamily="18" charset="0"/>
              </a:rPr>
              <a:t>Види форм навчання.</a:t>
            </a:r>
          </a:p>
          <a:p>
            <a:pPr marL="609600" indent="-609600" algn="ctr" eaLnBrk="1" hangingPunct="1">
              <a:buFontTx/>
              <a:buAutoNum type="arabicPeriod"/>
            </a:pPr>
            <a:r>
              <a:rPr lang="uk" smtClean="0">
                <a:latin typeface="Century Schoolbook" pitchFamily="18" charset="0"/>
              </a:rPr>
              <a:t>Диференціація бізнес-тренінгу та інших форм тренінгу.</a:t>
            </a:r>
          </a:p>
          <a:p>
            <a:pPr marL="609600" indent="-609600" algn="ctr" eaLnBrk="1" hangingPunct="1">
              <a:buFontTx/>
              <a:buAutoNum type="arabicPeriod"/>
            </a:pPr>
            <a:r>
              <a:rPr lang="uk" smtClean="0">
                <a:latin typeface="Century Schoolbook" pitchFamily="18" charset="0"/>
              </a:rPr>
              <a:t>Методи БТ</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Інформаційні джерела</a:t>
            </a:r>
            <a:endParaRPr lang="ru-RU" dirty="0"/>
          </a:p>
        </p:txBody>
      </p:sp>
      <p:sp>
        <p:nvSpPr>
          <p:cNvPr id="3" name="Содержимое 2"/>
          <p:cNvSpPr>
            <a:spLocks noGrp="1"/>
          </p:cNvSpPr>
          <p:nvPr>
            <p:ph sz="quarter" idx="1"/>
          </p:nvPr>
        </p:nvSpPr>
        <p:spPr/>
        <p:txBody>
          <a:bodyPr/>
          <a:lstStyle/>
          <a:p>
            <a:r>
              <a:rPr lang="en-GB" dirty="0" smtClean="0">
                <a:hlinkClick r:id="rId2"/>
              </a:rPr>
              <a:t>https://hr-master.com.ua/treningy/tehnologiyi-biznes-treningu</a:t>
            </a:r>
            <a:r>
              <a:rPr lang="en-GB" dirty="0" smtClean="0">
                <a:hlinkClick r:id="rId2"/>
              </a:rPr>
              <a:t>/</a:t>
            </a:r>
            <a:endParaRPr lang="uk-UA" dirty="0" smtClean="0"/>
          </a:p>
          <a:p>
            <a:r>
              <a:rPr lang="en-GB" dirty="0" smtClean="0">
                <a:hlinkClick r:id="rId3"/>
              </a:rPr>
              <a:t>https://</a:t>
            </a:r>
            <a:r>
              <a:rPr lang="en-GB" dirty="0" smtClean="0">
                <a:hlinkClick r:id="rId3"/>
              </a:rPr>
              <a:t>battleoftitans.com.ua/14</a:t>
            </a:r>
            <a:r>
              <a:rPr lang="uk-UA" dirty="0" smtClean="0"/>
              <a:t> </a:t>
            </a:r>
          </a:p>
          <a:p>
            <a:r>
              <a:rPr lang="en-GB" dirty="0" smtClean="0">
                <a:hlinkClick r:id="rId4"/>
              </a:rPr>
              <a:t>https://ies.org.ua/education-hub</a:t>
            </a:r>
            <a:r>
              <a:rPr lang="en-GB" dirty="0" smtClean="0">
                <a:hlinkClick r:id="rId4"/>
              </a:rPr>
              <a:t>/</a:t>
            </a:r>
            <a:r>
              <a:rPr lang="uk-UA" dirty="0" smtClean="0"/>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7467600" cy="796925"/>
          </a:xfrm>
        </p:spPr>
        <p:txBody>
          <a:bodyPr/>
          <a:lstStyle/>
          <a:p>
            <a:pPr eaLnBrk="1" fontAlgn="auto" hangingPunct="1">
              <a:spcAft>
                <a:spcPts val="0"/>
              </a:spcAft>
              <a:defRPr/>
            </a:pPr>
            <a:r>
              <a:rPr lang="uk" b="1" dirty="0" smtClean="0">
                <a:solidFill>
                  <a:srgbClr val="C00000"/>
                </a:solidFill>
              </a:rPr>
              <a:t>Тренінг</a:t>
            </a:r>
          </a:p>
        </p:txBody>
      </p:sp>
      <p:sp>
        <p:nvSpPr>
          <p:cNvPr id="22531" name="Rectangle 3"/>
          <p:cNvSpPr>
            <a:spLocks noGrp="1" noChangeArrowheads="1"/>
          </p:cNvSpPr>
          <p:nvPr>
            <p:ph sz="quarter" idx="1"/>
          </p:nvPr>
        </p:nvSpPr>
        <p:spPr>
          <a:xfrm>
            <a:off x="457200" y="1071563"/>
            <a:ext cx="7758113" cy="5402262"/>
          </a:xfrm>
        </p:spPr>
        <p:txBody>
          <a:bodyPr/>
          <a:lstStyle/>
          <a:p>
            <a:pPr algn="ctr" eaLnBrk="1" hangingPunct="1"/>
            <a:r>
              <a:rPr lang="uk" sz="4000" smtClean="0">
                <a:latin typeface="Century Schoolbook" pitchFamily="18" charset="0"/>
              </a:rPr>
              <a:t> </a:t>
            </a:r>
            <a:r>
              <a:rPr lang="uk" sz="3600" smtClean="0">
                <a:latin typeface="Century Schoolbook" pitchFamily="18" charset="0"/>
              </a:rPr>
              <a:t>(від англ. </a:t>
            </a:r>
            <a:r>
              <a:rPr lang="uk" sz="3600" i="1" smtClean="0">
                <a:latin typeface="Century Schoolbook" pitchFamily="18" charset="0"/>
              </a:rPr>
              <a:t>training </a:t>
            </a:r>
            <a:r>
              <a:rPr lang="uk" sz="3600" smtClean="0">
                <a:latin typeface="Century Schoolbook" pitchFamily="18" charset="0"/>
              </a:rPr>
              <a:t>- навчання, тренування) </a:t>
            </a:r>
            <a:r>
              <a:rPr lang="uk" sz="4000" smtClean="0">
                <a:latin typeface="Century Schoolbook" pitchFamily="18" charset="0"/>
              </a:rPr>
              <a:t>- метод </a:t>
            </a:r>
            <a:r>
              <a:rPr lang="uk" sz="4000" u="sng" smtClean="0">
                <a:solidFill>
                  <a:srgbClr val="C00000"/>
                </a:solidFill>
                <a:latin typeface="Century Schoolbook" pitchFamily="18" charset="0"/>
              </a:rPr>
              <a:t>активного навчання </a:t>
            </a:r>
            <a:r>
              <a:rPr lang="uk" sz="4000" smtClean="0">
                <a:latin typeface="Century Schoolbook" pitchFamily="18" charset="0"/>
              </a:rPr>
              <a:t>, спрямований на розвиток </a:t>
            </a:r>
            <a:r>
              <a:rPr lang="uk" sz="4000" b="1" smtClean="0">
                <a:solidFill>
                  <a:srgbClr val="C00000"/>
                </a:solidFill>
                <a:latin typeface="Century Schoolbook" pitchFamily="18" charset="0"/>
              </a:rPr>
              <a:t>знань </a:t>
            </a:r>
            <a:r>
              <a:rPr lang="uk" sz="4000" smtClean="0">
                <a:latin typeface="Century Schoolbook" pitchFamily="18" charset="0"/>
              </a:rPr>
              <a:t>, </a:t>
            </a:r>
            <a:r>
              <a:rPr lang="uk" sz="4000" b="1" smtClean="0">
                <a:solidFill>
                  <a:srgbClr val="C00000"/>
                </a:solidFill>
                <a:latin typeface="Century Schoolbook" pitchFamily="18" charset="0"/>
              </a:rPr>
              <a:t>умінь та навичок </a:t>
            </a:r>
            <a:r>
              <a:rPr lang="uk" sz="4000" smtClean="0">
                <a:latin typeface="Century Schoolbook" pitchFamily="18" charset="0"/>
              </a:rPr>
              <a:t>та </a:t>
            </a:r>
            <a:r>
              <a:rPr lang="uk" sz="4000" b="1" smtClean="0">
                <a:solidFill>
                  <a:srgbClr val="C00000"/>
                </a:solidFill>
                <a:latin typeface="Century Schoolbook" pitchFamily="18" charset="0"/>
              </a:rPr>
              <a:t>соціальних установок.</a:t>
            </a:r>
          </a:p>
          <a:p>
            <a:pPr eaLnBrk="1" hangingPunct="1">
              <a:buFont typeface="Wingdings" pitchFamily="2" charset="2"/>
              <a:buNone/>
            </a:pPr>
            <a:endParaRPr lang="ru-RU" sz="2600" b="1" smtClean="0">
              <a:solidFill>
                <a:srgbClr val="C00000"/>
              </a:solidFill>
              <a:latin typeface="Century Schoolbook"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7_Эркер">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7_Эркер">
      <a:majorFont>
        <a:latin typeface=""/>
        <a:ea typeface=""/>
        <a:cs typeface=""/>
      </a:majorFont>
      <a:minorFont>
        <a:latin typefac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2.xml><?xml version="1.0" encoding="utf-8"?>
<a:themeOverride xmlns:a="http://schemas.openxmlformats.org/drawingml/2006/main">
  <a:clrScheme name="">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themeOverride>
</file>

<file path=ppt/theme/themeOverride3.xml><?xml version="1.0" encoding="utf-8"?>
<a:themeOverride xmlns:a="http://schemas.openxmlformats.org/drawingml/2006/main">
  <a:clrScheme name="">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Origin</Template>
  <TotalTime>12438</TotalTime>
  <Words>4212</Words>
  <Application>Microsoft Office PowerPoint</Application>
  <PresentationFormat>Экран (4:3)</PresentationFormat>
  <Paragraphs>604</Paragraphs>
  <Slides>80</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80</vt:i4>
      </vt:variant>
    </vt:vector>
  </HeadingPairs>
  <TitlesOfParts>
    <vt:vector size="90" baseType="lpstr">
      <vt:lpstr>Verdana</vt:lpstr>
      <vt:lpstr>Arial</vt:lpstr>
      <vt:lpstr>Century Schoolbook</vt:lpstr>
      <vt:lpstr>Wingdings</vt:lpstr>
      <vt:lpstr>Wingdings 2</vt:lpstr>
      <vt:lpstr>Calibri</vt:lpstr>
      <vt:lpstr>Aharoni</vt:lpstr>
      <vt:lpstr>Times New Roman</vt:lpstr>
      <vt:lpstr>Symbol</vt:lpstr>
      <vt:lpstr>7_Эркер</vt:lpstr>
      <vt:lpstr>МЕТОДОЛОГІЧНІ ОСНОВИ КОНСТРУЮВАННЯ  ТА ПРОВЕДЕННЯ  БІЗНЕС-ТРЕНІНГІВ</vt:lpstr>
      <vt:lpstr>План</vt:lpstr>
      <vt:lpstr>рекомендована література</vt:lpstr>
      <vt:lpstr>рекомендована література</vt:lpstr>
      <vt:lpstr>рекомендована література</vt:lpstr>
      <vt:lpstr>За ред. Жанни Зав'ялової  Метафорична ділова гра.  Практичний посібник для бізнес-тренера  Мова – 2004 р.</vt:lpstr>
      <vt:lpstr>рекомендована література</vt:lpstr>
      <vt:lpstr>1. Що таке бізнес-тренінг?</vt:lpstr>
      <vt:lpstr>Тренінг</vt:lpstr>
      <vt:lpstr>Компетенція</vt:lpstr>
      <vt:lpstr>Знання, вміння, навички та соціальні настанови</vt:lpstr>
      <vt:lpstr>Соціальні установки (аттітюд)</vt:lpstr>
      <vt:lpstr>Слайд 13</vt:lpstr>
      <vt:lpstr>Класифікація тренінгів</vt:lpstr>
      <vt:lpstr>Бізнес-тренінг</vt:lpstr>
      <vt:lpstr>Бізнес-тренінг</vt:lpstr>
      <vt:lpstr>Вибір методів тренінгу залежить:</vt:lpstr>
      <vt:lpstr>Слайд 18</vt:lpstr>
      <vt:lpstr>Основні методи тренінгу</vt:lpstr>
      <vt:lpstr>Основні методи тренінгу</vt:lpstr>
      <vt:lpstr>І НСТРУМЕНТИ ТРЕНІНГУ</vt:lpstr>
      <vt:lpstr>І НСТРУМЕНТИ ТРЕНІНГУ</vt:lpstr>
      <vt:lpstr>ЕТАПИ ВЗАЄМОДІЇ БІЗНЕС-ТРЕНЕРА ІЗ ЗАМОВНИКОМ:</vt:lpstr>
      <vt:lpstr>ПРОФЕСІЙНА ЕВОЛЮЦІЯ РОЗВИТКУ ТРЕНЕРА  / Keri Phillips &amp; Patricia Shaw. "A consultancy approach for trainers and developers" /</vt:lpstr>
      <vt:lpstr>ТИПІЧНІ ПРОБЛЕМИ В РОБОТІ ТРЕНЕРА ІЗ ЗАМОВНИКОМ</vt:lpstr>
      <vt:lpstr>ТИПИ КОРПОРАТИВНОГО НАВЧАННЯ</vt:lpstr>
      <vt:lpstr>Слайд 27</vt:lpstr>
      <vt:lpstr>Типологія тренінгів (Г.Сартан)</vt:lpstr>
      <vt:lpstr>Типологія тренінгів (Г.Сартан)</vt:lpstr>
      <vt:lpstr>Тема 2.  Проектування тренінгу</vt:lpstr>
      <vt:lpstr>Слайд 31</vt:lpstr>
      <vt:lpstr>Слайд 32</vt:lpstr>
      <vt:lpstr>3 кроки до ефективної програми тренінгу</vt:lpstr>
      <vt:lpstr>Крок 1</vt:lpstr>
      <vt:lpstr>Ключові питання для будівництва кордонів програми</vt:lpstr>
      <vt:lpstr>Крок 2 Дотримуємося структури програми тренінгу</vt:lpstr>
      <vt:lpstr>Опис тренінгу</vt:lpstr>
      <vt:lpstr>Слайд 38</vt:lpstr>
      <vt:lpstr>Розподіл часу у структурі навичкового бізнес-тренінгу  (формула ефективності)</vt:lpstr>
      <vt:lpstr>Основні компоненти програми: мета та завдання</vt:lpstr>
      <vt:lpstr>Основні компоненти програми: цілі та завдання</vt:lpstr>
      <vt:lpstr>ЗАВДАННЯ 2. Запрошення на тренінг</vt:lpstr>
      <vt:lpstr>Основні компоненти програми: відкриття заняття</vt:lpstr>
      <vt:lpstr>Основні компоненти програми: перехід до змісту </vt:lpstr>
      <vt:lpstr>Теоретична частина </vt:lpstr>
      <vt:lpstr>  Практична частина</vt:lpstr>
      <vt:lpstr>  Практична частина</vt:lpstr>
      <vt:lpstr>ЗВОРОТНИЙ ЗВ'ЯЗОК («Я ВАС ЧУЮ»)</vt:lpstr>
      <vt:lpstr> Огляд ключових пунктів навчання  «Повторення – мати навчання»</vt:lpstr>
      <vt:lpstr>Участь іншого тренера (ко-тренерство)</vt:lpstr>
      <vt:lpstr>Розподіл часу у структурі бізнес-тренінгу (формула ефективності)</vt:lpstr>
      <vt:lpstr>Структура продає опис тренінгу</vt:lpstr>
      <vt:lpstr>Як бути ефективним?</vt:lpstr>
      <vt:lpstr>Цілі діагностики потреби у навчанні:</vt:lpstr>
      <vt:lpstr>Методи збору інформації при виявленні потреби у навчанні:</vt:lpstr>
      <vt:lpstr>Корпоративна модель компетенцій</vt:lpstr>
      <vt:lpstr>Результати діагностики потреби у навчанні: </vt:lpstr>
      <vt:lpstr>Діагностика потреби у навчанні Організації зумовлює діагностику всіх організаційних компонент, які впливають компетенцію.</vt:lpstr>
      <vt:lpstr>Особистісний рівень </vt:lpstr>
      <vt:lpstr>Рівень взаємовідносин</vt:lpstr>
      <vt:lpstr>Рівень команд/груп </vt:lpstr>
      <vt:lpstr>  Системний/організаційний рівень </vt:lpstr>
      <vt:lpstr>Приклад  «Тренінг з управління часом»</vt:lpstr>
      <vt:lpstr>Ефективність тренінгу  управління часом</vt:lpstr>
      <vt:lpstr>ЕФЕКТИВНІСТЬ ТРЕНІНГУ: НЕОБХІДНО</vt:lpstr>
      <vt:lpstr>Збільшення ефективності тренінгу:</vt:lpstr>
      <vt:lpstr>Збільшення ефективності тренінгу:</vt:lpstr>
      <vt:lpstr>ТРИ РІВНІ ТРЕНІНГОВИХ ПРОДУКТІВ  </vt:lpstr>
      <vt:lpstr>1 РІВЕНЬ: РЕЗУЛЬТАТ ТРЕНІНГУ – ІНДИВІДУАЛЬНІ ЗМІНИ У УЧАСНИКАХ</vt:lpstr>
      <vt:lpstr>2 РІВЕНЬ: РЕЗУЛЬТАТ ТРЕНІНГУ – ЗМІНИ У СИСТЕМІ ВІДНОСИН І ВЗАЄМОДІЇ УЧАСНИКІВ</vt:lpstr>
      <vt:lpstr>3 РІВЕНЬ: РЕЗУЛЬТАТ ТРЕНІНГУ – ПРИЙНЯТО РІШЕННЯ З РЕАЛЬНОЇ БІЗНЕС - ЗАВДАННЯ</vt:lpstr>
      <vt:lpstr>Професійне зростання тренера</vt:lpstr>
      <vt:lpstr>Чотирирівнева модель Кіркпатріка (оцінки ефективності тренінгу)</vt:lpstr>
      <vt:lpstr>Рівні оцінки ефективності на практиці за даними Американського товариства навчання та розвитку ASTD , 2009 р.</vt:lpstr>
      <vt:lpstr>РОЛІ ТРЕНЕРА</vt:lpstr>
      <vt:lpstr>МОДЕЛІ КОМПЕТЕНЦІЙ БІЗНЕС-ТРЕНЕРА:  РІВНЕВА МОДЕЛЬ</vt:lpstr>
      <vt:lpstr>МОДЕЛЬ ПОТОКУ ВЗАЄМОДІЇ</vt:lpstr>
      <vt:lpstr>Слайд 78</vt:lpstr>
      <vt:lpstr>МОДЕЛЬ ПОТОКУ</vt:lpstr>
      <vt:lpstr>Інформаційні джерела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Методологические основы  формирования и проведения корпоративных  бизнес- тренингов</dc:title>
  <dc:creator>Ирина</dc:creator>
  <cp:lastModifiedBy>Nat</cp:lastModifiedBy>
  <cp:revision>124</cp:revision>
  <dcterms:created xsi:type="dcterms:W3CDTF">2012-04-05T09:14:57Z</dcterms:created>
  <dcterms:modified xsi:type="dcterms:W3CDTF">2023-10-15T21:56:44Z</dcterms:modified>
</cp:coreProperties>
</file>