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72" r:id="rId4"/>
    <p:sldId id="270" r:id="rId5"/>
    <p:sldId id="258" r:id="rId6"/>
    <p:sldId id="273" r:id="rId7"/>
    <p:sldId id="283" r:id="rId8"/>
    <p:sldId id="259" r:id="rId9"/>
    <p:sldId id="274" r:id="rId10"/>
    <p:sldId id="260" r:id="rId11"/>
    <p:sldId id="275" r:id="rId12"/>
    <p:sldId id="261" r:id="rId13"/>
    <p:sldId id="276" r:id="rId14"/>
    <p:sldId id="262" r:id="rId15"/>
    <p:sldId id="277" r:id="rId16"/>
    <p:sldId id="263" r:id="rId17"/>
    <p:sldId id="278" r:id="rId18"/>
    <p:sldId id="264" r:id="rId19"/>
    <p:sldId id="279" r:id="rId20"/>
    <p:sldId id="265" r:id="rId21"/>
    <p:sldId id="266" r:id="rId22"/>
    <p:sldId id="280" r:id="rId23"/>
    <p:sldId id="267" r:id="rId24"/>
    <p:sldId id="281" r:id="rId25"/>
    <p:sldId id="271" r:id="rId26"/>
    <p:sldId id="268" r:id="rId27"/>
    <p:sldId id="269" r:id="rId28"/>
    <p:sldId id="282" r:id="rId29"/>
  </p:sldIdLst>
  <p:sldSz cx="9144000" cy="6858000" type="screen4x3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29D4D1F-A721-45A2-9938-BA5205D2CB27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47C10D1-056C-42AC-82CE-C5798F525D6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58C974A-C3CC-4844-ABB8-A371C5379106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851709-4DE2-4D04-A644-E0C09416832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0D17B8-2D3D-445C-899C-95192BA33326}" type="slidenum">
              <a:rPr lang="ru-RU" altLang="ru-RU"/>
              <a:pPr eaLnBrk="1" hangingPunct="1"/>
              <a:t>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C445264-4FAB-4D47-80DB-B2943926932B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9B99CEB-195B-454E-A673-590CBDD47440}" type="slidenum">
              <a:rPr lang="ru-RU" altLang="ru-RU"/>
              <a:pPr eaLnBrk="1" hangingPunct="1"/>
              <a:t>12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ED1771D-FA30-485E-B817-C0AEE3E62361}" type="slidenum">
              <a:rPr lang="ru-RU" altLang="ru-RU"/>
              <a:pPr eaLnBrk="1" hangingPunct="1"/>
              <a:t>13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7F1D364-02CD-411B-89E6-AE2406C0F487}" type="slidenum">
              <a:rPr lang="ru-RU" altLang="ru-RU"/>
              <a:pPr eaLnBrk="1" hangingPunct="1"/>
              <a:t>14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ADE304E-F9A1-490F-9EAA-661A8F282E83}" type="slidenum">
              <a:rPr lang="ru-RU" altLang="ru-RU"/>
              <a:pPr eaLnBrk="1" hangingPunct="1"/>
              <a:t>15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744868E-6D70-4260-910C-2A2056677D26}" type="slidenum">
              <a:rPr lang="ru-RU" altLang="ru-RU"/>
              <a:pPr eaLnBrk="1" hangingPunct="1"/>
              <a:t>16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23654BA-9951-4D8B-B6F1-6AF52E9D344D}" type="slidenum">
              <a:rPr lang="ru-RU" altLang="ru-RU"/>
              <a:pPr eaLnBrk="1" hangingPunct="1"/>
              <a:t>17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12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DD1B304-0D38-4C23-A7FF-CE347BFFD510}" type="slidenum">
              <a:rPr lang="ru-RU" altLang="ru-RU"/>
              <a:pPr eaLnBrk="1" hangingPunct="1"/>
              <a:t>18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9EBC01D-BF5A-4C70-A6C8-67E3628911AE}" type="slidenum">
              <a:rPr lang="ru-RU" altLang="ru-RU"/>
              <a:pPr eaLnBrk="1" hangingPunct="1"/>
              <a:t>19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807C2FE-7423-4608-B6CC-9F3A18E11B1B}" type="slidenum">
              <a:rPr lang="ru-RU" altLang="ru-RU"/>
              <a:pPr eaLnBrk="1" hangingPunct="1"/>
              <a:t>20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52DA0A5-8190-49C0-A04C-ED1BA4248230}" type="slidenum">
              <a:rPr lang="ru-RU" altLang="ru-RU"/>
              <a:pPr eaLnBrk="1" hangingPunct="1"/>
              <a:t>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42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AEC84FE-C8A9-48FB-A94C-1EDCEA13E4EA}" type="slidenum">
              <a:rPr lang="ru-RU" altLang="ru-RU"/>
              <a:pPr eaLnBrk="1" hangingPunct="1"/>
              <a:t>21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553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3B4166F-7F81-41AB-908D-F063A3B5F659}" type="slidenum">
              <a:rPr lang="ru-RU" altLang="ru-RU"/>
              <a:pPr eaLnBrk="1" hangingPunct="1"/>
              <a:t>22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63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ADE6678-C9A3-4B3C-AF02-E6786DA68D47}" type="slidenum">
              <a:rPr lang="ru-RU" altLang="ru-RU"/>
              <a:pPr eaLnBrk="1" hangingPunct="1"/>
              <a:t>23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573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CC089B-703E-4158-8DC6-440D526BF2EC}" type="slidenum">
              <a:rPr lang="ru-RU" altLang="ru-RU"/>
              <a:pPr eaLnBrk="1" hangingPunct="1"/>
              <a:t>24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583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6AE2DF1-141E-4250-A297-E15BF6612EF5}" type="slidenum">
              <a:rPr lang="ru-RU" altLang="ru-RU"/>
              <a:pPr eaLnBrk="1" hangingPunct="1"/>
              <a:t>25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93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69079D8-20F9-4DCF-B042-655814594646}" type="slidenum">
              <a:rPr lang="ru-RU" altLang="ru-RU"/>
              <a:pPr eaLnBrk="1" hangingPunct="1"/>
              <a:t>26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604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0D4EB04-5C90-4ADC-BF65-CF9F3B2A9CB8}" type="slidenum">
              <a:rPr lang="ru-RU" altLang="ru-RU"/>
              <a:pPr eaLnBrk="1" hangingPunct="1"/>
              <a:t>27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614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267A023-A508-49A4-B763-B10AA756CC13}" type="slidenum">
              <a:rPr lang="ru-RU" altLang="ru-RU"/>
              <a:pPr eaLnBrk="1" hangingPunct="1"/>
              <a:t>28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0564105-63C9-4993-8DD2-ABD6461B2801}" type="slidenum">
              <a:rPr lang="ru-RU" altLang="ru-RU"/>
              <a:pPr eaLnBrk="1" hangingPunct="1"/>
              <a:t>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B9B693-E61C-4546-88B9-97B793B12E4F}" type="slidenum">
              <a:rPr lang="ru-RU" altLang="ru-RU"/>
              <a:pPr eaLnBrk="1" hangingPunct="1"/>
              <a:t>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A4DAA0-7B01-4081-A667-B6D77E66E039}" type="slidenum">
              <a:rPr lang="ru-RU" altLang="ru-RU"/>
              <a:pPr eaLnBrk="1" hangingPunct="1"/>
              <a:t>5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EEE473B-AE5C-4629-8C48-34C9CFAD5BD6}" type="slidenum">
              <a:rPr lang="ru-RU" altLang="ru-RU"/>
              <a:pPr eaLnBrk="1" hangingPunct="1"/>
              <a:t>6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C737971-D3B2-43F6-BEAA-C84ABDE102C9}" type="slidenum">
              <a:rPr lang="ru-RU" altLang="ru-RU"/>
              <a:pPr eaLnBrk="1" hangingPunct="1"/>
              <a:t>8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5F0DAB-67A0-4096-84F1-19E87BB00567}" type="slidenum">
              <a:rPr lang="ru-RU" altLang="ru-RU"/>
              <a:pPr eaLnBrk="1" hangingPunct="1"/>
              <a:t>9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B45F5D8-9382-4A8F-ABFB-B8A44F136283}" type="slidenum">
              <a:rPr lang="ru-RU" altLang="ru-RU"/>
              <a:pPr eaLnBrk="1" hangingPunct="1"/>
              <a:t>10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55C78-91D6-484B-AD13-7154A8034A14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CFF43F2-9690-4850-8F22-FFC13898453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3968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10225-0FF6-473A-A146-8C4FDDEDA5B8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B84DD-5E0B-4B75-AB74-8458C4EBAF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67506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8E47C-51EB-430F-872F-273B1B36408F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9C6373-607D-4C64-919A-3D962D3121E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26100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1471F-2F29-4BCD-AF20-37441122A3DC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F0F67-1134-46C6-8B9E-080A8499C1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3460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1B6CC-44BD-4464-9C68-45D99F6386A8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BB2A4-B507-4A75-ADA6-6668FC27F2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89617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AEB42-B977-4E92-9C42-12DA27E72BA4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4D0DE3-271D-4A7D-82D8-B66559F3FF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1911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A5EC024-F307-481A-BA1F-36B340E07CFF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E22EDC-82DF-4844-A9DB-DAC637ADFA8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866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A4F31-7AE3-46D6-A5DD-F13E6A1B3E30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C7EF6-6451-4CAE-A730-D427F882F0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579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9B021-49B6-4441-945C-1F8D83A63381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49952-D577-40F1-829B-888FFC4218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5628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597D8-7CC8-471A-9000-8B8598BD8FEF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364A9-1A25-4F30-A398-7369B1659E3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4870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21BF0-D9A0-4EE5-B0F4-DDA8C1A70306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FA876-9D5B-47F8-A308-4ED7B65886E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077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1896FD92-C166-41F8-91A6-6617B85F5098}" type="datetimeFigureOut">
              <a:rPr lang="ru-RU"/>
              <a:pPr>
                <a:defRPr/>
              </a:pPr>
              <a:t>15.02.2019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FFFFFF"/>
                </a:solidFill>
                <a:latin typeface="Georgia" panose="02040502050405020303" pitchFamily="18" charset="0"/>
              </a:defRPr>
            </a:lvl1pPr>
          </a:lstStyle>
          <a:p>
            <a:fld id="{F79052CD-DD1F-4EC7-8DE2-23B5CCEDCED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29" r:id="rId2"/>
    <p:sldLayoutId id="2147483830" r:id="rId3"/>
    <p:sldLayoutId id="2147483831" r:id="rId4"/>
    <p:sldLayoutId id="2147483838" r:id="rId5"/>
    <p:sldLayoutId id="2147483839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3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eaLnBrk="1" hangingPunct="1"/>
            <a:r>
              <a:rPr lang="ru-RU" altLang="ru-RU" smtClean="0"/>
              <a:t>ТО и ремонт ДСМ</a:t>
            </a:r>
          </a:p>
        </p:txBody>
      </p:sp>
      <p:sp>
        <p:nvSpPr>
          <p:cNvPr id="5123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 eaLnBrk="1" hangingPunct="1"/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Система ТО и ремонта.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214313" y="571500"/>
            <a:ext cx="8715375" cy="60023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 b="1">
                <a:solidFill>
                  <a:srgbClr val="000000"/>
                </a:solidFill>
                <a:cs typeface="Times New Roman" panose="02020603050405020304" pitchFamily="18" charset="0"/>
              </a:rPr>
              <a:t>Системы ТО и ремонта машин</a:t>
            </a:r>
            <a:endParaRPr lang="ru-RU" altLang="ru-RU" sz="2400"/>
          </a:p>
          <a:p>
            <a:pPr algn="just"/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Системой ТО и ремонта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называют совокупность взаимосвязанных элементов:</a:t>
            </a:r>
            <a:endParaRPr lang="ru-RU" altLang="ru-RU" sz="2400"/>
          </a:p>
          <a:p>
            <a:pPr algn="just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-  объектов и средств для их ТО и ремонта,</a:t>
            </a:r>
            <a:endParaRPr lang="ru-RU" altLang="ru-RU" sz="2400" i="1"/>
          </a:p>
          <a:p>
            <a:pPr algn="just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- исполнителей и инженерно-технической службы,</a:t>
            </a:r>
            <a:endParaRPr lang="ru-RU" altLang="ru-RU" sz="2400" i="1"/>
          </a:p>
          <a:p>
            <a:pPr algn="just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- программы и другой технической документации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,</a:t>
            </a:r>
            <a:endParaRPr lang="ru-RU" altLang="ru-RU" sz="2400"/>
          </a:p>
          <a:p>
            <a:pPr algn="just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-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методы и режимы ТО и ремонта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и т. п.</a:t>
            </a:r>
          </a:p>
          <a:p>
            <a:pPr algn="just"/>
            <a:endParaRPr lang="ru-RU" altLang="ru-RU" sz="2400"/>
          </a:p>
          <a:p>
            <a:pPr algn="just"/>
            <a:r>
              <a:rPr lang="ru-RU" altLang="ru-RU" sz="2400" b="1" i="1">
                <a:solidFill>
                  <a:srgbClr val="C00000"/>
                </a:solidFill>
                <a:cs typeface="Times New Roman" panose="02020603050405020304" pitchFamily="18" charset="0"/>
              </a:rPr>
              <a:t>Цель системы ТО и ремонта</a:t>
            </a:r>
            <a:r>
              <a:rPr lang="ru-RU" altLang="ru-RU" sz="2400" b="1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-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управление техническим состоянием машин,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позволяющее обеспечить:</a:t>
            </a:r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-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заданный уровень готовности их к использованию по назначению</a:t>
            </a:r>
          </a:p>
          <a:p>
            <a:pPr algn="just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- работоспособность в процессе эксплуатации,</a:t>
            </a:r>
            <a:endParaRPr lang="ru-RU" altLang="ru-RU" sz="2400" i="1"/>
          </a:p>
          <a:p>
            <a:pPr algn="just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- минимальность затрат времени, труда и средств на выполнение работ ТО и ремонта.</a:t>
            </a:r>
            <a:endParaRPr lang="ru-RU" altLang="ru-RU" sz="2400" i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"/>
          <p:cNvSpPr>
            <a:spLocks noChangeArrowheads="1"/>
          </p:cNvSpPr>
          <p:nvPr/>
        </p:nvSpPr>
        <p:spPr bwMode="auto">
          <a:xfrm>
            <a:off x="285750" y="857250"/>
            <a:ext cx="871537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Основными понятиями системы</a:t>
            </a:r>
            <a:r>
              <a:rPr lang="ru-RU" altLang="ru-RU" sz="240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являются:</a:t>
            </a:r>
          </a:p>
          <a:p>
            <a:pPr algn="just"/>
            <a:endParaRPr lang="ru-RU" altLang="ru-RU" sz="2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- межремонтный цикл, </a:t>
            </a:r>
          </a:p>
          <a:p>
            <a:pPr algn="just"/>
            <a:endParaRPr lang="ru-RU" altLang="ru-RU" sz="2400" i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- режимы ТО и ремонта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(периодичность, трудоемкость, простои и др.)</a:t>
            </a:r>
          </a:p>
          <a:p>
            <a:pPr algn="just"/>
            <a:endParaRPr lang="ru-RU" altLang="ru-RU" sz="2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- структура цикла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(число и последовательность выполнения различных видов ТО и ремонта).</a:t>
            </a:r>
            <a:endParaRPr lang="ru-RU" altLang="ru-RU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214313" y="642938"/>
            <a:ext cx="8715375" cy="6308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182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Для дорожных машин и автомобильного транспорта, принята </a:t>
            </a:r>
            <a:r>
              <a:rPr lang="ru-RU" altLang="ru-RU" sz="2400" b="1" i="1">
                <a:solidFill>
                  <a:srgbClr val="C00000"/>
                </a:solidFill>
                <a:cs typeface="Times New Roman" panose="02020603050405020304" pitchFamily="18" charset="0"/>
              </a:rPr>
              <a:t>планово-предупредительная система ТО и ремонта. </a:t>
            </a:r>
          </a:p>
          <a:p>
            <a:pPr algn="just" eaLnBrk="1" hangingPunct="1"/>
            <a:endParaRPr lang="ru-RU" altLang="ru-RU" sz="2400" b="1"/>
          </a:p>
          <a:p>
            <a:pPr algn="just" eaLnBrk="1" hangingPunct="1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Операции системы ТО и ремонта обычно состоят из двух составных частей: </a:t>
            </a:r>
            <a:r>
              <a:rPr lang="ru-RU" altLang="ru-RU" sz="2400" b="1" i="1">
                <a:solidFill>
                  <a:srgbClr val="C00000"/>
                </a:solidFill>
                <a:cs typeface="Times New Roman" panose="02020603050405020304" pitchFamily="18" charset="0"/>
              </a:rPr>
              <a:t>контрольной и исполнительской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endParaRPr lang="ru-RU" altLang="ru-RU" sz="2400" i="1">
              <a:solidFill>
                <a:srgbClr val="C00000"/>
              </a:solidFill>
            </a:endParaRPr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Планово-предупредительный характер системы ТО и ремонта определяет </a:t>
            </a:r>
            <a:r>
              <a:rPr lang="ru-RU" altLang="ru-RU" sz="2400" b="1" i="1">
                <a:solidFill>
                  <a:srgbClr val="C00000"/>
                </a:solidFill>
                <a:cs typeface="Times New Roman" panose="02020603050405020304" pitchFamily="18" charset="0"/>
              </a:rPr>
              <a:t>плановое и принудительное </a:t>
            </a:r>
            <a:r>
              <a:rPr lang="ru-RU" altLang="ru-RU" sz="2400">
                <a:solidFill>
                  <a:srgbClr val="C00000"/>
                </a:solidFill>
                <a:cs typeface="Times New Roman" panose="02020603050405020304" pitchFamily="18" charset="0"/>
              </a:rPr>
              <a:t>выполнение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контрольной части </a:t>
            </a:r>
            <a:r>
              <a:rPr lang="ru-RU" altLang="ru-RU" sz="2400">
                <a:solidFill>
                  <a:srgbClr val="C00000"/>
                </a:solidFill>
                <a:cs typeface="Times New Roman" panose="02020603050405020304" pitchFamily="18" charset="0"/>
              </a:rPr>
              <a:t>операций</a:t>
            </a:r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и последующее выполнение </a:t>
            </a:r>
            <a:r>
              <a:rPr lang="ru-RU" altLang="ru-RU" sz="2400" b="1" i="1">
                <a:solidFill>
                  <a:srgbClr val="C00000"/>
                </a:solidFill>
                <a:cs typeface="Times New Roman" panose="02020603050405020304" pitchFamily="18" charset="0"/>
              </a:rPr>
              <a:t>по потребности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исполнительской части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altLang="ru-RU" sz="2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Часть операций ТО и ремонта (например, смазочные) выполняются в плановом порядке без предварительного контроля.</a:t>
            </a:r>
          </a:p>
          <a:p>
            <a:pPr algn="just"/>
            <a:endParaRPr lang="ru-RU" altLang="ru-RU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Прямоугольник 1"/>
          <p:cNvSpPr>
            <a:spLocks noChangeArrowheads="1"/>
          </p:cNvSpPr>
          <p:nvPr/>
        </p:nvSpPr>
        <p:spPr bwMode="auto">
          <a:xfrm>
            <a:off x="214313" y="857250"/>
            <a:ext cx="87153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82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В настоящее время все шире внедряются методы определения необходимости выполнения ТО и ремонта отдельных агрегатов и систем,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учитывающие их техническое состояние</a:t>
            </a:r>
            <a:r>
              <a:rPr lang="ru-RU" altLang="ru-RU" sz="240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и основанные на использовании средств контроля и анализе параметров, полученных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диагностированием. </a:t>
            </a:r>
            <a:endParaRPr lang="ru-RU" altLang="ru-RU"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214313" y="571500"/>
            <a:ext cx="8929687" cy="60023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182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 b="1">
                <a:solidFill>
                  <a:srgbClr val="000000"/>
                </a:solidFill>
                <a:cs typeface="Times New Roman" panose="02020603050405020304" pitchFamily="18" charset="0"/>
              </a:rPr>
              <a:t>Виды и режимы ТО и ремонта машин</a:t>
            </a:r>
            <a:endParaRPr lang="ru-RU" altLang="ru-RU" sz="2400"/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Основными руководящими документами, определяющими систему ТО и ремонта машин, являются:</a:t>
            </a:r>
          </a:p>
          <a:p>
            <a:pPr algn="just">
              <a:buFontTx/>
              <a:buChar char="-"/>
            </a:pP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Рекомендации по организации технического обслуживания и ремонта строительных машин,</a:t>
            </a:r>
          </a:p>
          <a:p>
            <a:pPr algn="just"/>
            <a:endParaRPr lang="ru-RU" altLang="ru-RU" sz="2400">
              <a:solidFill>
                <a:srgbClr val="C00000"/>
              </a:solidFill>
            </a:endParaRPr>
          </a:p>
          <a:p>
            <a:pPr algn="just">
              <a:buFontTx/>
              <a:buChar char="-"/>
            </a:pP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Положение о техническом обслуживании и ремонте подвижного состава автомобильного транспорта,</a:t>
            </a:r>
            <a:r>
              <a:rPr lang="ru-RU" altLang="ru-RU" sz="240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altLang="ru-RU" sz="240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Содержат:</a:t>
            </a:r>
          </a:p>
          <a:p>
            <a:pPr algn="just">
              <a:buFontTx/>
              <a:buChar char="-"/>
            </a:pP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виды ТО и ремонта,</a:t>
            </a:r>
          </a:p>
          <a:p>
            <a:pPr algn="just">
              <a:buFontTx/>
              <a:buChar char="-"/>
            </a:pP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их периодичности,</a:t>
            </a:r>
          </a:p>
          <a:p>
            <a:pPr algn="just">
              <a:buFontTx/>
              <a:buChar char="-"/>
            </a:pP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трудоемкость работ,</a:t>
            </a:r>
          </a:p>
          <a:p>
            <a:pPr algn="just">
              <a:buFontTx/>
              <a:buChar char="-"/>
            </a:pP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продолжительность простоя машин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      а также указания по организации, планированию и учету мероприятий ТО и ремонта.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рямоугольник 1"/>
          <p:cNvSpPr>
            <a:spLocks noChangeArrowheads="1"/>
          </p:cNvSpPr>
          <p:nvPr/>
        </p:nvSpPr>
        <p:spPr bwMode="auto">
          <a:xfrm>
            <a:off x="214313" y="642938"/>
            <a:ext cx="8786812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82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ТО подвижного состава автомобильного транспорта</a:t>
            </a:r>
            <a:r>
              <a:rPr lang="ru-RU" altLang="ru-RU" sz="240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по периодичности, перечню и трудоемкости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выполняемых работ подразделяется на следующие виды:</a:t>
            </a:r>
            <a:endParaRPr lang="ru-RU" altLang="ru-RU" sz="2400"/>
          </a:p>
          <a:p>
            <a:pPr algn="just">
              <a:lnSpc>
                <a:spcPct val="150000"/>
              </a:lnSpc>
            </a:pP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- ежедневное техническое обслуживание (ЕО),</a:t>
            </a:r>
            <a:endParaRPr lang="ru-RU" altLang="ru-RU" sz="2400" i="1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- первое техническое обслуживание (ТО-1),</a:t>
            </a:r>
            <a:endParaRPr lang="ru-RU" altLang="ru-RU" sz="2400" i="1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- второе техническое обслуживание (ТО-2)</a:t>
            </a:r>
            <a:endParaRPr lang="ru-RU" altLang="ru-RU" sz="2400" i="1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сезонное техническое обслуживание (СО),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диагностирование Д-1,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диагностирование Д-1,</a:t>
            </a:r>
            <a:endParaRPr lang="ru-RU" altLang="ru-RU" sz="2400" i="1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285750" y="571500"/>
            <a:ext cx="8643938" cy="60023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1873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ЕО</a:t>
            </a:r>
            <a:r>
              <a:rPr lang="ru-RU" altLang="ru-RU" sz="240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включает в себя контроль, направленный на:</a:t>
            </a:r>
          </a:p>
          <a:p>
            <a:pPr algn="just" eaLnBrk="1" hangingPunct="1">
              <a:buFontTx/>
              <a:buChar char="-"/>
            </a:pP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обеспечение безопасности движения,</a:t>
            </a:r>
          </a:p>
          <a:p>
            <a:pPr algn="just" eaLnBrk="1" hangingPunct="1">
              <a:buFontTx/>
              <a:buChar char="-"/>
            </a:pP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работы по поддержанию внешнего вида машины,</a:t>
            </a:r>
          </a:p>
          <a:p>
            <a:pPr algn="just" eaLnBrk="1" hangingPunct="1">
              <a:buFontTx/>
              <a:buChar char="-"/>
            </a:pP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а также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заправку топливом, маслом и охлаждающей жидкостью,</a:t>
            </a:r>
          </a:p>
          <a:p>
            <a:pPr algn="just" eaLnBrk="1" hangingPunct="1">
              <a:buFontTx/>
              <a:buChar char="-"/>
            </a:pP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в некоторых случаях -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санитарную обработку кузова.</a:t>
            </a:r>
          </a:p>
          <a:p>
            <a:pPr algn="just" eaLnBrk="1" hangingPunct="1"/>
            <a:endParaRPr lang="ru-RU" altLang="ru-RU" sz="2400" i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400" i="1">
                <a:solidFill>
                  <a:srgbClr val="C00000"/>
                </a:solidFill>
              </a:rPr>
              <a:t>ТО-1</a:t>
            </a:r>
            <a:r>
              <a:rPr lang="ru-RU" altLang="ru-RU" sz="2400" i="1"/>
              <a:t> включает работы по обслуживанию узлов и агрегатов влияющих на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безопасности движения (контрольно-регулировочные, крепежные, смазочно-очистительные и др.)</a:t>
            </a:r>
          </a:p>
          <a:p>
            <a:pPr algn="just" eaLnBrk="1" hangingPunct="1"/>
            <a:endParaRPr lang="ru-RU" altLang="ru-RU" sz="2400" i="1"/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Периодичности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для автомобилей различных типов составляют </a:t>
            </a:r>
            <a:r>
              <a:rPr lang="ru-RU" altLang="ru-RU" sz="2400" b="1" i="1">
                <a:solidFill>
                  <a:srgbClr val="C00000"/>
                </a:solidFill>
                <a:cs typeface="Times New Roman" panose="02020603050405020304" pitchFamily="18" charset="0"/>
              </a:rPr>
              <a:t>ТО-1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 b="1" i="1">
                <a:solidFill>
                  <a:srgbClr val="C00000"/>
                </a:solidFill>
                <a:cs typeface="Times New Roman" panose="02020603050405020304" pitchFamily="18" charset="0"/>
              </a:rPr>
              <a:t>-  5...8       и   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 b="1" i="1">
                <a:solidFill>
                  <a:srgbClr val="C00000"/>
                </a:solidFill>
                <a:cs typeface="Times New Roman" panose="02020603050405020304" pitchFamily="18" charset="0"/>
              </a:rPr>
              <a:t>ТО-2  -  20...24 тыс. км.</a:t>
            </a:r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ТО-2 включает в себя и операции ТО-1.</a:t>
            </a:r>
            <a:endParaRPr lang="ru-RU" altLang="ru-RU" sz="2400" i="1">
              <a:solidFill>
                <a:srgbClr val="C00000"/>
              </a:solidFill>
            </a:endParaRPr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В ТО-1 и ТО-2 не включается трудоемкость ЕО.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1"/>
          <p:cNvSpPr>
            <a:spLocks noChangeArrowheads="1"/>
          </p:cNvSpPr>
          <p:nvPr/>
        </p:nvSpPr>
        <p:spPr bwMode="auto">
          <a:xfrm>
            <a:off x="214313" y="571500"/>
            <a:ext cx="871537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873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Сезонное техническое обслуживание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обычно</a:t>
            </a:r>
            <a:r>
              <a:rPr lang="ru-RU" altLang="ru-RU" sz="240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проводят совместно с очередным видом ТО (чаще ТО-2). </a:t>
            </a:r>
            <a:endParaRPr lang="ru-RU" altLang="ru-RU" sz="2400"/>
          </a:p>
          <a:p>
            <a:pPr algn="just"/>
            <a:endParaRPr lang="ru-RU" altLang="ru-RU" sz="2400" i="1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При диагностировании Д-1,</a:t>
            </a:r>
            <a:r>
              <a:rPr lang="ru-RU" altLang="ru-RU" sz="240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выполняемом, как правило, перед и при ТО-1, определяется техническое состояние агрегатов и узлов,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обеспечивающих безопасность движения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и пригодность автомобиля к эксплуатации.</a:t>
            </a:r>
          </a:p>
          <a:p>
            <a:pPr algn="just"/>
            <a:endParaRPr lang="ru-RU" altLang="ru-RU" sz="2400"/>
          </a:p>
          <a:p>
            <a:pPr algn="just"/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 При Д-2,</a:t>
            </a:r>
            <a:r>
              <a:rPr lang="ru-RU" altLang="ru-RU" sz="240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выполняемом, как правило, перед ТО-2, определяется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техническое состояние агрегатов, узлов и систем автомобиля, а также уточняются объемы ТО и потребность в ремонте.</a:t>
            </a:r>
            <a:endParaRPr lang="ru-RU" altLang="ru-RU" sz="2400" i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214313" y="642938"/>
            <a:ext cx="8715375" cy="52625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174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 b="1" i="1">
                <a:solidFill>
                  <a:srgbClr val="C00000"/>
                </a:solidFill>
                <a:cs typeface="Times New Roman" panose="02020603050405020304" pitchFamily="18" charset="0"/>
              </a:rPr>
              <a:t>Текущий ремонт</a:t>
            </a:r>
            <a:r>
              <a:rPr lang="ru-RU" altLang="ru-RU" sz="2400" b="1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должен обеспечивать безотказную работу отремонтированных агрегатов, узлов и деталей на пробеге, не меньшем, чем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до очередного ТО-2. </a:t>
            </a:r>
          </a:p>
          <a:p>
            <a:pPr algn="just" eaLnBrk="1" hangingPunct="1"/>
            <a:endParaRPr lang="ru-RU" altLang="ru-RU" sz="2400"/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Часть операций планово-предупредительного ремонта (малой трудоемкости до 20%) может выполняться вместе с ТО - это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сопутствующий ТР.</a:t>
            </a:r>
          </a:p>
          <a:p>
            <a:pPr algn="just"/>
            <a:endParaRPr lang="ru-RU" altLang="ru-RU" sz="2400">
              <a:solidFill>
                <a:srgbClr val="C00000"/>
              </a:solidFill>
            </a:endParaRPr>
          </a:p>
          <a:p>
            <a:pPr algn="just"/>
            <a:r>
              <a:rPr lang="ru-RU" altLang="ru-RU" sz="2400" b="1" i="1">
                <a:solidFill>
                  <a:srgbClr val="C00000"/>
                </a:solidFill>
                <a:cs typeface="Times New Roman" panose="02020603050405020304" pitchFamily="18" charset="0"/>
              </a:rPr>
              <a:t>Капитальный ремонт</a:t>
            </a:r>
          </a:p>
          <a:p>
            <a:pPr algn="just"/>
            <a:r>
              <a:rPr lang="ru-RU" altLang="ru-RU" sz="2400" b="1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Нормы пробега грузовых автомобилей обычно составляют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300... 350 тыс. км до КР или 600 тыс. км до списания.</a:t>
            </a:r>
          </a:p>
          <a:p>
            <a:pPr algn="just"/>
            <a:endParaRPr lang="ru-RU" altLang="ru-RU" sz="2400" i="1"/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endParaRPr lang="ru-RU" altLang="ru-RU"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Прямоугольник 1"/>
          <p:cNvSpPr>
            <a:spLocks noChangeArrowheads="1"/>
          </p:cNvSpPr>
          <p:nvPr/>
        </p:nvSpPr>
        <p:spPr bwMode="auto">
          <a:xfrm>
            <a:off x="214313" y="642938"/>
            <a:ext cx="8786812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74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Для обеспечения исправного состояния подвижного состава с периодичностью, составляющей 50... 60 % от пробега до КР, может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проводиться ТР,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включающий в себя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углубленный осмотр, контроль, окраску и восстановление деталей и агрегатов, а также удаление коррозии и другие операции.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altLang="ru-RU" sz="2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В виде исключения при эксплуатации автомобилей в тяжелых дорожных условиях допускается производство среднего ремонта с периодичностью более одного года.</a:t>
            </a:r>
            <a:endParaRPr lang="ru-RU" altLang="ru-RU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214313" y="500063"/>
            <a:ext cx="8715375" cy="48942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182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 b="1">
                <a:solidFill>
                  <a:srgbClr val="000000"/>
                </a:solidFill>
                <a:cs typeface="Times New Roman" panose="02020603050405020304" pitchFamily="18" charset="0"/>
              </a:rPr>
              <a:t>Способы обеспечения работоспособности машин</a:t>
            </a:r>
            <a:endParaRPr lang="ru-RU" altLang="ru-RU" sz="2400"/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Работоспособность машин обеспечивается двумя способами:</a:t>
            </a:r>
            <a:endParaRPr lang="ru-RU" altLang="ru-RU" sz="2400"/>
          </a:p>
          <a:p>
            <a:pPr algn="just"/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     -  поддержанием </a:t>
            </a:r>
            <a:r>
              <a:rPr lang="ru-RU" altLang="ru-RU" sz="2400" b="1" i="1">
                <a:solidFill>
                  <a:srgbClr val="C00000"/>
                </a:solidFill>
                <a:cs typeface="Times New Roman" panose="02020603050405020304" pitchFamily="18" charset="0"/>
              </a:rPr>
              <a:t>(ТО),</a:t>
            </a:r>
            <a:endParaRPr lang="ru-RU" altLang="ru-RU" sz="2400" b="1" i="1">
              <a:solidFill>
                <a:srgbClr val="C00000"/>
              </a:solidFill>
            </a:endParaRPr>
          </a:p>
          <a:p>
            <a:pPr algn="just"/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     -  восстановлением </a:t>
            </a:r>
            <a:r>
              <a:rPr lang="ru-RU" altLang="ru-RU" sz="2400" b="1" i="1">
                <a:solidFill>
                  <a:srgbClr val="C00000"/>
                </a:solidFill>
                <a:cs typeface="Times New Roman" panose="02020603050405020304" pitchFamily="18" charset="0"/>
              </a:rPr>
              <a:t>(ТР, КР).</a:t>
            </a:r>
          </a:p>
          <a:p>
            <a:pPr algn="just"/>
            <a:endParaRPr lang="ru-RU" altLang="ru-RU" sz="2400" i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2400" b="1" i="1" u="sng">
                <a:solidFill>
                  <a:srgbClr val="000000"/>
                </a:solidFill>
                <a:cs typeface="Times New Roman" panose="02020603050405020304" pitchFamily="18" charset="0"/>
              </a:rPr>
              <a:t>Техническим обслуживанием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(ТО) называют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комплекс операций по поддержанию работоспособности (или исправности) машины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при использовании её по назначению, хранении и транспортировании.</a:t>
            </a:r>
          </a:p>
          <a:p>
            <a:pPr algn="just"/>
            <a:endParaRPr lang="ru-RU" altLang="ru-RU" sz="2400" i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Основная цель ТО</a:t>
            </a:r>
            <a:r>
              <a:rPr lang="ru-RU" altLang="ru-RU" sz="240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- отдаление момента достижения машиной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предельного состояния. </a:t>
            </a:r>
            <a:endParaRPr lang="ru-RU" altLang="ru-RU" sz="2400" i="1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ChangeArrowheads="1"/>
          </p:cNvSpPr>
          <p:nvPr/>
        </p:nvSpPr>
        <p:spPr bwMode="auto">
          <a:xfrm>
            <a:off x="214313" y="487363"/>
            <a:ext cx="8715375" cy="637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182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 b="1" i="1">
                <a:solidFill>
                  <a:srgbClr val="C00000"/>
                </a:solidFill>
                <a:cs typeface="Times New Roman" panose="02020603050405020304" pitchFamily="18" charset="0"/>
              </a:rPr>
              <a:t>Нормативы ТО и ремонта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автомобилей даны в</a:t>
            </a:r>
            <a:r>
              <a:rPr lang="ru-RU" altLang="ru-RU" sz="2400" b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 b="1" i="1">
                <a:solidFill>
                  <a:srgbClr val="000000"/>
                </a:solidFill>
                <a:cs typeface="Times New Roman" panose="02020603050405020304" pitchFamily="18" charset="0"/>
              </a:rPr>
              <a:t>Положении о техническом обслуживании и ремонте подвижного состава автомобильного транспорта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рассчитаны исходя из следующих условий:</a:t>
            </a:r>
            <a:endParaRPr lang="ru-RU" altLang="ru-RU" sz="2400"/>
          </a:p>
          <a:p>
            <a:pPr algn="just"/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- первая категория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условий эксплуатации машин,</a:t>
            </a:r>
            <a:endParaRPr lang="ru-RU" altLang="ru-RU" sz="2400" i="1"/>
          </a:p>
          <a:p>
            <a:pPr algn="just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- обслуживание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базовых моделей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автомобилей;</a:t>
            </a:r>
            <a:endParaRPr lang="ru-RU" altLang="ru-RU" sz="2400" i="1"/>
          </a:p>
          <a:p>
            <a:pPr algn="just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- на предприятии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200…300 машин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из трех технологически совместимых групп;</a:t>
            </a:r>
            <a:endParaRPr lang="ru-RU" altLang="ru-RU" sz="2400" i="1"/>
          </a:p>
          <a:p>
            <a:pPr algn="just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- пробег с начала эксплуатации составляет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50…75% от пробега до КР.</a:t>
            </a:r>
            <a:endParaRPr lang="ru-RU" altLang="ru-RU" sz="2400" i="1">
              <a:solidFill>
                <a:srgbClr val="C00000"/>
              </a:solidFill>
            </a:endParaRPr>
          </a:p>
          <a:p>
            <a:pPr algn="just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- машины работают в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умеренном климате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  <a:endParaRPr lang="ru-RU" altLang="ru-RU" sz="2400" i="1"/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-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ЭП оснащено средствами механизации согласно табелю технологического оборудования.</a:t>
            </a:r>
          </a:p>
          <a:p>
            <a:pPr algn="just"/>
            <a:endParaRPr lang="ru-RU" altLang="ru-RU" sz="2400" i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Для других условий эксплуатации предусматривается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корректировка нормативов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периодичности работ, их трудоемкости и простоев.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ChangeArrowheads="1"/>
          </p:cNvSpPr>
          <p:nvPr/>
        </p:nvSpPr>
        <p:spPr bwMode="auto">
          <a:xfrm>
            <a:off x="285750" y="642938"/>
            <a:ext cx="8572500" cy="52625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174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 b="1" i="1">
                <a:solidFill>
                  <a:srgbClr val="000000"/>
                </a:solidFill>
                <a:cs typeface="Times New Roman" panose="02020603050405020304" pitchFamily="18" charset="0"/>
              </a:rPr>
              <a:t>Для дорожных машин (ДМ)</a:t>
            </a:r>
            <a:endParaRPr lang="ru-RU" altLang="ru-RU" sz="2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Для большинства машин устанавливаются;</a:t>
            </a:r>
            <a:endParaRPr lang="ru-RU" altLang="ru-RU" sz="2400"/>
          </a:p>
          <a:p>
            <a:pPr algn="just">
              <a:buFontTx/>
              <a:buChar char="-"/>
            </a:pP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ежесменное техническое обслуживание </a:t>
            </a:r>
            <a:r>
              <a:rPr lang="ru-RU" altLang="ru-RU" sz="2400" b="1">
                <a:solidFill>
                  <a:srgbClr val="000000"/>
                </a:solidFill>
                <a:cs typeface="Times New Roman" panose="02020603050405020304" pitchFamily="18" charset="0"/>
              </a:rPr>
              <a:t>(ЕО),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выполняемое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перед, в течение и после смены;</a:t>
            </a:r>
          </a:p>
          <a:p>
            <a:pPr algn="just"/>
            <a:endParaRPr lang="ru-RU" altLang="ru-RU" sz="2400" i="1"/>
          </a:p>
          <a:p>
            <a:pPr algn="just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технические обслуживания - </a:t>
            </a:r>
            <a:r>
              <a:rPr lang="ru-RU" altLang="ru-RU" sz="2400" b="1" i="1">
                <a:solidFill>
                  <a:srgbClr val="000000"/>
                </a:solidFill>
                <a:cs typeface="Times New Roman" panose="02020603050405020304" pitchFamily="18" charset="0"/>
              </a:rPr>
              <a:t>ТО-1;   ТО-2;   ТО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-</a:t>
            </a:r>
            <a:r>
              <a:rPr lang="ru-RU" altLang="ru-RU" sz="2400" b="1" i="1">
                <a:solidFill>
                  <a:srgbClr val="000000"/>
                </a:solidFill>
                <a:cs typeface="Times New Roman" panose="02020603050405020304" pitchFamily="18" charset="0"/>
              </a:rPr>
              <a:t>3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 и  </a:t>
            </a:r>
            <a:r>
              <a:rPr lang="ru-RU" altLang="ru-RU" sz="2400" b="1" i="1">
                <a:solidFill>
                  <a:srgbClr val="000000"/>
                </a:solidFill>
                <a:cs typeface="Times New Roman" panose="02020603050405020304" pitchFamily="18" charset="0"/>
              </a:rPr>
              <a:t>СО.</a:t>
            </a:r>
          </a:p>
          <a:p>
            <a:pPr algn="just"/>
            <a:endParaRPr lang="ru-RU" altLang="ru-RU" sz="2400" b="1" i="1"/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- Возможно также проведение диагностических работ   </a:t>
            </a:r>
            <a:r>
              <a:rPr lang="ru-RU" altLang="ru-RU" sz="2400" b="1">
                <a:solidFill>
                  <a:srgbClr val="000000"/>
                </a:solidFill>
                <a:cs typeface="Times New Roman" panose="02020603050405020304" pitchFamily="18" charset="0"/>
              </a:rPr>
              <a:t>Д-1, Д-2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и </a:t>
            </a:r>
            <a:r>
              <a:rPr lang="ru-RU" altLang="ru-RU" sz="2400" b="1">
                <a:solidFill>
                  <a:srgbClr val="000000"/>
                </a:solidFill>
                <a:cs typeface="Times New Roman" panose="02020603050405020304" pitchFamily="18" charset="0"/>
              </a:rPr>
              <a:t>Д-3,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выполняемых, в соответствии с периодичностью ТО-1, ТО-2  и  ТО-3.</a:t>
            </a:r>
          </a:p>
          <a:p>
            <a:pPr algn="just"/>
            <a:endParaRPr lang="ru-RU" altLang="ru-RU" sz="2400"/>
          </a:p>
          <a:p>
            <a:pPr algn="just"/>
            <a:r>
              <a:rPr lang="ru-RU" altLang="ru-RU" sz="2400" b="1" i="1">
                <a:solidFill>
                  <a:srgbClr val="C00000"/>
                </a:solidFill>
                <a:cs typeface="Times New Roman" panose="02020603050405020304" pitchFamily="18" charset="0"/>
              </a:rPr>
              <a:t>ТО-3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совмещается </a:t>
            </a:r>
            <a:r>
              <a:rPr lang="ru-RU" altLang="ru-RU" sz="2400" b="1" i="1">
                <a:solidFill>
                  <a:srgbClr val="C00000"/>
                </a:solidFill>
                <a:cs typeface="Times New Roman" panose="02020603050405020304" pitchFamily="18" charset="0"/>
              </a:rPr>
              <a:t>с плановым ТР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и обычно выполняется после него.</a:t>
            </a:r>
            <a:endParaRPr lang="ru-RU" altLang="ru-RU" sz="2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Прямоугольник 1"/>
          <p:cNvSpPr>
            <a:spLocks noChangeArrowheads="1"/>
          </p:cNvSpPr>
          <p:nvPr/>
        </p:nvSpPr>
        <p:spPr bwMode="auto">
          <a:xfrm>
            <a:off x="214313" y="714375"/>
            <a:ext cx="8786812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74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endParaRPr lang="ru-RU" altLang="ru-RU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Для ДМ на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базе тракторов</a:t>
            </a:r>
            <a:r>
              <a:rPr lang="ru-RU" altLang="ru-RU" sz="240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и с тракторными двигателями установлены те же виды ТО, как и для тракторов,</a:t>
            </a:r>
          </a:p>
          <a:p>
            <a:pPr algn="just"/>
            <a:endParaRPr lang="ru-RU" altLang="ru-RU" sz="2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т. е. </a:t>
            </a:r>
            <a:r>
              <a:rPr lang="ru-RU" altLang="ru-RU" sz="2400" b="1">
                <a:solidFill>
                  <a:srgbClr val="000000"/>
                </a:solidFill>
                <a:cs typeface="Times New Roman" panose="02020603050405020304" pitchFamily="18" charset="0"/>
              </a:rPr>
              <a:t>ТО-1,   ТО-2,   ТО-3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  и   </a:t>
            </a:r>
            <a:r>
              <a:rPr lang="ru-RU" altLang="ru-RU" sz="2400" b="1">
                <a:solidFill>
                  <a:srgbClr val="000000"/>
                </a:solidFill>
                <a:cs typeface="Times New Roman" panose="02020603050405020304" pitchFamily="18" charset="0"/>
              </a:rPr>
              <a:t>СО. </a:t>
            </a:r>
          </a:p>
          <a:p>
            <a:pPr algn="just"/>
            <a:endParaRPr lang="ru-RU" altLang="ru-RU" sz="24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Для ДМ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на шасси автомобилей</a:t>
            </a:r>
            <a:r>
              <a:rPr lang="ru-RU" altLang="ru-RU" sz="240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и с автомобильными двигателями предусмотрены:</a:t>
            </a:r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                </a:t>
            </a:r>
            <a:r>
              <a:rPr lang="ru-RU" altLang="ru-RU" sz="2400" b="1">
                <a:solidFill>
                  <a:srgbClr val="000000"/>
                </a:solidFill>
                <a:cs typeface="Times New Roman" panose="02020603050405020304" pitchFamily="18" charset="0"/>
              </a:rPr>
              <a:t>ТО-1,   ТО-2 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и   </a:t>
            </a:r>
            <a:r>
              <a:rPr lang="ru-RU" altLang="ru-RU" sz="2400" b="1">
                <a:solidFill>
                  <a:srgbClr val="000000"/>
                </a:solidFill>
                <a:cs typeface="Times New Roman" panose="02020603050405020304" pitchFamily="18" charset="0"/>
              </a:rPr>
              <a:t>СО,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altLang="ru-RU" sz="2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Для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простейших ДМ</a:t>
            </a:r>
            <a:r>
              <a:rPr lang="ru-RU" altLang="ru-RU" sz="240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(бетоносмесителей, растворонасосов и др.)</a:t>
            </a:r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                 </a:t>
            </a:r>
            <a:r>
              <a:rPr lang="ru-RU" altLang="ru-RU" sz="2400" b="1">
                <a:solidFill>
                  <a:srgbClr val="000000"/>
                </a:solidFill>
                <a:cs typeface="Times New Roman" panose="02020603050405020304" pitchFamily="18" charset="0"/>
              </a:rPr>
              <a:t>ЕО, СО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и одно </a:t>
            </a:r>
            <a:r>
              <a:rPr lang="ru-RU" altLang="ru-RU" sz="2400" b="1">
                <a:solidFill>
                  <a:srgbClr val="000000"/>
                </a:solidFill>
                <a:cs typeface="Times New Roman" panose="02020603050405020304" pitchFamily="18" charset="0"/>
              </a:rPr>
              <a:t>ТО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ru-RU" altLang="ru-RU" sz="2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ChangeArrowheads="1"/>
          </p:cNvSpPr>
          <p:nvPr/>
        </p:nvSpPr>
        <p:spPr bwMode="auto">
          <a:xfrm>
            <a:off x="214313" y="571500"/>
            <a:ext cx="8715375" cy="37861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Периодичность ТО и ремонта ДМ устанавливается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в часах наработки</a:t>
            </a:r>
            <a:r>
              <a:rPr lang="ru-RU" altLang="ru-RU" sz="240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машины, которые определяются по показаниям счетчиков моточасов (мото-ч), а при их отсутствии или неисправности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по данным учета сменного времени</a:t>
            </a:r>
            <a:r>
              <a:rPr lang="ru-RU" altLang="ru-RU" sz="2400">
                <a:solidFill>
                  <a:srgbClr val="C00000"/>
                </a:solidFill>
                <a:cs typeface="Times New Roman" panose="02020603050405020304" pitchFamily="18" charset="0"/>
              </a:rPr>
              <a:t>,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скорректированного с помощью коэффициента внутрисменного использования.</a:t>
            </a:r>
          </a:p>
          <a:p>
            <a:pPr algn="just" eaLnBrk="1" hangingPunct="1"/>
            <a:endParaRPr lang="ru-RU" altLang="ru-RU" sz="2400"/>
          </a:p>
          <a:p>
            <a:pPr algn="just"/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Периодичность ТО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ДМ кратна 50  (реже 60) мото-ч,</a:t>
            </a:r>
          </a:p>
          <a:p>
            <a:pPr algn="just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                           а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наработка до ТР-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1000 мото-ч. </a:t>
            </a:r>
            <a:endParaRPr lang="ru-RU" altLang="ru-RU" sz="2400" i="1"/>
          </a:p>
          <a:p>
            <a:pPr algn="just"/>
            <a:endParaRPr lang="ru-RU" altLang="ru-RU" sz="2400" i="1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Прямоугольник 1"/>
          <p:cNvSpPr>
            <a:spLocks noChangeArrowheads="1"/>
          </p:cNvSpPr>
          <p:nvPr/>
        </p:nvSpPr>
        <p:spPr bwMode="auto">
          <a:xfrm>
            <a:off x="214313" y="474663"/>
            <a:ext cx="8715375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У большинства ДМ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экскаваторов, катков, бульдозеров, кранов, погрузчиков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и др.)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периодичность ТО-1, ТО-2, ТО-3 с ТР и КР составляет соответственно </a:t>
            </a:r>
          </a:p>
          <a:p>
            <a:pPr algn="just"/>
            <a:r>
              <a:rPr lang="ru-RU" altLang="ru-RU" sz="2400" b="1">
                <a:solidFill>
                  <a:srgbClr val="000000"/>
                </a:solidFill>
                <a:cs typeface="Times New Roman" panose="02020603050405020304" pitchFamily="18" charset="0"/>
              </a:rPr>
              <a:t>             50,    250,    1000   и    6000 (8000) мото-ч,</a:t>
            </a:r>
          </a:p>
          <a:p>
            <a:pPr algn="just"/>
            <a:r>
              <a:rPr lang="ru-RU" altLang="ru-RU" sz="2400" b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а у некоторых машин (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например,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тяжелых бульдозеров и скреперов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) -  </a:t>
            </a:r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          </a:t>
            </a:r>
            <a:r>
              <a:rPr lang="ru-RU" altLang="ru-RU" sz="2400" b="1">
                <a:solidFill>
                  <a:srgbClr val="000000"/>
                </a:solidFill>
                <a:cs typeface="Times New Roman" panose="02020603050405020304" pitchFamily="18" charset="0"/>
              </a:rPr>
              <a:t>100,    500,    1000   и   6000 (8000) мото-ч. </a:t>
            </a:r>
          </a:p>
          <a:p>
            <a:pPr algn="just"/>
            <a:endParaRPr lang="ru-RU" altLang="ru-RU" sz="2400" b="1"/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Плановые ТО и ремонт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простых ДМ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выполняются с периодичностью соответственно </a:t>
            </a:r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      </a:t>
            </a:r>
            <a:r>
              <a:rPr lang="ru-RU" altLang="ru-RU" sz="2400" b="1">
                <a:solidFill>
                  <a:srgbClr val="000000"/>
                </a:solidFill>
                <a:cs typeface="Times New Roman" panose="02020603050405020304" pitchFamily="18" charset="0"/>
              </a:rPr>
              <a:t>100  и  1000        или        150  и 1500 мото-ч. </a:t>
            </a:r>
          </a:p>
          <a:p>
            <a:pPr algn="just"/>
            <a:endParaRPr lang="ru-RU" altLang="ru-RU" sz="24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240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В зависимости от конкретных условий эксплуатации допускается отклонение периодичности ТО и ремонтов </a:t>
            </a:r>
            <a:r>
              <a:rPr lang="ru-RU" altLang="ru-RU" sz="2400" i="1">
                <a:solidFill>
                  <a:srgbClr val="C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в пределах 10 %.</a:t>
            </a:r>
            <a:endParaRPr lang="ru-RU" altLang="ru-RU" sz="240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Прямоугольник 1"/>
          <p:cNvSpPr>
            <a:spLocks noChangeArrowheads="1"/>
          </p:cNvSpPr>
          <p:nvPr/>
        </p:nvSpPr>
        <p:spPr bwMode="auto">
          <a:xfrm>
            <a:off x="357188" y="571500"/>
            <a:ext cx="8643937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altLang="ru-RU" sz="2400" i="1">
                <a:cs typeface="Arial" panose="020B0604020202020204" pitchFamily="34" charset="0"/>
              </a:rPr>
              <a:t>Структура межремонтного цикла ДМ </a:t>
            </a:r>
            <a:r>
              <a:rPr lang="ru-RU" altLang="ru-RU" sz="2400">
                <a:cs typeface="Arial" panose="020B0604020202020204" pitchFamily="34" charset="0"/>
              </a:rPr>
              <a:t>в числовом виде можно представить как</a:t>
            </a:r>
            <a:r>
              <a:rPr lang="ru-RU" altLang="ru-RU" sz="2400" b="1">
                <a:solidFill>
                  <a:srgbClr val="C00000"/>
                </a:solidFill>
                <a:cs typeface="Arial" panose="020B0604020202020204" pitchFamily="34" charset="0"/>
              </a:rPr>
              <a:t> 50 - 250 - 1000 - 6000 </a:t>
            </a:r>
            <a:r>
              <a:rPr lang="ru-RU" altLang="ru-RU" sz="2400">
                <a:cs typeface="Arial" panose="020B0604020202020204" pitchFamily="34" charset="0"/>
              </a:rPr>
              <a:t>(по периодичности ТО и ремонта). </a:t>
            </a:r>
          </a:p>
          <a:p>
            <a:pPr algn="just"/>
            <a:r>
              <a:rPr lang="ru-RU" altLang="ru-RU" sz="2400">
                <a:cs typeface="Arial" panose="020B0604020202020204" pitchFamily="34" charset="0"/>
              </a:rPr>
              <a:t> или </a:t>
            </a:r>
            <a:r>
              <a:rPr lang="ru-RU" altLang="ru-RU" sz="2400" b="1">
                <a:solidFill>
                  <a:srgbClr val="C00000"/>
                </a:solidFill>
                <a:cs typeface="Arial" panose="020B0604020202020204" pitchFamily="34" charset="0"/>
              </a:rPr>
              <a:t>96 – 18 – 5 - 1</a:t>
            </a:r>
            <a:r>
              <a:rPr lang="ru-RU" altLang="ru-RU" sz="2400">
                <a:cs typeface="Arial" panose="020B0604020202020204" pitchFamily="34" charset="0"/>
              </a:rPr>
              <a:t> (по числу выполняемых ТО и ремонта)</a:t>
            </a: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>
            <a:lum bright="-74000" contrast="10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2136775"/>
            <a:ext cx="6981825" cy="472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ChangeArrowheads="1"/>
          </p:cNvSpPr>
          <p:nvPr/>
        </p:nvSpPr>
        <p:spPr bwMode="auto">
          <a:xfrm>
            <a:off x="357188" y="571500"/>
            <a:ext cx="85725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182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Плановый ТР,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установленный для ДМ, включает в себя:</a:t>
            </a:r>
          </a:p>
          <a:p>
            <a:pPr algn="just" eaLnBrk="1" hangingPunct="1">
              <a:buFontTx/>
              <a:buChar char="-"/>
            </a:pP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оценку технического состояния агрегатов и узлов по результатам диагностирования, </a:t>
            </a:r>
          </a:p>
          <a:p>
            <a:pPr algn="just" eaLnBrk="1" hangingPunct="1">
              <a:buFontTx/>
              <a:buChar char="-"/>
            </a:pP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частичную их разборку, </a:t>
            </a:r>
          </a:p>
          <a:p>
            <a:pPr algn="just" eaLnBrk="1" hangingPunct="1">
              <a:buFontTx/>
              <a:buChar char="-"/>
            </a:pP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замену и восстановление изношенных деталей,</a:t>
            </a:r>
          </a:p>
          <a:p>
            <a:pPr algn="just" eaLnBrk="1" hangingPunct="1">
              <a:buFontTx/>
              <a:buChar char="-"/>
            </a:pP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другие ремонтные работы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(разборочно-сборочные, регулировочные, слесарно-механические, кузнечные, сварочные и т.п.).</a:t>
            </a:r>
          </a:p>
          <a:p>
            <a:pPr algn="just" eaLnBrk="1" hangingPunct="1">
              <a:buFontTx/>
              <a:buChar char="-"/>
            </a:pPr>
            <a:endParaRPr lang="ru-RU" altLang="ru-RU" sz="2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Плановый ТР гарантирует работоспособность машины до очередного планового ТР (обычно в течение 1000 мото-ч).</a:t>
            </a:r>
          </a:p>
          <a:p>
            <a:pPr algn="just" eaLnBrk="1" hangingPunct="1"/>
            <a:endParaRPr lang="ru-RU" altLang="ru-RU" sz="2400"/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Плановый текущий и капитальный ремонт стараются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сочетать с работами по модернизации ДМ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с целью повышения их технического уровня.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ChangeArrowheads="1"/>
          </p:cNvSpPr>
          <p:nvPr/>
        </p:nvSpPr>
        <p:spPr bwMode="auto">
          <a:xfrm>
            <a:off x="285750" y="571500"/>
            <a:ext cx="8643938" cy="45243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 b="1" i="1">
                <a:solidFill>
                  <a:srgbClr val="C00000"/>
                </a:solidFill>
                <a:cs typeface="Times New Roman" panose="02020603050405020304" pitchFamily="18" charset="0"/>
              </a:rPr>
              <a:t>Нормативы ТО и ремонта ДМ,</a:t>
            </a:r>
            <a:r>
              <a:rPr lang="ru-RU" altLang="ru-RU" sz="2400" b="1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приведенные в </a:t>
            </a:r>
            <a:r>
              <a:rPr lang="ru-RU" altLang="ru-RU" sz="2400" b="1" i="1">
                <a:solidFill>
                  <a:srgbClr val="000000"/>
                </a:solidFill>
                <a:cs typeface="Times New Roman" panose="02020603050405020304" pitchFamily="18" charset="0"/>
              </a:rPr>
              <a:t>Рекомендациях по организации технического обслуживания и ремонта строительных машин,</a:t>
            </a:r>
            <a:r>
              <a:rPr lang="ru-RU" altLang="ru-RU" sz="2400" b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рассчитаны применительно к условиям проведения работ в организациях:</a:t>
            </a:r>
          </a:p>
          <a:p>
            <a:pPr algn="just" eaLnBrk="1" hangingPunct="1"/>
            <a:endParaRPr lang="ru-RU" altLang="ru-RU" sz="2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- имеющих в своем составе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100…200 машин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различного типа,</a:t>
            </a:r>
            <a:endParaRPr lang="ru-RU" altLang="ru-RU" sz="2400" i="1"/>
          </a:p>
          <a:p>
            <a:pPr algn="just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- расположенных в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центральной природно-климатической зоне,</a:t>
            </a:r>
            <a:endParaRPr lang="ru-RU" altLang="ru-RU" sz="2400" i="1">
              <a:solidFill>
                <a:srgbClr val="C00000"/>
              </a:solidFill>
            </a:endParaRPr>
          </a:p>
          <a:p>
            <a:pPr algn="just">
              <a:buFontTx/>
              <a:buChar char="-"/>
            </a:pP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обеспеченных эксплуатационной базой согласно требованиям типовых проектов.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Прямоугольник 1"/>
          <p:cNvSpPr>
            <a:spLocks noChangeArrowheads="1"/>
          </p:cNvSpPr>
          <p:nvPr/>
        </p:nvSpPr>
        <p:spPr bwMode="auto">
          <a:xfrm>
            <a:off x="285750" y="642938"/>
            <a:ext cx="8715375" cy="415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Нормативы</a:t>
            </a:r>
            <a:r>
              <a:rPr lang="ru-RU" altLang="ru-RU" sz="2400" b="1" i="1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трудоемкости и продолжительности КР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определены применительно к условиям ремонтных предприятий с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производственной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программой до 100 машин одной модели в год.</a:t>
            </a:r>
          </a:p>
          <a:p>
            <a:pPr algn="just"/>
            <a:endParaRPr lang="ru-RU" altLang="ru-RU" sz="2400"/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Для других исходных условий предусматривается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корректировка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нормативов </a:t>
            </a:r>
            <a:r>
              <a:rPr lang="ru-RU" altLang="ru-RU" sz="2400" b="1" i="1">
                <a:solidFill>
                  <a:srgbClr val="C00000"/>
                </a:solidFill>
                <a:cs typeface="Times New Roman" panose="02020603050405020304" pitchFamily="18" charset="0"/>
              </a:rPr>
              <a:t>трудоемкости работ и простоев.</a:t>
            </a:r>
            <a:r>
              <a:rPr lang="ru-RU" altLang="ru-RU" sz="2400" b="1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altLang="ru-RU" sz="2400" b="1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При этом </a:t>
            </a:r>
            <a:r>
              <a:rPr lang="ru-RU" altLang="ru-RU" sz="2400" b="1" i="1">
                <a:solidFill>
                  <a:srgbClr val="C00000"/>
                </a:solidFill>
                <a:cs typeface="Times New Roman" panose="02020603050405020304" pitchFamily="18" charset="0"/>
              </a:rPr>
              <a:t>периодичность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выполнения ТО и ремонта (в отличие от автомобилей)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не подлежит корректировке.</a:t>
            </a:r>
            <a:endParaRPr lang="ru-RU" altLang="ru-RU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1"/>
          <p:cNvSpPr>
            <a:spLocks noChangeArrowheads="1"/>
          </p:cNvSpPr>
          <p:nvPr/>
        </p:nvSpPr>
        <p:spPr bwMode="auto">
          <a:xfrm>
            <a:off x="214313" y="1000125"/>
            <a:ext cx="8786812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82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Кроме того, ТО предназначено для поддержания:</a:t>
            </a:r>
          </a:p>
          <a:p>
            <a:pPr algn="just"/>
            <a:endParaRPr lang="ru-RU" altLang="ru-RU" sz="2400"/>
          </a:p>
          <a:p>
            <a:pPr algn="just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 - надлежащего внешнего вида машин,</a:t>
            </a:r>
          </a:p>
          <a:p>
            <a:pPr algn="just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endParaRPr lang="ru-RU" altLang="ru-RU" sz="2400" i="1"/>
          </a:p>
          <a:p>
            <a:pPr algn="just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 - их санитарного состояния,</a:t>
            </a:r>
          </a:p>
          <a:p>
            <a:pPr algn="just"/>
            <a:endParaRPr lang="ru-RU" altLang="ru-RU" sz="2400" i="1"/>
          </a:p>
          <a:p>
            <a:pPr algn="just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 - обеспечения безопасности движения,</a:t>
            </a:r>
          </a:p>
          <a:p>
            <a:pPr algn="just"/>
            <a:endParaRPr lang="ru-RU" altLang="ru-RU" sz="2400" i="1"/>
          </a:p>
          <a:p>
            <a:pPr algn="just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 - надежности и экономичности работы,</a:t>
            </a:r>
          </a:p>
          <a:p>
            <a:pPr algn="just"/>
            <a:endParaRPr lang="ru-RU" altLang="ru-RU" sz="2400" i="1"/>
          </a:p>
          <a:p>
            <a:pPr algn="just"/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 - защиты окружающей среды.</a:t>
            </a:r>
            <a:endParaRPr lang="ru-RU" altLang="ru-RU" sz="24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1"/>
          <p:cNvSpPr>
            <a:spLocks noChangeArrowheads="1"/>
          </p:cNvSpPr>
          <p:nvPr/>
        </p:nvSpPr>
        <p:spPr bwMode="auto">
          <a:xfrm>
            <a:off x="214313" y="1071563"/>
            <a:ext cx="8715375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82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ТО включает в себя регламентированные операции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(уборочно-моечные, крепежные, контрольно-регулировочные и смазочно-заправочные),</a:t>
            </a:r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проводимые принудительно в плановом порядке, </a:t>
            </a:r>
            <a:r>
              <a:rPr lang="ru-RU" altLang="ru-RU" sz="2400" i="1">
                <a:cs typeface="Times New Roman" panose="02020603050405020304" pitchFamily="18" charset="0"/>
              </a:rPr>
              <a:t>как правило, без разборки и снятия с машины агрегатов, узлов и деталей. </a:t>
            </a:r>
            <a:endParaRPr lang="ru-RU" altLang="ru-RU" sz="2400" i="1"/>
          </a:p>
          <a:p>
            <a:pPr algn="just"/>
            <a:endParaRPr lang="ru-RU" altLang="ru-RU" sz="2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В ТО может также входить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замена некоторых деталей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например фильтров. </a:t>
            </a:r>
          </a:p>
          <a:p>
            <a:pPr algn="just"/>
            <a:endParaRPr lang="ru-RU" altLang="ru-RU" sz="2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Проведенное ТО должно обеспечивать безотказную работу машины в пределах его периодичности (до очередного ТО).</a:t>
            </a:r>
            <a:endParaRPr lang="ru-RU" alt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214313" y="500063"/>
            <a:ext cx="871537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1873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 b="1">
                <a:solidFill>
                  <a:srgbClr val="000000"/>
                </a:solidFill>
                <a:cs typeface="Times New Roman" panose="02020603050405020304" pitchFamily="18" charset="0"/>
              </a:rPr>
              <a:t>Различают следующие виды ТО:</a:t>
            </a:r>
          </a:p>
          <a:p>
            <a:pPr algn="just" eaLnBrk="1" hangingPunct="1"/>
            <a:endParaRPr lang="ru-RU" altLang="ru-RU" sz="2400" b="1"/>
          </a:p>
          <a:p>
            <a:pPr algn="just">
              <a:buFontTx/>
              <a:buChar char="-"/>
            </a:pP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оперативное,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выполняемое непосредственно перед и после работы машины;</a:t>
            </a:r>
          </a:p>
          <a:p>
            <a:pPr algn="just"/>
            <a:endParaRPr lang="ru-RU" altLang="ru-RU" sz="2400"/>
          </a:p>
          <a:p>
            <a:pPr algn="just"/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    - периодическое,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выполняемое через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строго установленные интервалы времени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и отличающееся трудоемкостью и периодичностью;</a:t>
            </a:r>
          </a:p>
          <a:p>
            <a:pPr algn="just"/>
            <a:endParaRPr lang="ru-RU" altLang="ru-RU" sz="2400"/>
          </a:p>
          <a:p>
            <a:pPr algn="just"/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   -</a:t>
            </a:r>
            <a:r>
              <a:rPr lang="ru-RU" altLang="ru-RU" sz="240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сезонное,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выполняемое обычно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два раза в год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, т.е. при подготовке машины к зимней и летней эксплуатации;</a:t>
            </a:r>
            <a:endParaRPr lang="ru-RU" altLang="ru-RU" sz="2400"/>
          </a:p>
          <a:p>
            <a:pPr algn="just"/>
            <a:endParaRPr lang="ru-RU" altLang="ru-RU" sz="240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1"/>
          <p:cNvSpPr>
            <a:spLocks noChangeArrowheads="1"/>
          </p:cNvSpPr>
          <p:nvPr/>
        </p:nvSpPr>
        <p:spPr bwMode="auto">
          <a:xfrm>
            <a:off x="214313" y="857250"/>
            <a:ext cx="8715375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873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специальное,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выполняемое в случае резких отклонений от условий нормальной эксплуатации машины (например, при превышении нагрузок или после аварии),</a:t>
            </a:r>
          </a:p>
          <a:p>
            <a:pPr algn="just"/>
            <a:endParaRPr lang="ru-RU" altLang="ru-RU" sz="2400"/>
          </a:p>
          <a:p>
            <a:pPr algn="just">
              <a:buFontTx/>
              <a:buChar char="-"/>
            </a:pP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разовое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(например, обкатка или предпродажная подготовка);</a:t>
            </a:r>
          </a:p>
          <a:p>
            <a:pPr algn="just">
              <a:buFontTx/>
              <a:buChar char="-"/>
            </a:pPr>
            <a:endParaRPr lang="ru-RU" altLang="ru-RU" sz="2400"/>
          </a:p>
          <a:p>
            <a:pPr algn="just">
              <a:buFontTx/>
              <a:buChar char="-"/>
            </a:pP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выполняемое при храпении (транспортировании)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и обеспечивающее снижение влияния атмосферных и других внешних факторов на неработающую машину. </a:t>
            </a:r>
          </a:p>
          <a:p>
            <a:pPr algn="just">
              <a:buFontTx/>
              <a:buChar char="-"/>
            </a:pPr>
            <a:endParaRPr lang="ru-RU" altLang="ru-RU" sz="240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1"/>
          <p:cNvSpPr>
            <a:spLocks noChangeArrowheads="1"/>
          </p:cNvSpPr>
          <p:nvPr/>
        </p:nvSpPr>
        <p:spPr bwMode="auto">
          <a:xfrm>
            <a:off x="285750" y="714375"/>
            <a:ext cx="8643938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873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В настоящее время все большее распространение получает </a:t>
            </a:r>
            <a:r>
              <a:rPr lang="ru-RU" altLang="ru-RU" sz="2400" i="1" u="sng">
                <a:solidFill>
                  <a:srgbClr val="C00000"/>
                </a:solidFill>
                <a:cs typeface="Times New Roman" panose="02020603050405020304" pitchFamily="18" charset="0"/>
              </a:rPr>
              <a:t>обслуживание машин по состоянию,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altLang="ru-RU" sz="2400" i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- объем и периодичность операций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определяются фактическим состоянием их агрегатов и систем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ru-RU" altLang="ru-RU" sz="2400" i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214313" y="671513"/>
            <a:ext cx="8715375" cy="5632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 b="1" i="1" u="sng">
                <a:solidFill>
                  <a:srgbClr val="C00000"/>
                </a:solidFill>
                <a:cs typeface="Times New Roman" panose="02020603050405020304" pitchFamily="18" charset="0"/>
              </a:rPr>
              <a:t>Ремонтом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называют комплекс операций по устранению неисправности или восстановлению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работоспособности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машин (или их составных частей), </a:t>
            </a:r>
            <a:r>
              <a:rPr lang="ru-RU" altLang="ru-RU" sz="2400" i="1">
                <a:cs typeface="Times New Roman" panose="02020603050405020304" pitchFamily="18" charset="0"/>
              </a:rPr>
              <a:t>а также их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ресурса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endParaRPr lang="ru-RU" altLang="ru-RU" sz="2400"/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Ремонт обычно классифицируют по:</a:t>
            </a:r>
          </a:p>
          <a:p>
            <a:pPr algn="just"/>
            <a:endParaRPr lang="ru-RU" altLang="ru-RU" sz="2400"/>
          </a:p>
          <a:p>
            <a:pPr algn="just">
              <a:buFontTx/>
              <a:buChar char="-"/>
            </a:pP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наличию регламента</a:t>
            </a:r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      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регламентированный</a:t>
            </a:r>
          </a:p>
          <a:p>
            <a:pPr algn="just"/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        выполняемый по потребности,</a:t>
            </a:r>
            <a:endParaRPr lang="ru-RU" altLang="ru-RU" sz="2400" i="1">
              <a:solidFill>
                <a:srgbClr val="C00000"/>
              </a:solidFill>
            </a:endParaRPr>
          </a:p>
          <a:p>
            <a:pPr algn="just">
              <a:buFontTx/>
              <a:buChar char="-"/>
            </a:pP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планируемости </a:t>
            </a:r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      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плановый,</a:t>
            </a:r>
          </a:p>
          <a:p>
            <a:pPr algn="just"/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        неплановый,</a:t>
            </a:r>
            <a:endParaRPr lang="ru-RU" altLang="ru-RU" sz="2400" i="1">
              <a:solidFill>
                <a:srgbClr val="C00000"/>
              </a:solidFill>
            </a:endParaRPr>
          </a:p>
          <a:p>
            <a:pPr algn="just">
              <a:buFontTx/>
              <a:buChar char="-"/>
            </a:pP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назначению, характеру и объему выполняемых работ</a:t>
            </a:r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      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текущий,</a:t>
            </a:r>
          </a:p>
          <a:p>
            <a:pPr algn="just"/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       капитальный.</a:t>
            </a:r>
            <a:endParaRPr lang="ru-RU" altLang="ru-RU" sz="2400" i="1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1"/>
          <p:cNvSpPr>
            <a:spLocks noChangeArrowheads="1"/>
          </p:cNvSpPr>
          <p:nvPr/>
        </p:nvSpPr>
        <p:spPr bwMode="auto">
          <a:xfrm>
            <a:off x="285750" y="642938"/>
            <a:ext cx="8643938" cy="526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Текущий ремонт </a:t>
            </a:r>
            <a:r>
              <a:rPr lang="ru-RU" altLang="ru-RU" sz="2400">
                <a:solidFill>
                  <a:srgbClr val="C00000"/>
                </a:solidFill>
                <a:cs typeface="Times New Roman" panose="02020603050405020304" pitchFamily="18" charset="0"/>
              </a:rPr>
              <a:t>(ТР)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предназначен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для обеспечения работоспособности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машины восстановлением или заменой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отдельных ее агрегатов, узлов и деталей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(кроме базовых),</a:t>
            </a:r>
            <a:r>
              <a:rPr lang="ru-RU" altLang="ru-RU" sz="240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достигших предельного состояния.</a:t>
            </a:r>
          </a:p>
          <a:p>
            <a:pPr algn="just"/>
            <a:endParaRPr lang="ru-RU" altLang="ru-RU" sz="2400"/>
          </a:p>
          <a:p>
            <a:pPr algn="just"/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Капитальный ремонт </a:t>
            </a:r>
            <a:r>
              <a:rPr lang="ru-RU" altLang="ru-RU" sz="2400">
                <a:solidFill>
                  <a:srgbClr val="C00000"/>
                </a:solidFill>
                <a:cs typeface="Times New Roman" panose="02020603050405020304" pitchFamily="18" charset="0"/>
              </a:rPr>
              <a:t>(КР)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машин, агрегатов и узлов предназначен         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для восстановления их исправности и ресурса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близкого к полному (не менее 80 %), посредством замены или восстановления любых составных частей, </a:t>
            </a:r>
            <a:r>
              <a:rPr lang="ru-RU" altLang="ru-RU" sz="2400" i="1">
                <a:solidFill>
                  <a:srgbClr val="000000"/>
                </a:solidFill>
                <a:cs typeface="Times New Roman" panose="02020603050405020304" pitchFamily="18" charset="0"/>
              </a:rPr>
              <a:t>включая базовые.</a:t>
            </a:r>
          </a:p>
          <a:p>
            <a:pPr algn="just"/>
            <a:endParaRPr lang="ru-RU" altLang="ru-RU" sz="2400"/>
          </a:p>
          <a:p>
            <a:pPr algn="just"/>
            <a:r>
              <a:rPr lang="ru-RU" altLang="ru-RU" sz="2400">
                <a:solidFill>
                  <a:srgbClr val="000000"/>
                </a:solidFill>
                <a:cs typeface="Times New Roman" panose="02020603050405020304" pitchFamily="18" charset="0"/>
              </a:rPr>
              <a:t>Для некоторых машин и агрегатов в зависимости от условий эксплуатации может предусматриваться </a:t>
            </a:r>
            <a:r>
              <a:rPr lang="ru-RU" altLang="ru-RU" sz="2400" i="1">
                <a:solidFill>
                  <a:srgbClr val="C00000"/>
                </a:solidFill>
                <a:cs typeface="Times New Roman" panose="02020603050405020304" pitchFamily="18" charset="0"/>
              </a:rPr>
              <a:t>средний ремонт </a:t>
            </a:r>
            <a:r>
              <a:rPr lang="ru-RU" altLang="ru-RU" sz="2400">
                <a:solidFill>
                  <a:srgbClr val="C00000"/>
                </a:solidFill>
                <a:cs typeface="Times New Roman" panose="02020603050405020304" pitchFamily="18" charset="0"/>
              </a:rPr>
              <a:t>(СР).</a:t>
            </a:r>
            <a:endParaRPr lang="ru-RU" altLang="ru-RU" sz="240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287</TotalTime>
  <Words>1781</Words>
  <Application>Microsoft Office PowerPoint</Application>
  <PresentationFormat>Экран (4:3)</PresentationFormat>
  <Paragraphs>223</Paragraphs>
  <Slides>28</Slides>
  <Notes>27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Arial</vt:lpstr>
      <vt:lpstr>Trebuchet MS</vt:lpstr>
      <vt:lpstr>Georgia</vt:lpstr>
      <vt:lpstr>Wingdings 2</vt:lpstr>
      <vt:lpstr>Calibri</vt:lpstr>
      <vt:lpstr>Times New Roman</vt:lpstr>
      <vt:lpstr>Городская</vt:lpstr>
      <vt:lpstr>ТО и ремонт ДСМ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МАДК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Техническая эксплуатация</dc:title>
  <dc:creator>Николай Иванович </dc:creator>
  <cp:lastModifiedBy>User</cp:lastModifiedBy>
  <cp:revision>36</cp:revision>
  <dcterms:created xsi:type="dcterms:W3CDTF">2011-09-22T17:31:55Z</dcterms:created>
  <dcterms:modified xsi:type="dcterms:W3CDTF">2019-02-15T14:11:37Z</dcterms:modified>
</cp:coreProperties>
</file>